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2" r:id="rId2"/>
    <p:sldId id="323" r:id="rId3"/>
    <p:sldId id="348" r:id="rId4"/>
    <p:sldId id="324" r:id="rId5"/>
    <p:sldId id="325" r:id="rId6"/>
    <p:sldId id="327" r:id="rId7"/>
    <p:sldId id="328" r:id="rId8"/>
    <p:sldId id="329" r:id="rId9"/>
    <p:sldId id="330" r:id="rId10"/>
    <p:sldId id="331" r:id="rId11"/>
    <p:sldId id="332" r:id="rId12"/>
    <p:sldId id="334" r:id="rId13"/>
    <p:sldId id="335" r:id="rId14"/>
    <p:sldId id="336" r:id="rId15"/>
    <p:sldId id="337" r:id="rId16"/>
    <p:sldId id="352" r:id="rId17"/>
    <p:sldId id="338" r:id="rId18"/>
    <p:sldId id="339" r:id="rId19"/>
    <p:sldId id="340" r:id="rId20"/>
    <p:sldId id="341" r:id="rId21"/>
    <p:sldId id="342" r:id="rId22"/>
    <p:sldId id="351" r:id="rId23"/>
    <p:sldId id="349" r:id="rId24"/>
    <p:sldId id="343" r:id="rId25"/>
    <p:sldId id="350" r:id="rId26"/>
    <p:sldId id="344" r:id="rId27"/>
    <p:sldId id="346" r:id="rId28"/>
    <p:sldId id="347" r:id="rId29"/>
    <p:sldId id="353" r:id="rId3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284F8-D796-4017-BF59-DB870D29CA6B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CCE86-3D28-4706-A16C-74AD10899C94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E18A7-EE5F-4D3E-BE26-0C1F13F57B78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4DF21-375D-4962-ADF3-66886DA10263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2AC23-142E-48AB-8ADB-0FF88F444395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E800A-21F1-4D91-816A-38DD042847FA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7A9F9-AF19-4096-A32E-597FC3AB7D6C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27DED-31B6-41E1-ABA1-A4CB67CB65A9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8816-F282-4308-B3FE-5EDECD19EF56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87EC2-3496-4A2B-8065-41787D170085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EB6EA-B0D8-480D-9FCC-720D394D80DA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Click to edit Master text styles</a:t>
            </a:r>
          </a:p>
          <a:p>
            <a:pPr lvl="1"/>
            <a:r>
              <a:rPr lang="fr-FR" altLang="en-US" smtClean="0"/>
              <a:t>Second level</a:t>
            </a:r>
          </a:p>
          <a:p>
            <a:pPr lvl="2"/>
            <a:r>
              <a:rPr lang="fr-FR" altLang="en-US" smtClean="0"/>
              <a:t>Third level</a:t>
            </a:r>
          </a:p>
          <a:p>
            <a:pPr lvl="3"/>
            <a:r>
              <a:rPr lang="fr-FR" altLang="en-US" smtClean="0"/>
              <a:t>Fourth level</a:t>
            </a:r>
          </a:p>
          <a:p>
            <a:pPr lvl="4"/>
            <a:r>
              <a:rPr lang="fr-FR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54BA2FE-2CA5-44A5-B0B5-11CC0C8F30FB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Laboratory Diagnosis</a:t>
            </a:r>
            <a:b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</a:br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of Infectious disease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 dirty="0" smtClean="0">
                <a:latin typeface="Arial Narrow" pitchFamily="34" charset="0"/>
              </a:rPr>
              <a:t>- Two features	</a:t>
            </a:r>
            <a:r>
              <a:rPr lang="en-US" altLang="en-US" sz="2400" b="1" dirty="0">
                <a:latin typeface="Arial Narrow" pitchFamily="34" charset="0"/>
              </a:rPr>
              <a:t> </a:t>
            </a:r>
          </a:p>
          <a:p>
            <a:pPr marL="742950" indent="-742950" eaLnBrk="1" hangingPunct="1">
              <a:buFontTx/>
              <a:buAutoNum type="arabicPeriod"/>
            </a:pPr>
            <a:r>
              <a:rPr lang="en-US" altLang="en-US" sz="2400" b="1" dirty="0" smtClean="0">
                <a:latin typeface="Arial Narrow" pitchFamily="34" charset="0"/>
              </a:rPr>
              <a:t>Bacteriologic</a:t>
            </a:r>
          </a:p>
          <a:p>
            <a:pPr marL="0" indent="0" eaLnBrk="1" hangingPunct="1">
              <a:buNone/>
            </a:pPr>
            <a:r>
              <a:rPr lang="en-US" altLang="en-US" sz="2400" b="1" dirty="0" smtClean="0">
                <a:latin typeface="Arial Narrow" pitchFamily="34" charset="0"/>
              </a:rPr>
              <a:t>   Microscopy after staining</a:t>
            </a:r>
          </a:p>
          <a:p>
            <a:pPr marL="0" indent="0" eaLnBrk="1" hangingPunct="1">
              <a:buNone/>
            </a:pPr>
            <a:r>
              <a:rPr lang="en-US" altLang="en-US" sz="2400" b="1" dirty="0" smtClean="0">
                <a:latin typeface="Arial Narrow" pitchFamily="34" charset="0"/>
              </a:rPr>
              <a:t>   Obtaining a pure culture</a:t>
            </a:r>
          </a:p>
          <a:p>
            <a:pPr marL="0" indent="0" eaLnBrk="1" hangingPunct="1">
              <a:buNone/>
            </a:pPr>
            <a:r>
              <a:rPr lang="en-US" altLang="en-US" sz="2400" b="1" dirty="0" smtClean="0">
                <a:latin typeface="Arial Narrow" pitchFamily="34" charset="0"/>
              </a:rPr>
              <a:t>   Biochemical testing, DNA testing (PCR),   agglutination, immunofluorescence </a:t>
            </a:r>
          </a:p>
          <a:p>
            <a:pPr marL="0" indent="0" eaLnBrk="1" hangingPunct="1">
              <a:buNone/>
            </a:pPr>
            <a:r>
              <a:rPr lang="en-US" altLang="en-US" sz="2400" b="1" dirty="0">
                <a:latin typeface="Arial Narrow" pitchFamily="34" charset="0"/>
              </a:rPr>
              <a:t> </a:t>
            </a:r>
            <a:r>
              <a:rPr lang="en-US" altLang="en-US" sz="2400" b="1" dirty="0" smtClean="0">
                <a:latin typeface="Arial Narrow" pitchFamily="34" charset="0"/>
              </a:rPr>
              <a:t> Antibiotic sensitivity testing</a:t>
            </a:r>
          </a:p>
          <a:p>
            <a:pPr marL="0" indent="0" eaLnBrk="1" hangingPunct="1">
              <a:buNone/>
            </a:pPr>
            <a:r>
              <a:rPr lang="en-US" altLang="en-US" sz="2400" b="1" dirty="0" smtClean="0">
                <a:latin typeface="Arial Narrow" pitchFamily="34" charset="0"/>
              </a:rPr>
              <a:t>2. Immunologic- serology</a:t>
            </a:r>
          </a:p>
          <a:p>
            <a:pPr marL="0" indent="0" eaLnBrk="1" hangingPunct="1">
              <a:buNone/>
            </a:pPr>
            <a:r>
              <a:rPr lang="en-US" altLang="en-US" sz="2400" b="1" dirty="0">
                <a:latin typeface="Arial Narrow" pitchFamily="34" charset="0"/>
              </a:rPr>
              <a:t> </a:t>
            </a:r>
            <a:r>
              <a:rPr lang="en-US" altLang="en-US" sz="2400" b="1" dirty="0" smtClean="0">
                <a:latin typeface="Arial Narrow" pitchFamily="34" charset="0"/>
              </a:rPr>
              <a:t>    - detection of antibodies against the organism in patient’s serum</a:t>
            </a:r>
          </a:p>
          <a:p>
            <a:pPr eaLnBrk="1" hangingPunct="1">
              <a:buFontTx/>
              <a:buChar char="-"/>
            </a:pPr>
            <a:endParaRPr lang="en-US" altLang="en-US" sz="2400" b="1" dirty="0" smtClean="0">
              <a:latin typeface="Arial Narrow" pitchFamily="34" charset="0"/>
            </a:endParaRPr>
          </a:p>
          <a:p>
            <a:pPr marL="0" indent="0" eaLnBrk="1" hangingPunct="1">
              <a:buNone/>
            </a:pPr>
            <a:endParaRPr lang="en-US" altLang="en-US" sz="24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Culture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Arial Narrow" pitchFamily="34" charset="0"/>
              </a:rPr>
              <a:t>Growth and identification of the infecting agent in vitro is  important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Arial Narrow" pitchFamily="34" charset="0"/>
              </a:rPr>
              <a:t>Culture is the most commonly used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Arial Narrow" pitchFamily="34" charset="0"/>
              </a:rPr>
              <a:t>Bacteria grow in soup-like media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Arial Narrow" pitchFamily="34" charset="0"/>
              </a:rPr>
              <a:t>Large number of bacteria in broth produce turbidity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Culture</a:t>
            </a:r>
            <a:endParaRPr lang="en-US" alt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 Narrow" pitchFamily="34" charset="0"/>
              </a:rPr>
              <a:t>Bacteria may be separated in isolated colonies on agar plates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 Narrow" pitchFamily="34" charset="0"/>
              </a:rPr>
              <a:t>Colonies may have consistent and characteristic features (size, shape, texture, color)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Arial Narrow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 smtClean="0">
                <a:latin typeface="Arial Narrow" pitchFamily="34" charset="0"/>
              </a:rPr>
              <a:t>E. coli</a:t>
            </a:r>
            <a:r>
              <a:rPr lang="en-US" altLang="en-US" sz="2400" dirty="0" smtClean="0">
                <a:latin typeface="Arial Narrow" pitchFamily="34" charset="0"/>
              </a:rPr>
              <a:t>: flat colonies with irregular edges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 err="1" smtClean="0">
                <a:latin typeface="Arial Narrow" pitchFamily="34" charset="0"/>
              </a:rPr>
              <a:t>Klebsiella</a:t>
            </a:r>
            <a:r>
              <a:rPr lang="en-US" altLang="en-US" sz="2400" i="1" dirty="0" smtClean="0">
                <a:latin typeface="Arial Narrow" pitchFamily="34" charset="0"/>
              </a:rPr>
              <a:t> </a:t>
            </a:r>
            <a:r>
              <a:rPr lang="en-US" altLang="en-US" sz="2400" i="1" dirty="0" err="1" smtClean="0">
                <a:latin typeface="Arial Narrow" pitchFamily="34" charset="0"/>
              </a:rPr>
              <a:t>pneumoniae</a:t>
            </a:r>
            <a:r>
              <a:rPr lang="en-US" altLang="en-US" sz="2400" dirty="0" smtClean="0">
                <a:latin typeface="Arial Narrow" pitchFamily="34" charset="0"/>
              </a:rPr>
              <a:t>: raised surface, smooth entire edges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Blood culture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Arial Narrow" pitchFamily="34" charset="0"/>
              </a:rPr>
              <a:t>Sepsis, endocarditis, </a:t>
            </a:r>
            <a:r>
              <a:rPr lang="en-US" altLang="en-US" sz="2400" dirty="0" err="1" smtClean="0">
                <a:latin typeface="Arial Narrow" pitchFamily="34" charset="0"/>
              </a:rPr>
              <a:t>osteomyeletis</a:t>
            </a:r>
            <a:r>
              <a:rPr lang="en-US" altLang="en-US" sz="2400" dirty="0" smtClean="0">
                <a:latin typeface="Arial Narrow" pitchFamily="34" charset="0"/>
              </a:rPr>
              <a:t>, meningitis or 		pneumonia</a:t>
            </a:r>
          </a:p>
          <a:p>
            <a:pPr eaLnBrk="1" hangingPunct="1"/>
            <a:r>
              <a:rPr lang="en-US" altLang="en-US" sz="2400" dirty="0" smtClean="0">
                <a:latin typeface="Arial Narrow" pitchFamily="34" charset="0"/>
              </a:rPr>
              <a:t>Gram +</a:t>
            </a:r>
            <a:r>
              <a:rPr lang="en-US" altLang="en-US" sz="2400" dirty="0" err="1" smtClean="0">
                <a:latin typeface="Arial Narrow" pitchFamily="34" charset="0"/>
              </a:rPr>
              <a:t>ve</a:t>
            </a:r>
            <a:r>
              <a:rPr lang="en-US" altLang="en-US" sz="2400" dirty="0" smtClean="0">
                <a:latin typeface="Arial Narrow" pitchFamily="34" charset="0"/>
              </a:rPr>
              <a:t> </a:t>
            </a:r>
            <a:r>
              <a:rPr lang="en-US" altLang="en-US" sz="2400" i="1" dirty="0" smtClean="0">
                <a:latin typeface="Arial Narrow" pitchFamily="34" charset="0"/>
              </a:rPr>
              <a:t>S. </a:t>
            </a:r>
            <a:r>
              <a:rPr lang="en-US" altLang="en-US" sz="2400" i="1" dirty="0" err="1" smtClean="0">
                <a:latin typeface="Arial Narrow" pitchFamily="34" charset="0"/>
              </a:rPr>
              <a:t>aureus</a:t>
            </a:r>
            <a:r>
              <a:rPr lang="en-US" altLang="en-US" sz="2400" dirty="0" smtClean="0">
                <a:latin typeface="Arial Narrow" pitchFamily="34" charset="0"/>
              </a:rPr>
              <a:t>, </a:t>
            </a:r>
            <a:r>
              <a:rPr lang="en-US" altLang="en-US" sz="2400" i="1" dirty="0" smtClean="0">
                <a:latin typeface="Arial Narrow" pitchFamily="34" charset="0"/>
              </a:rPr>
              <a:t>S. </a:t>
            </a:r>
            <a:r>
              <a:rPr lang="en-US" altLang="en-US" sz="2400" i="1" dirty="0" err="1" smtClean="0">
                <a:latin typeface="Arial Narrow" pitchFamily="34" charset="0"/>
              </a:rPr>
              <a:t>pneumoniae</a:t>
            </a:r>
            <a:endParaRPr lang="en-US" altLang="en-US" sz="2400" i="1" dirty="0" smtClean="0">
              <a:latin typeface="Arial Narrow" pitchFamily="34" charset="0"/>
            </a:endParaRPr>
          </a:p>
          <a:p>
            <a:pPr eaLnBrk="1" hangingPunct="1"/>
            <a:r>
              <a:rPr lang="en-US" altLang="en-US" sz="2400" dirty="0" smtClean="0">
                <a:latin typeface="Arial Narrow" pitchFamily="34" charset="0"/>
              </a:rPr>
              <a:t>Gram –</a:t>
            </a:r>
            <a:r>
              <a:rPr lang="en-US" altLang="en-US" sz="2400" dirty="0" err="1" smtClean="0">
                <a:latin typeface="Arial Narrow" pitchFamily="34" charset="0"/>
              </a:rPr>
              <a:t>ve</a:t>
            </a:r>
            <a:r>
              <a:rPr lang="en-US" altLang="en-US" sz="2400" dirty="0" smtClean="0">
                <a:latin typeface="Arial Narrow" pitchFamily="34" charset="0"/>
              </a:rPr>
              <a:t> </a:t>
            </a:r>
            <a:r>
              <a:rPr lang="en-US" altLang="en-US" sz="2400" i="1" dirty="0" smtClean="0">
                <a:latin typeface="Arial Narrow" pitchFamily="34" charset="0"/>
              </a:rPr>
              <a:t>E. coli</a:t>
            </a:r>
            <a:r>
              <a:rPr lang="en-US" altLang="en-US" sz="2400" dirty="0" smtClean="0">
                <a:latin typeface="Arial Narrow" pitchFamily="34" charset="0"/>
              </a:rPr>
              <a:t>, </a:t>
            </a:r>
            <a:r>
              <a:rPr lang="en-US" altLang="en-US" sz="2400" i="1" dirty="0" smtClean="0">
                <a:latin typeface="Arial Narrow" pitchFamily="34" charset="0"/>
              </a:rPr>
              <a:t>K. </a:t>
            </a:r>
            <a:r>
              <a:rPr lang="en-US" altLang="en-US" sz="2400" i="1" dirty="0" err="1" smtClean="0">
                <a:latin typeface="Arial Narrow" pitchFamily="34" charset="0"/>
              </a:rPr>
              <a:t>pneumoniae</a:t>
            </a:r>
            <a:r>
              <a:rPr lang="en-US" altLang="en-US" sz="2400" i="1" dirty="0" smtClean="0">
                <a:latin typeface="Arial Narrow" pitchFamily="34" charset="0"/>
              </a:rPr>
              <a:t>, Pseudomonas </a:t>
            </a:r>
            <a:r>
              <a:rPr lang="en-US" altLang="en-US" sz="2400" i="1" dirty="0" err="1" smtClean="0">
                <a:latin typeface="Arial Narrow" pitchFamily="34" charset="0"/>
              </a:rPr>
              <a:t>aeruginosa</a:t>
            </a:r>
            <a:endParaRPr lang="en-US" altLang="en-US" sz="2400" i="1" dirty="0" smtClean="0">
              <a:latin typeface="Arial Narrow" pitchFamily="34" charset="0"/>
            </a:endParaRPr>
          </a:p>
          <a:p>
            <a:pPr eaLnBrk="1" hangingPunct="1"/>
            <a:endParaRPr lang="en-US" altLang="en-US" sz="2400" i="1" dirty="0" smtClean="0">
              <a:latin typeface="Arial Narrow" pitchFamily="34" charset="0"/>
            </a:endParaRPr>
          </a:p>
          <a:p>
            <a:pPr eaLnBrk="1" hangingPunct="1"/>
            <a:r>
              <a:rPr lang="en-US" altLang="en-US" sz="2400" dirty="0" smtClean="0">
                <a:latin typeface="Arial Narrow" pitchFamily="34" charset="0"/>
              </a:rPr>
              <a:t>+</a:t>
            </a:r>
            <a:r>
              <a:rPr lang="en-US" altLang="en-US" sz="2400" dirty="0" err="1" smtClean="0">
                <a:latin typeface="Arial Narrow" pitchFamily="34" charset="0"/>
              </a:rPr>
              <a:t>ve</a:t>
            </a:r>
            <a:r>
              <a:rPr lang="en-US" altLang="en-US" sz="2400" dirty="0" smtClean="0">
                <a:latin typeface="Arial Narrow" pitchFamily="34" charset="0"/>
              </a:rPr>
              <a:t> growth, gram stain, subculture, ATB sensitivity</a:t>
            </a:r>
          </a:p>
          <a:p>
            <a:pPr eaLnBrk="1" hangingPunct="1"/>
            <a:endParaRPr lang="en-US" altLang="en-US" sz="24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rgbClr val="0000FF"/>
                </a:solidFill>
                <a:latin typeface="Arial Narrow" pitchFamily="34" charset="0"/>
              </a:rPr>
              <a:t>Throat culture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400" b="1" dirty="0" smtClean="0">
                <a:latin typeface="Arial Narrow" pitchFamily="34" charset="0"/>
              </a:rPr>
              <a:t>Pharyngitis </a:t>
            </a:r>
          </a:p>
          <a:p>
            <a:pPr eaLnBrk="1" hangingPunct="1"/>
            <a:r>
              <a:rPr lang="en-US" altLang="en-US" sz="2400" dirty="0" smtClean="0">
                <a:latin typeface="Arial Narrow" pitchFamily="34" charset="0"/>
              </a:rPr>
              <a:t>(</a:t>
            </a:r>
            <a:r>
              <a:rPr lang="en-US" altLang="en-US" sz="2400" i="1" dirty="0" smtClean="0">
                <a:latin typeface="Arial Narrow" pitchFamily="34" charset="0"/>
              </a:rPr>
              <a:t>S. </a:t>
            </a:r>
            <a:r>
              <a:rPr lang="en-US" altLang="en-US" sz="2400" i="1" dirty="0" err="1" smtClean="0">
                <a:latin typeface="Arial Narrow" pitchFamily="34" charset="0"/>
              </a:rPr>
              <a:t>pyogenes</a:t>
            </a:r>
            <a:r>
              <a:rPr lang="en-US" altLang="en-US" sz="2400" dirty="0" smtClean="0">
                <a:latin typeface="Arial Narrow" pitchFamily="34" charset="0"/>
              </a:rPr>
              <a:t>) </a:t>
            </a:r>
          </a:p>
          <a:p>
            <a:pPr eaLnBrk="1" hangingPunct="1"/>
            <a:r>
              <a:rPr lang="en-US" altLang="en-US" sz="2400" dirty="0" smtClean="0">
                <a:latin typeface="Arial Narrow" pitchFamily="34" charset="0"/>
              </a:rPr>
              <a:t>Diphtheria, </a:t>
            </a:r>
            <a:r>
              <a:rPr lang="en-US" altLang="en-US" sz="2400" dirty="0" err="1" smtClean="0">
                <a:latin typeface="Arial Narrow" pitchFamily="34" charset="0"/>
              </a:rPr>
              <a:t>gonococcalpharyngitis</a:t>
            </a:r>
            <a:r>
              <a:rPr lang="en-US" altLang="en-US" sz="2400" dirty="0" smtClean="0">
                <a:latin typeface="Arial Narrow" pitchFamily="34" charset="0"/>
              </a:rPr>
              <a:t> </a:t>
            </a:r>
          </a:p>
          <a:p>
            <a:pPr eaLnBrk="1" hangingPunct="1"/>
            <a:r>
              <a:rPr lang="en-US" altLang="en-US" sz="2400" dirty="0" smtClean="0">
                <a:latin typeface="Arial Narrow" pitchFamily="34" charset="0"/>
              </a:rPr>
              <a:t>Candida (thrush)</a:t>
            </a:r>
          </a:p>
          <a:p>
            <a:pPr marL="0" indent="0" eaLnBrk="1" hangingPunct="1">
              <a:buNone/>
            </a:pPr>
            <a:endParaRPr lang="en-US" altLang="en-US" sz="2400" dirty="0" smtClean="0">
              <a:latin typeface="Arial Narrow" pitchFamily="34" charset="0"/>
            </a:endParaRPr>
          </a:p>
          <a:p>
            <a:pPr eaLnBrk="1" hangingPunct="1"/>
            <a:r>
              <a:rPr lang="en-US" altLang="en-US" sz="2400" dirty="0" smtClean="0">
                <a:latin typeface="Arial Narrow" pitchFamily="34" charset="0"/>
              </a:rPr>
              <a:t>Throat swab: inoculated</a:t>
            </a:r>
            <a:r>
              <a:rPr lang="fr-FR" altLang="en-US" sz="2400" dirty="0" smtClean="0">
                <a:latin typeface="Arial Narrow" pitchFamily="34" charset="0"/>
              </a:rPr>
              <a:t> on </a:t>
            </a:r>
            <a:r>
              <a:rPr lang="en-US" altLang="en-US" sz="2400" dirty="0" smtClean="0">
                <a:latin typeface="Arial Narrow" pitchFamily="34" charset="0"/>
              </a:rPr>
              <a:t>blood</a:t>
            </a:r>
            <a:r>
              <a:rPr lang="fr-FR" altLang="en-US" sz="2400" dirty="0" smtClean="0">
                <a:latin typeface="Arial Narrow" pitchFamily="34" charset="0"/>
              </a:rPr>
              <a:t> agar and gram </a:t>
            </a:r>
            <a:r>
              <a:rPr lang="en-US" altLang="en-US" sz="2400" dirty="0" smtClean="0">
                <a:latin typeface="Arial Narrow" pitchFamily="34" charset="0"/>
              </a:rPr>
              <a:t>stain is not done</a:t>
            </a:r>
            <a:r>
              <a:rPr lang="fr-FR" altLang="en-US" sz="2400" dirty="0" smtClean="0">
                <a:latin typeface="Arial Narrow" pitchFamily="34" charset="0"/>
              </a:rPr>
              <a:t> </a:t>
            </a:r>
          </a:p>
          <a:p>
            <a:pPr eaLnBrk="1" hangingPunct="1"/>
            <a:endParaRPr lang="en-US" altLang="en-US" sz="2400" dirty="0" smtClean="0">
              <a:latin typeface="Arial Narrow" pitchFamily="34" charset="0"/>
            </a:endParaRPr>
          </a:p>
          <a:p>
            <a:pPr eaLnBrk="1" hangingPunct="1"/>
            <a:r>
              <a:rPr lang="fr-FR" altLang="en-US" sz="2400" dirty="0" smtClean="0">
                <a:latin typeface="Arial Narrow" pitchFamily="34" charset="0"/>
              </a:rPr>
              <a:t>24 incubation </a:t>
            </a:r>
            <a:r>
              <a:rPr lang="el-GR" altLang="en-US" sz="2400" dirty="0" smtClean="0">
                <a:latin typeface="Arial Narrow" pitchFamily="34" charset="0"/>
              </a:rPr>
              <a:t>β</a:t>
            </a:r>
            <a:r>
              <a:rPr lang="fr-FR" altLang="en-US" sz="2400" dirty="0" smtClean="0">
                <a:latin typeface="Arial Narrow" pitchFamily="34" charset="0"/>
              </a:rPr>
              <a:t>- </a:t>
            </a:r>
            <a:r>
              <a:rPr lang="en-US" altLang="en-US" sz="2400" dirty="0" smtClean="0">
                <a:latin typeface="Arial Narrow" pitchFamily="34" charset="0"/>
              </a:rPr>
              <a:t>hemolytic streptococcus (group A, non-group A)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Sputum culture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eaLnBrk="1" hangingPunct="1"/>
            <a:r>
              <a:rPr lang="en-US" altLang="en-US" sz="2400" dirty="0" err="1" smtClean="0">
                <a:latin typeface="Arial Narrow" pitchFamily="34" charset="0"/>
              </a:rPr>
              <a:t>Pneumoniae</a:t>
            </a:r>
            <a:r>
              <a:rPr lang="en-US" altLang="en-US" sz="2400" dirty="0" smtClean="0">
                <a:latin typeface="Arial Narrow" pitchFamily="34" charset="0"/>
              </a:rPr>
              <a:t>, tuberculosis</a:t>
            </a:r>
          </a:p>
          <a:p>
            <a:pPr marL="0" indent="0" eaLnBrk="1" hangingPunct="1">
              <a:buNone/>
            </a:pPr>
            <a:r>
              <a:rPr lang="en-US" altLang="en-US" sz="2400" dirty="0">
                <a:latin typeface="Arial Narrow" pitchFamily="34" charset="0"/>
              </a:rPr>
              <a:t> </a:t>
            </a:r>
            <a:r>
              <a:rPr lang="en-US" altLang="en-US" sz="2400" dirty="0" smtClean="0">
                <a:latin typeface="Arial Narrow" pitchFamily="34" charset="0"/>
              </a:rPr>
              <a:t>- community acquired pneumonia – </a:t>
            </a:r>
            <a:r>
              <a:rPr lang="en-US" altLang="en-US" sz="2400" i="1" dirty="0" smtClean="0">
                <a:latin typeface="Arial Narrow" pitchFamily="34" charset="0"/>
              </a:rPr>
              <a:t>Str. </a:t>
            </a:r>
            <a:r>
              <a:rPr lang="en-US" altLang="en-US" sz="2400" i="1" dirty="0" err="1" smtClean="0">
                <a:latin typeface="Arial Narrow" pitchFamily="34" charset="0"/>
              </a:rPr>
              <a:t>Pneumoniae</a:t>
            </a:r>
            <a:endParaRPr lang="en-US" altLang="en-US" sz="2400" i="1" dirty="0" smtClean="0">
              <a:latin typeface="Arial Narrow" pitchFamily="34" charset="0"/>
            </a:endParaRPr>
          </a:p>
          <a:p>
            <a:pPr marL="0" indent="0" eaLnBrk="1" hangingPunct="1">
              <a:buNone/>
            </a:pPr>
            <a:r>
              <a:rPr lang="en-US" altLang="en-US" sz="2400" dirty="0">
                <a:latin typeface="Arial Narrow" pitchFamily="34" charset="0"/>
              </a:rPr>
              <a:t> </a:t>
            </a:r>
            <a:r>
              <a:rPr lang="en-US" altLang="en-US" sz="2400" dirty="0" smtClean="0">
                <a:latin typeface="Arial Narrow" pitchFamily="34" charset="0"/>
              </a:rPr>
              <a:t>- hospital acquired pneumonia – </a:t>
            </a:r>
            <a:r>
              <a:rPr lang="en-US" altLang="en-US" sz="2400" i="1" dirty="0" smtClean="0">
                <a:latin typeface="Arial Narrow" pitchFamily="34" charset="0"/>
              </a:rPr>
              <a:t>Sta. </a:t>
            </a:r>
            <a:r>
              <a:rPr lang="en-US" altLang="en-US" sz="2400" i="1" dirty="0" err="1" smtClean="0">
                <a:latin typeface="Arial Narrow" pitchFamily="34" charset="0"/>
              </a:rPr>
              <a:t>aureus</a:t>
            </a:r>
            <a:r>
              <a:rPr lang="en-US" altLang="en-US" sz="2400" i="1" dirty="0" smtClean="0">
                <a:latin typeface="Arial Narrow" pitchFamily="34" charset="0"/>
              </a:rPr>
              <a:t>, </a:t>
            </a:r>
            <a:r>
              <a:rPr lang="en-US" altLang="en-US" sz="2400" i="1" dirty="0" err="1" smtClean="0">
                <a:latin typeface="Arial Narrow" pitchFamily="34" charset="0"/>
              </a:rPr>
              <a:t>Klebsiella</a:t>
            </a:r>
            <a:r>
              <a:rPr lang="en-US" altLang="en-US" sz="2400" i="1" dirty="0" smtClean="0">
                <a:latin typeface="Arial Narrow" pitchFamily="34" charset="0"/>
              </a:rPr>
              <a:t> </a:t>
            </a:r>
            <a:r>
              <a:rPr lang="en-US" altLang="en-US" sz="2400" i="1" dirty="0" err="1" smtClean="0">
                <a:latin typeface="Arial Narrow" pitchFamily="34" charset="0"/>
              </a:rPr>
              <a:t>pneumoniae</a:t>
            </a:r>
            <a:r>
              <a:rPr lang="en-US" altLang="en-US" sz="2400" i="1" dirty="0" smtClean="0">
                <a:latin typeface="Arial Narrow" pitchFamily="34" charset="0"/>
              </a:rPr>
              <a:t>, Pseudomonas </a:t>
            </a:r>
            <a:r>
              <a:rPr lang="en-US" altLang="en-US" sz="2400" i="1" dirty="0" err="1" smtClean="0">
                <a:latin typeface="Arial Narrow" pitchFamily="34" charset="0"/>
              </a:rPr>
              <a:t>aeruginosa</a:t>
            </a:r>
            <a:endParaRPr lang="en-US" altLang="en-US" sz="2400" i="1" dirty="0" smtClean="0">
              <a:latin typeface="Arial Narrow" pitchFamily="34" charset="0"/>
            </a:endParaRPr>
          </a:p>
          <a:p>
            <a:pPr eaLnBrk="1" hangingPunct="1"/>
            <a:r>
              <a:rPr lang="en-US" altLang="en-US" sz="2400" dirty="0" smtClean="0">
                <a:latin typeface="Arial Narrow" pitchFamily="34" charset="0"/>
              </a:rPr>
              <a:t>Gram stain smear (satisfactory specimen or not)</a:t>
            </a:r>
          </a:p>
          <a:p>
            <a:pPr marL="0" indent="0" eaLnBrk="1" hangingPunct="1">
              <a:buNone/>
            </a:pPr>
            <a:r>
              <a:rPr lang="en-US" altLang="en-US" sz="2400" dirty="0" smtClean="0">
                <a:latin typeface="Arial Narrow" pitchFamily="34" charset="0"/>
              </a:rPr>
              <a:t>A reliable specimen has more than 25 leukocytes and fewer than 10 epithelial cells per 100X field</a:t>
            </a:r>
          </a:p>
          <a:p>
            <a:pPr eaLnBrk="1" hangingPunct="1"/>
            <a:r>
              <a:rPr lang="en-US" altLang="en-US" sz="2400" dirty="0" smtClean="0">
                <a:latin typeface="Arial Narrow" pitchFamily="34" charset="0"/>
              </a:rPr>
              <a:t>Culture on blood agar</a:t>
            </a:r>
          </a:p>
          <a:p>
            <a:pPr eaLnBrk="1" hangingPunct="1"/>
            <a:r>
              <a:rPr lang="en-US" altLang="en-US" sz="2400" i="1" dirty="0" smtClean="0">
                <a:latin typeface="Arial Narrow" pitchFamily="34" charset="0"/>
              </a:rPr>
              <a:t>Mycoplasma</a:t>
            </a:r>
            <a:r>
              <a:rPr lang="en-US" altLang="en-US" sz="2400" dirty="0" smtClean="0">
                <a:latin typeface="Arial Narrow" pitchFamily="34" charset="0"/>
              </a:rPr>
              <a:t>: rise in antibody titer</a:t>
            </a:r>
          </a:p>
          <a:p>
            <a:pPr eaLnBrk="1" hangingPunct="1"/>
            <a:r>
              <a:rPr lang="en-US" altLang="en-US" sz="2400" i="1" dirty="0" smtClean="0">
                <a:latin typeface="Arial Narrow" pitchFamily="34" charset="0"/>
              </a:rPr>
              <a:t>Legionella pneumophila</a:t>
            </a:r>
            <a:r>
              <a:rPr lang="en-US" altLang="en-US" sz="2400" dirty="0" smtClean="0">
                <a:latin typeface="Arial Narrow" pitchFamily="34" charset="0"/>
              </a:rPr>
              <a:t>: charcoal-yeast agar (high concentration iron sulfur)</a:t>
            </a:r>
          </a:p>
          <a:p>
            <a:pPr eaLnBrk="1" hangingPunct="1"/>
            <a:r>
              <a:rPr lang="en-US" altLang="en-US" sz="2400" dirty="0" smtClean="0">
                <a:latin typeface="Arial Narrow" pitchFamily="34" charset="0"/>
              </a:rPr>
              <a:t>Tuberculosis: acid-fast stain</a:t>
            </a:r>
          </a:p>
          <a:p>
            <a:pPr eaLnBrk="1" hangingPunct="1"/>
            <a:r>
              <a:rPr lang="en-US" altLang="en-US" sz="2400" dirty="0" smtClean="0">
                <a:latin typeface="Arial Narrow" pitchFamily="34" charset="0"/>
              </a:rPr>
              <a:t>Alternative specimen – </a:t>
            </a:r>
            <a:r>
              <a:rPr lang="en-US" altLang="en-US" sz="2400" dirty="0" err="1" smtClean="0">
                <a:latin typeface="Arial Narrow" pitchFamily="34" charset="0"/>
              </a:rPr>
              <a:t>Transtracheal</a:t>
            </a:r>
            <a:r>
              <a:rPr lang="en-US" altLang="en-US" sz="2400" dirty="0" smtClean="0">
                <a:latin typeface="Arial Narrow" pitchFamily="34" charset="0"/>
              </a:rPr>
              <a:t> aspirate, bronchial lavage, lung biopsy ( MORE RELIABLE)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Spinal fluid culture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400" dirty="0" smtClean="0">
                <a:latin typeface="Arial Narrow" pitchFamily="34" charset="0"/>
              </a:rPr>
              <a:t>Meningitis (causes)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 Narrow" pitchFamily="34" charset="0"/>
              </a:rPr>
              <a:t> </a:t>
            </a:r>
            <a:r>
              <a:rPr lang="en-US" altLang="en-US" sz="2400" dirty="0" smtClean="0">
                <a:latin typeface="Arial Narrow" pitchFamily="34" charset="0"/>
              </a:rPr>
              <a:t>CSF from encephalitis, brain abscess, subdural empyema show negative cultures</a:t>
            </a:r>
          </a:p>
          <a:p>
            <a:pPr eaLnBrk="1" hangingPunct="1">
              <a:buFontTx/>
              <a:buNone/>
              <a:defRPr/>
            </a:pPr>
            <a:endParaRPr lang="en-US" altLang="en-US" sz="2400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2400" dirty="0" smtClean="0">
                <a:latin typeface="Arial Narrow" pitchFamily="34" charset="0"/>
              </a:rPr>
              <a:t>Gram stain of sediment of centrifuged CSF</a:t>
            </a:r>
          </a:p>
          <a:p>
            <a:pPr eaLnBrk="1" hangingPunct="1">
              <a:defRPr/>
            </a:pPr>
            <a:r>
              <a:rPr lang="en-US" altLang="en-US" sz="2400" dirty="0" smtClean="0">
                <a:latin typeface="Arial Narrow" pitchFamily="34" charset="0"/>
              </a:rPr>
              <a:t>Guide to empiric therapy</a:t>
            </a:r>
          </a:p>
          <a:p>
            <a:pPr eaLnBrk="1" hangingPunct="1">
              <a:defRPr/>
            </a:pPr>
            <a:r>
              <a:rPr lang="en-US" altLang="en-US" sz="2400" dirty="0" smtClean="0">
                <a:latin typeface="Arial Narrow" pitchFamily="34" charset="0"/>
              </a:rPr>
              <a:t>The most important cause of acute bacterial meningitis</a:t>
            </a:r>
          </a:p>
          <a:p>
            <a:pPr eaLnBrk="1" hangingPunct="1">
              <a:defRPr/>
            </a:pPr>
            <a:r>
              <a:rPr lang="en-US" altLang="en-US" sz="2400" i="1" dirty="0" smtClean="0">
                <a:latin typeface="Arial Narrow" pitchFamily="34" charset="0"/>
              </a:rPr>
              <a:t>Neisseria </a:t>
            </a:r>
            <a:r>
              <a:rPr lang="en-US" altLang="en-US" sz="2400" i="1" dirty="0" err="1" smtClean="0">
                <a:latin typeface="Arial Narrow" pitchFamily="34" charset="0"/>
              </a:rPr>
              <a:t>meningitidis</a:t>
            </a:r>
            <a:endParaRPr lang="en-US" altLang="en-US" sz="2400" i="1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2400" i="1" dirty="0" smtClean="0">
                <a:latin typeface="Arial Narrow" pitchFamily="34" charset="0"/>
              </a:rPr>
              <a:t>Str. </a:t>
            </a:r>
            <a:r>
              <a:rPr lang="en-US" altLang="en-US" sz="2400" i="1" dirty="0" err="1" smtClean="0">
                <a:latin typeface="Arial Narrow" pitchFamily="34" charset="0"/>
              </a:rPr>
              <a:t>Pneumoniae</a:t>
            </a:r>
            <a:endParaRPr lang="en-US" altLang="en-US" sz="2400" i="1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2400" i="1" dirty="0" err="1" smtClean="0">
                <a:latin typeface="Arial Narrow" pitchFamily="34" charset="0"/>
              </a:rPr>
              <a:t>Haemophilus</a:t>
            </a:r>
            <a:r>
              <a:rPr lang="en-US" altLang="en-US" sz="2400" i="1" dirty="0" smtClean="0">
                <a:latin typeface="Arial Narrow" pitchFamily="34" charset="0"/>
              </a:rPr>
              <a:t> </a:t>
            </a:r>
            <a:r>
              <a:rPr lang="en-US" altLang="en-US" sz="2400" i="1" dirty="0" err="1" smtClean="0">
                <a:latin typeface="Arial Narrow" pitchFamily="34" charset="0"/>
              </a:rPr>
              <a:t>influenzae</a:t>
            </a:r>
            <a:endParaRPr lang="en-US" altLang="en-US" sz="2400" i="1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2400" i="1" dirty="0" smtClean="0">
                <a:latin typeface="Arial Narrow" pitchFamily="34" charset="0"/>
              </a:rPr>
              <a:t>Cryptococcus </a:t>
            </a:r>
            <a:r>
              <a:rPr lang="en-US" altLang="en-US" sz="2400" i="1" dirty="0" err="1" smtClean="0">
                <a:latin typeface="Arial Narrow" pitchFamily="34" charset="0"/>
              </a:rPr>
              <a:t>neoformans</a:t>
            </a:r>
            <a:r>
              <a:rPr lang="en-US" altLang="en-US" sz="2400" i="1" dirty="0" smtClean="0">
                <a:latin typeface="Arial Narrow" pitchFamily="34" charset="0"/>
              </a:rPr>
              <a:t> Identified by India ink stain</a:t>
            </a:r>
          </a:p>
          <a:p>
            <a:pPr eaLnBrk="1" hangingPunct="1">
              <a:buFontTx/>
              <a:buNone/>
              <a:defRPr/>
            </a:pPr>
            <a:endParaRPr lang="en-US" altLang="en-US" sz="2400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2400" dirty="0" smtClean="0">
                <a:latin typeface="Arial Narrow" pitchFamily="34" charset="0"/>
              </a:rPr>
              <a:t>Immunological tests detect capsular antigen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400" dirty="0">
                <a:latin typeface="Arial Narrow" pitchFamily="34" charset="0"/>
              </a:rPr>
              <a:t>	</a:t>
            </a:r>
            <a:r>
              <a:rPr lang="en-US" altLang="en-US" sz="2400" dirty="0" smtClean="0">
                <a:latin typeface="Arial Narrow" pitchFamily="34" charset="0"/>
              </a:rPr>
              <a:t>- latex particle agglutination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400" dirty="0">
                <a:latin typeface="Arial Narrow" pitchFamily="34" charset="0"/>
              </a:rPr>
              <a:t>	</a:t>
            </a:r>
            <a:r>
              <a:rPr lang="en-US" altLang="en-US" sz="2400" dirty="0" smtClean="0">
                <a:latin typeface="Arial Narrow" pitchFamily="34" charset="0"/>
              </a:rPr>
              <a:t>- counter-</a:t>
            </a:r>
            <a:r>
              <a:rPr lang="en-US" altLang="en-US" sz="2400" dirty="0" err="1" smtClean="0">
                <a:latin typeface="Arial Narrow" pitchFamily="34" charset="0"/>
              </a:rPr>
              <a:t>immunoelectrophoresis</a:t>
            </a:r>
            <a:endParaRPr lang="en-US" altLang="en-US" sz="24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CSF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Detection of capsular antigen in spinal fluid</a:t>
            </a:r>
          </a:p>
          <a:p>
            <a:endParaRPr lang="en-US" sz="2400" b="1" dirty="0"/>
          </a:p>
          <a:p>
            <a:pPr>
              <a:buFontTx/>
              <a:buChar char="-"/>
            </a:pPr>
            <a:r>
              <a:rPr lang="en-US" sz="2400" i="1" dirty="0" smtClean="0"/>
              <a:t>Neisseria </a:t>
            </a:r>
            <a:r>
              <a:rPr lang="en-US" sz="2400" i="1" dirty="0" err="1" smtClean="0"/>
              <a:t>meningitidis</a:t>
            </a:r>
            <a:endParaRPr lang="en-US" sz="2400" i="1" dirty="0" smtClean="0"/>
          </a:p>
          <a:p>
            <a:pPr>
              <a:buFontTx/>
              <a:buChar char="-"/>
            </a:pPr>
            <a:r>
              <a:rPr lang="en-US" sz="2400" i="1" dirty="0" smtClean="0"/>
              <a:t> Str. </a:t>
            </a:r>
            <a:r>
              <a:rPr lang="en-US" sz="2400" i="1" dirty="0" err="1" smtClean="0"/>
              <a:t>Pneumoniae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/>
              <a:t> - </a:t>
            </a:r>
            <a:r>
              <a:rPr lang="en-US" sz="2400" i="1" dirty="0" err="1" smtClean="0"/>
              <a:t>Haemophilus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influenzae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/>
              <a:t> - Group B streptococci</a:t>
            </a:r>
          </a:p>
          <a:p>
            <a:pPr marL="0" indent="0">
              <a:buNone/>
            </a:pPr>
            <a:r>
              <a:rPr lang="en-US" sz="2400" i="1" dirty="0" smtClean="0"/>
              <a:t>- E. coli</a:t>
            </a:r>
          </a:p>
          <a:p>
            <a:pPr marL="0" indent="0">
              <a:buNone/>
            </a:pPr>
            <a:r>
              <a:rPr lang="en-US" sz="2400" i="1" dirty="0" smtClean="0"/>
              <a:t>- Cryptococcus </a:t>
            </a:r>
            <a:r>
              <a:rPr lang="en-US" sz="2400" i="1" dirty="0" err="1" smtClean="0"/>
              <a:t>neoformans</a:t>
            </a:r>
            <a:endParaRPr lang="en-US" sz="2400" i="1" dirty="0" smtClean="0"/>
          </a:p>
          <a:p>
            <a:r>
              <a:rPr lang="en-US" sz="2400" dirty="0" smtClean="0"/>
              <a:t>By Latex agglutination, Counter </a:t>
            </a:r>
            <a:r>
              <a:rPr lang="en-US" sz="2400" dirty="0" err="1" smtClean="0"/>
              <a:t>immunoelectrophoresis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1922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Stool culture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400" b="1" dirty="0" err="1" smtClean="0">
                <a:latin typeface="Arial Narrow" pitchFamily="34" charset="0"/>
              </a:rPr>
              <a:t>Enterocolitis</a:t>
            </a:r>
            <a:endParaRPr lang="en-US" altLang="en-US" sz="2400" b="1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2400" i="1" dirty="0" err="1" smtClean="0">
                <a:latin typeface="Arial Narrow" pitchFamily="34" charset="0"/>
              </a:rPr>
              <a:t>Shigella</a:t>
            </a:r>
            <a:r>
              <a:rPr lang="en-US" altLang="en-US" sz="2400" dirty="0" smtClean="0">
                <a:latin typeface="Arial Narrow" pitchFamily="34" charset="0"/>
              </a:rPr>
              <a:t>, </a:t>
            </a:r>
            <a:r>
              <a:rPr lang="en-US" altLang="en-US" sz="2400" i="1" dirty="0">
                <a:latin typeface="Arial Narrow" pitchFamily="34" charset="0"/>
              </a:rPr>
              <a:t>S</a:t>
            </a:r>
            <a:r>
              <a:rPr lang="en-US" altLang="en-US" sz="2400" i="1" dirty="0" smtClean="0">
                <a:latin typeface="Arial Narrow" pitchFamily="34" charset="0"/>
              </a:rPr>
              <a:t>almonella</a:t>
            </a:r>
            <a:r>
              <a:rPr lang="en-US" altLang="en-US" sz="2400" dirty="0" smtClean="0">
                <a:latin typeface="Arial Narrow" pitchFamily="34" charset="0"/>
              </a:rPr>
              <a:t>, </a:t>
            </a:r>
            <a:r>
              <a:rPr lang="en-US" altLang="en-US" sz="2400" i="1" dirty="0" smtClean="0">
                <a:latin typeface="Arial Narrow" pitchFamily="34" charset="0"/>
              </a:rPr>
              <a:t>Campylobacter, E. coli O157</a:t>
            </a:r>
          </a:p>
          <a:p>
            <a:pPr eaLnBrk="1" hangingPunct="1">
              <a:defRPr/>
            </a:pPr>
            <a:r>
              <a:rPr lang="en-US" altLang="en-US" sz="2400" dirty="0" smtClean="0">
                <a:latin typeface="Arial Narrow" pitchFamily="34" charset="0"/>
              </a:rPr>
              <a:t>Gram stain not done</a:t>
            </a:r>
          </a:p>
          <a:p>
            <a:pPr eaLnBrk="1" hangingPunct="1">
              <a:defRPr/>
            </a:pPr>
            <a:r>
              <a:rPr lang="en-US" altLang="en-US" sz="2400" i="1" dirty="0" smtClean="0">
                <a:latin typeface="Arial Narrow" pitchFamily="34" charset="0"/>
              </a:rPr>
              <a:t>Salmonella</a:t>
            </a:r>
            <a:r>
              <a:rPr lang="en-US" altLang="en-US" sz="2400" dirty="0" smtClean="0">
                <a:latin typeface="Arial Narrow" pitchFamily="34" charset="0"/>
              </a:rPr>
              <a:t> &amp; </a:t>
            </a:r>
            <a:r>
              <a:rPr lang="en-US" altLang="en-US" sz="2400" i="1" dirty="0" err="1" smtClean="0">
                <a:latin typeface="Arial Narrow" pitchFamily="34" charset="0"/>
              </a:rPr>
              <a:t>Shigella</a:t>
            </a:r>
            <a:r>
              <a:rPr lang="en-US" altLang="en-US" sz="2400" dirty="0" smtClean="0">
                <a:latin typeface="Arial Narrow" pitchFamily="34" charset="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400" dirty="0">
                <a:latin typeface="Arial Narrow" pitchFamily="34" charset="0"/>
              </a:rPr>
              <a:t>	</a:t>
            </a:r>
            <a:r>
              <a:rPr lang="en-US" altLang="en-US" sz="2400" dirty="0" err="1" smtClean="0">
                <a:latin typeface="Arial Narrow" pitchFamily="34" charset="0"/>
              </a:rPr>
              <a:t>MacConkey</a:t>
            </a:r>
            <a:r>
              <a:rPr lang="en-US" altLang="en-US" sz="2400" dirty="0" smtClean="0">
                <a:latin typeface="Arial Narrow" pitchFamily="34" charset="0"/>
              </a:rPr>
              <a:t>, Eosin-methylene blue EMB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400" dirty="0">
                <a:latin typeface="Arial Narrow" pitchFamily="34" charset="0"/>
              </a:rPr>
              <a:t>	</a:t>
            </a:r>
            <a:r>
              <a:rPr lang="en-US" altLang="en-US" sz="2400" dirty="0" smtClean="0">
                <a:latin typeface="Arial Narrow" pitchFamily="34" charset="0"/>
              </a:rPr>
              <a:t>non lactose fermenting colonies: triple sugar iron  (TSI</a:t>
            </a:r>
            <a:r>
              <a:rPr lang="fr-FR" altLang="en-US" sz="2400" dirty="0"/>
              <a:t>)</a:t>
            </a:r>
            <a:endParaRPr lang="fr-FR" altLang="en-US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Urine culture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 smtClean="0"/>
              <a:t>Pyelonephritis, cystitis</a:t>
            </a:r>
          </a:p>
          <a:p>
            <a:pPr eaLnBrk="1" hangingPunct="1"/>
            <a:r>
              <a:rPr lang="en-US" altLang="en-US" sz="2400" i="1" dirty="0" smtClean="0"/>
              <a:t>E. coli</a:t>
            </a:r>
            <a:r>
              <a:rPr lang="en-US" altLang="en-US" sz="2400" dirty="0" smtClean="0"/>
              <a:t> </a:t>
            </a:r>
          </a:p>
          <a:p>
            <a:pPr eaLnBrk="1" hangingPunct="1"/>
            <a:r>
              <a:rPr lang="en-US" altLang="en-US" sz="2400" i="1" dirty="0" smtClean="0"/>
              <a:t>Proteus</a:t>
            </a:r>
          </a:p>
          <a:p>
            <a:pPr eaLnBrk="1" hangingPunct="1"/>
            <a:r>
              <a:rPr lang="en-US" altLang="en-US" sz="2400" i="1" dirty="0" err="1" smtClean="0"/>
              <a:t>Enterobacter</a:t>
            </a:r>
            <a:endParaRPr lang="en-US" altLang="en-US" sz="2400" i="1" dirty="0" smtClean="0"/>
          </a:p>
          <a:p>
            <a:pPr eaLnBrk="1" hangingPunct="1"/>
            <a:r>
              <a:rPr lang="en-US" altLang="en-US" sz="2400" i="1" dirty="0" smtClean="0"/>
              <a:t>Enterococcus </a:t>
            </a:r>
            <a:r>
              <a:rPr lang="en-US" altLang="en-US" sz="2400" i="1" dirty="0" err="1" smtClean="0"/>
              <a:t>feacalis</a:t>
            </a:r>
            <a:endParaRPr lang="en-US" altLang="en-US" sz="2400" i="1" dirty="0" smtClean="0"/>
          </a:p>
          <a:p>
            <a:pPr marL="0" indent="0" eaLnBrk="1" hangingPunct="1">
              <a:buNone/>
            </a:pPr>
            <a:endParaRPr lang="en-US" altLang="en-US" sz="2400" i="1" dirty="0" smtClean="0"/>
          </a:p>
          <a:p>
            <a:pPr eaLnBrk="1" hangingPunct="1"/>
            <a:r>
              <a:rPr lang="en-US" altLang="en-US" sz="2400" dirty="0" smtClean="0"/>
              <a:t>Midstream urine</a:t>
            </a:r>
          </a:p>
          <a:p>
            <a:pPr eaLnBrk="1" hangingPunct="1"/>
            <a:r>
              <a:rPr lang="en-US" altLang="en-US" sz="2400" dirty="0" smtClean="0"/>
              <a:t>Culture within 1 hour (store in refrigerator at 4°C  less than 18 h)</a:t>
            </a:r>
          </a:p>
          <a:p>
            <a:pPr marL="0" indent="0" eaLnBrk="1" hangingPunct="1">
              <a:buNone/>
            </a:pPr>
            <a:r>
              <a:rPr lang="en-US" altLang="en-US" sz="2400" dirty="0" smtClean="0"/>
              <a:t>Alternative specimen</a:t>
            </a:r>
          </a:p>
          <a:p>
            <a:pPr eaLnBrk="1" hangingPunct="1"/>
            <a:r>
              <a:rPr lang="en-US" altLang="en-US" sz="2400" dirty="0" err="1" smtClean="0"/>
              <a:t>Suprapubic</a:t>
            </a:r>
            <a:r>
              <a:rPr lang="en-US" altLang="en-US" sz="2400" dirty="0" smtClean="0"/>
              <a:t> aspiration</a:t>
            </a:r>
          </a:p>
          <a:p>
            <a:pPr eaLnBrk="1" hangingPunct="1"/>
            <a:r>
              <a:rPr lang="en-US" altLang="en-US" sz="2400" dirty="0" smtClean="0"/>
              <a:t>Catheterization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Genital Tract Cultures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latin typeface="Arial Narrow" pitchFamily="34" charset="0"/>
              </a:rPr>
              <a:t>Abnormal discharge, sexually transmitted disease</a:t>
            </a:r>
          </a:p>
          <a:p>
            <a:pPr eaLnBrk="1" hangingPunct="1">
              <a:buFontTx/>
              <a:buNone/>
            </a:pPr>
            <a:endParaRPr lang="en-US" altLang="en-US" sz="2400" dirty="0" smtClean="0">
              <a:latin typeface="Arial Narrow" pitchFamily="34" charset="0"/>
            </a:endParaRPr>
          </a:p>
          <a:p>
            <a:pPr eaLnBrk="1" hangingPunct="1"/>
            <a:r>
              <a:rPr lang="en-US" altLang="en-US" sz="2400" i="1" dirty="0" smtClean="0">
                <a:latin typeface="Arial Narrow" pitchFamily="34" charset="0"/>
              </a:rPr>
              <a:t>Neisseria </a:t>
            </a:r>
            <a:r>
              <a:rPr lang="en-US" altLang="en-US" sz="2400" i="1" dirty="0" err="1" smtClean="0">
                <a:latin typeface="Arial Narrow" pitchFamily="34" charset="0"/>
              </a:rPr>
              <a:t>gonorrhoeae</a:t>
            </a:r>
            <a:r>
              <a:rPr lang="en-US" altLang="en-US" sz="2400" dirty="0" smtClean="0">
                <a:latin typeface="Arial Narrow" pitchFamily="34" charset="0"/>
              </a:rPr>
              <a:t>: microscopic examination of a Gram stained smear</a:t>
            </a:r>
          </a:p>
          <a:p>
            <a:pPr eaLnBrk="1" hangingPunct="1">
              <a:buFontTx/>
              <a:buNone/>
            </a:pPr>
            <a:endParaRPr lang="en-US" altLang="en-US" sz="2400" dirty="0" smtClean="0">
              <a:latin typeface="Arial Narrow" pitchFamily="34" charset="0"/>
            </a:endParaRPr>
          </a:p>
          <a:p>
            <a:pPr eaLnBrk="1" hangingPunct="1"/>
            <a:r>
              <a:rPr lang="en-US" altLang="en-US" sz="2400" i="1" dirty="0" err="1" smtClean="0">
                <a:latin typeface="Arial Narrow" pitchFamily="34" charset="0"/>
              </a:rPr>
              <a:t>Treponema</a:t>
            </a:r>
            <a:r>
              <a:rPr lang="en-US" altLang="en-US" sz="2400" i="1" dirty="0" smtClean="0">
                <a:latin typeface="Arial Narrow" pitchFamily="34" charset="0"/>
              </a:rPr>
              <a:t> </a:t>
            </a:r>
            <a:r>
              <a:rPr lang="en-US" altLang="en-US" sz="2400" i="1" dirty="0" err="1" smtClean="0">
                <a:latin typeface="Arial Narrow" pitchFamily="34" charset="0"/>
              </a:rPr>
              <a:t>pallidum</a:t>
            </a:r>
            <a:r>
              <a:rPr lang="en-US" altLang="en-US" sz="2400" dirty="0" smtClean="0">
                <a:latin typeface="Arial Narrow" pitchFamily="34" charset="0"/>
              </a:rPr>
              <a:t>: </a:t>
            </a:r>
            <a:r>
              <a:rPr lang="en-US" altLang="en-US" sz="2400" i="1" dirty="0" err="1" smtClean="0">
                <a:latin typeface="Arial Narrow" pitchFamily="34" charset="0"/>
              </a:rPr>
              <a:t>microscopy,serology</a:t>
            </a:r>
            <a:endParaRPr lang="en-US" altLang="en-US" sz="2400" i="1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The Specimen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latin typeface="Arial Narrow" pitchFamily="34" charset="0"/>
              </a:rPr>
              <a:t>The primary connection between the clinical encounter and diagnostic laboratory</a:t>
            </a:r>
          </a:p>
          <a:p>
            <a:pPr eaLnBrk="1" hangingPunct="1"/>
            <a:endParaRPr lang="en-US" altLang="en-US" sz="2400" b="1" dirty="0" smtClean="0">
              <a:latin typeface="Arial Narrow" pitchFamily="34" charset="0"/>
            </a:endParaRPr>
          </a:p>
          <a:p>
            <a:pPr eaLnBrk="1" hangingPunct="1"/>
            <a:r>
              <a:rPr lang="en-US" altLang="en-US" sz="2400" b="1" dirty="0" smtClean="0">
                <a:latin typeface="Arial Narrow" pitchFamily="34" charset="0"/>
              </a:rPr>
              <a:t>Quality of specimen is important</a:t>
            </a:r>
          </a:p>
          <a:p>
            <a:pPr eaLnBrk="1" hangingPunct="1"/>
            <a:r>
              <a:rPr lang="en-US" altLang="en-US" sz="2400" b="1" dirty="0" smtClean="0">
                <a:latin typeface="Arial Narrow" pitchFamily="34" charset="0"/>
              </a:rPr>
              <a:t>- appropriate specimen</a:t>
            </a:r>
          </a:p>
          <a:p>
            <a:pPr eaLnBrk="1" hangingPunct="1"/>
            <a:r>
              <a:rPr lang="en-US" altLang="en-US" sz="2400" b="1" dirty="0" smtClean="0">
                <a:latin typeface="Arial Narrow" pitchFamily="34" charset="0"/>
              </a:rPr>
              <a:t>- obtaining it properly to avoid contamination from the normal flora</a:t>
            </a:r>
          </a:p>
          <a:p>
            <a:pPr eaLnBrk="1" hangingPunct="1"/>
            <a:r>
              <a:rPr lang="en-US" altLang="en-US" sz="2400" b="1" dirty="0" smtClean="0">
                <a:latin typeface="Arial Narrow" pitchFamily="34" charset="0"/>
              </a:rPr>
              <a:t>- transporting the specimen promptly to the laboratory</a:t>
            </a:r>
          </a:p>
          <a:p>
            <a:pPr eaLnBrk="1" hangingPunct="1"/>
            <a:r>
              <a:rPr lang="en-US" altLang="en-US" sz="2400" b="1" dirty="0" smtClean="0">
                <a:latin typeface="Arial Narrow" pitchFamily="34" charset="0"/>
              </a:rPr>
              <a:t>- providing essential information to guide the laboratory personnel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74638"/>
            <a:ext cx="8147248" cy="994122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Wound &amp; Abscess Cultures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400" dirty="0" smtClean="0">
                <a:latin typeface="Arial Narrow" pitchFamily="34" charset="0"/>
              </a:rPr>
              <a:t>Depend on anatomic site</a:t>
            </a:r>
          </a:p>
          <a:p>
            <a:pPr eaLnBrk="1" hangingPunct="1">
              <a:defRPr/>
            </a:pPr>
            <a:r>
              <a:rPr lang="en-US" altLang="en-US" sz="2400" dirty="0" smtClean="0">
                <a:latin typeface="Arial Narrow" pitchFamily="34" charset="0"/>
              </a:rPr>
              <a:t>Lung, brain, abdomen abscess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400" dirty="0">
                <a:latin typeface="Arial Narrow" pitchFamily="34" charset="0"/>
              </a:rPr>
              <a:t>	</a:t>
            </a:r>
            <a:r>
              <a:rPr lang="en-US" altLang="en-US" sz="2400" dirty="0" smtClean="0">
                <a:latin typeface="Arial Narrow" pitchFamily="34" charset="0"/>
              </a:rPr>
              <a:t>- anaerobes </a:t>
            </a:r>
            <a:r>
              <a:rPr lang="en-US" altLang="en-US" sz="2400" i="1" dirty="0" err="1" smtClean="0">
                <a:latin typeface="Arial Narrow" pitchFamily="34" charset="0"/>
              </a:rPr>
              <a:t>Bacteroides</a:t>
            </a:r>
            <a:r>
              <a:rPr lang="en-US" altLang="en-US" sz="2400" i="1" dirty="0" smtClean="0">
                <a:latin typeface="Arial Narrow" pitchFamily="34" charset="0"/>
              </a:rPr>
              <a:t> </a:t>
            </a:r>
            <a:r>
              <a:rPr lang="en-US" altLang="en-US" sz="2400" i="1" dirty="0" err="1" smtClean="0">
                <a:latin typeface="Arial Narrow" pitchFamily="34" charset="0"/>
              </a:rPr>
              <a:t>fragilis</a:t>
            </a:r>
            <a:r>
              <a:rPr lang="en-US" altLang="en-US" sz="2400" dirty="0" smtClean="0">
                <a:latin typeface="Arial Narrow" pitchFamily="34" charset="0"/>
              </a:rPr>
              <a:t> </a:t>
            </a:r>
            <a:endParaRPr lang="en-US" altLang="en-US" sz="2400" dirty="0">
              <a:latin typeface="Arial Narrow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2400" dirty="0" smtClean="0">
                <a:latin typeface="Arial Narrow" pitchFamily="34" charset="0"/>
              </a:rPr>
              <a:t>	- gram positive </a:t>
            </a:r>
            <a:r>
              <a:rPr lang="en-US" altLang="en-US" sz="2400" dirty="0" err="1" smtClean="0">
                <a:latin typeface="Arial Narrow" pitchFamily="34" charset="0"/>
              </a:rPr>
              <a:t>cocci</a:t>
            </a:r>
            <a:r>
              <a:rPr lang="en-US" altLang="en-US" sz="2400" dirty="0" smtClean="0">
                <a:latin typeface="Arial Narrow" pitchFamily="34" charset="0"/>
              </a:rPr>
              <a:t> </a:t>
            </a:r>
            <a:r>
              <a:rPr lang="en-US" altLang="en-US" sz="2400" i="1" dirty="0" smtClean="0">
                <a:latin typeface="Arial Narrow" pitchFamily="34" charset="0"/>
              </a:rPr>
              <a:t>Sta. </a:t>
            </a:r>
            <a:r>
              <a:rPr lang="en-US" altLang="en-US" sz="2400" i="1" dirty="0" err="1" smtClean="0">
                <a:latin typeface="Arial Narrow" pitchFamily="34" charset="0"/>
              </a:rPr>
              <a:t>aureus</a:t>
            </a:r>
            <a:r>
              <a:rPr lang="en-US" altLang="en-US" sz="2400" i="1" dirty="0" smtClean="0">
                <a:latin typeface="Arial Narrow" pitchFamily="34" charset="0"/>
              </a:rPr>
              <a:t>, Str. </a:t>
            </a:r>
            <a:r>
              <a:rPr lang="en-US" altLang="en-US" sz="2400" i="1" dirty="0" err="1" smtClean="0">
                <a:latin typeface="Arial Narrow" pitchFamily="34" charset="0"/>
              </a:rPr>
              <a:t>Pyogenes</a:t>
            </a:r>
            <a:endParaRPr lang="en-US" altLang="en-US" sz="2400" i="1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2400" i="1" dirty="0" smtClean="0">
                <a:latin typeface="Arial Narrow" pitchFamily="34" charset="0"/>
              </a:rPr>
              <a:t>Op</a:t>
            </a:r>
            <a:r>
              <a:rPr lang="en-US" altLang="en-US" sz="2400" dirty="0" smtClean="0">
                <a:latin typeface="Arial Narrow" pitchFamily="34" charset="0"/>
              </a:rPr>
              <a:t>en wound infection</a:t>
            </a:r>
            <a:r>
              <a:rPr lang="en-US" altLang="en-US" sz="2400" i="1" dirty="0" smtClean="0">
                <a:latin typeface="Arial Narrow" pitchFamily="34" charset="0"/>
              </a:rPr>
              <a:t>- Clostridium </a:t>
            </a:r>
            <a:r>
              <a:rPr lang="en-US" altLang="en-US" sz="2400" i="1" dirty="0" err="1" smtClean="0">
                <a:latin typeface="Arial Narrow" pitchFamily="34" charset="0"/>
              </a:rPr>
              <a:t>perfringens</a:t>
            </a:r>
            <a:endParaRPr lang="en-US" altLang="en-US" sz="2400" i="1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2400" dirty="0" smtClean="0">
                <a:latin typeface="Arial Narrow" pitchFamily="34" charset="0"/>
              </a:rPr>
              <a:t>Surgical wound infections</a:t>
            </a:r>
            <a:r>
              <a:rPr lang="en-US" altLang="en-US" sz="2400" i="1" dirty="0" smtClean="0">
                <a:latin typeface="Arial Narrow" pitchFamily="34" charset="0"/>
              </a:rPr>
              <a:t>- Sta. </a:t>
            </a:r>
            <a:r>
              <a:rPr lang="en-US" altLang="en-US" sz="2400" i="1" dirty="0" err="1" smtClean="0">
                <a:latin typeface="Arial Narrow" pitchFamily="34" charset="0"/>
              </a:rPr>
              <a:t>aureus</a:t>
            </a:r>
            <a:endParaRPr lang="en-US" altLang="en-US" sz="2400" i="1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2400" dirty="0" smtClean="0">
                <a:latin typeface="Arial Narrow" pitchFamily="34" charset="0"/>
              </a:rPr>
              <a:t>Dog, cat bites </a:t>
            </a:r>
            <a:r>
              <a:rPr lang="en-US" altLang="en-US" sz="2400" i="1" dirty="0" smtClean="0">
                <a:latin typeface="Arial Narrow" pitchFamily="34" charset="0"/>
              </a:rPr>
              <a:t>– </a:t>
            </a:r>
            <a:r>
              <a:rPr lang="en-US" altLang="en-US" sz="2400" i="1" dirty="0" err="1" smtClean="0">
                <a:latin typeface="Arial Narrow" pitchFamily="34" charset="0"/>
              </a:rPr>
              <a:t>Pasteurella</a:t>
            </a:r>
            <a:r>
              <a:rPr lang="en-US" altLang="en-US" sz="2400" i="1" dirty="0" smtClean="0">
                <a:latin typeface="Arial Narrow" pitchFamily="34" charset="0"/>
              </a:rPr>
              <a:t> </a:t>
            </a:r>
            <a:r>
              <a:rPr lang="en-US" altLang="en-US" sz="2400" i="1" dirty="0" err="1" smtClean="0">
                <a:latin typeface="Arial Narrow" pitchFamily="34" charset="0"/>
              </a:rPr>
              <a:t>multocida</a:t>
            </a:r>
            <a:endParaRPr lang="en-US" altLang="en-US" sz="2400" i="1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2400" dirty="0" smtClean="0">
                <a:latin typeface="Arial Narrow" pitchFamily="34" charset="0"/>
              </a:rPr>
              <a:t>Human bites</a:t>
            </a:r>
            <a:r>
              <a:rPr lang="en-US" altLang="en-US" sz="2400" i="1" dirty="0" smtClean="0">
                <a:latin typeface="Arial Narrow" pitchFamily="34" charset="0"/>
              </a:rPr>
              <a:t>- mouth anaerobes </a:t>
            </a:r>
            <a:r>
              <a:rPr lang="en-US" altLang="en-US" sz="2400" i="1" dirty="0" err="1" smtClean="0">
                <a:latin typeface="Arial Narrow" pitchFamily="34" charset="0"/>
              </a:rPr>
              <a:t>Eikenella</a:t>
            </a:r>
            <a:r>
              <a:rPr lang="en-US" altLang="en-US" sz="2400" i="1" dirty="0" smtClean="0">
                <a:latin typeface="Arial Narrow" pitchFamily="34" charset="0"/>
              </a:rPr>
              <a:t> </a:t>
            </a:r>
            <a:r>
              <a:rPr lang="en-US" altLang="en-US" sz="2400" i="1" dirty="0" err="1" smtClean="0">
                <a:latin typeface="Arial Narrow" pitchFamily="34" charset="0"/>
              </a:rPr>
              <a:t>corodens</a:t>
            </a:r>
            <a:endParaRPr lang="en-US" altLang="en-US" sz="2400" i="1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2400" dirty="0" smtClean="0">
                <a:latin typeface="Arial Narrow" pitchFamily="34" charset="0"/>
              </a:rPr>
              <a:t>Place specimen in anaerobic collection tubes</a:t>
            </a:r>
          </a:p>
          <a:p>
            <a:pPr eaLnBrk="1" hangingPunct="1">
              <a:defRPr/>
            </a:pPr>
            <a:r>
              <a:rPr lang="en-US" altLang="en-US" sz="2400" dirty="0" smtClean="0">
                <a:latin typeface="Arial Narrow" pitchFamily="34" charset="0"/>
              </a:rPr>
              <a:t>Important to culture the specimen on several different media under different atmospheric condition</a:t>
            </a:r>
          </a:p>
          <a:p>
            <a:pPr eaLnBrk="1" hangingPunct="1">
              <a:defRPr/>
            </a:pPr>
            <a:r>
              <a:rPr lang="en-US" altLang="en-US" sz="2400" dirty="0" smtClean="0">
                <a:latin typeface="Arial Narrow" pitchFamily="34" charset="0"/>
              </a:rPr>
              <a:t>Usually mixtures of anaerobes and aerobes</a:t>
            </a:r>
          </a:p>
          <a:p>
            <a:pPr eaLnBrk="1" hangingPunct="1">
              <a:defRPr/>
            </a:pPr>
            <a:endParaRPr lang="en-US" altLang="en-US" sz="2400" dirty="0">
              <a:latin typeface="Arial Narrow" pitchFamily="34" charset="0"/>
            </a:endParaRPr>
          </a:p>
          <a:p>
            <a:pPr eaLnBrk="1" hangingPunct="1">
              <a:defRPr/>
            </a:pPr>
            <a:endParaRPr lang="en-US" altLang="en-US" sz="24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19256" cy="1301006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Immunological methods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r-FR" altLang="en-US" smtClean="0"/>
              <a:t> </a:t>
            </a:r>
            <a:r>
              <a:rPr lang="en-US" altLang="en-US" u="sng" smtClean="0">
                <a:latin typeface="Arial Narrow" pitchFamily="34" charset="0"/>
              </a:rPr>
              <a:t>Capsular swelling: </a:t>
            </a:r>
          </a:p>
          <a:p>
            <a:pPr eaLnBrk="1" hangingPunct="1"/>
            <a:r>
              <a:rPr lang="en-US" altLang="en-US" smtClean="0">
                <a:latin typeface="Arial Narrow" pitchFamily="34" charset="0"/>
              </a:rPr>
              <a:t>Depend on homologus antisera against organisms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Arial Narrow" pitchFamily="34" charset="0"/>
            </a:endParaRPr>
          </a:p>
          <a:p>
            <a:pPr eaLnBrk="1" hangingPunct="1"/>
            <a:r>
              <a:rPr lang="en-US" altLang="en-US" smtClean="0">
                <a:latin typeface="Arial Narrow" pitchFamily="34" charset="0"/>
              </a:rPr>
              <a:t>Microscopic swelling in the capsule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Arial Narrow" pitchFamily="34" charset="0"/>
            </a:endParaRPr>
          </a:p>
          <a:p>
            <a:pPr eaLnBrk="1" hangingPunct="1"/>
            <a:r>
              <a:rPr lang="en-US" altLang="en-US" i="1" smtClean="0">
                <a:latin typeface="Arial Narrow" pitchFamily="34" charset="0"/>
              </a:rPr>
              <a:t>S. pnemoniae</a:t>
            </a:r>
            <a:r>
              <a:rPr lang="en-US" altLang="en-US" smtClean="0">
                <a:latin typeface="Arial Narrow" pitchFamily="34" charset="0"/>
              </a:rPr>
              <a:t>, </a:t>
            </a:r>
            <a:r>
              <a:rPr lang="en-US" altLang="en-US" i="1" smtClean="0">
                <a:latin typeface="Arial Narrow" pitchFamily="34" charset="0"/>
              </a:rPr>
              <a:t>H. influenzae</a:t>
            </a:r>
            <a:r>
              <a:rPr lang="en-US" altLang="en-US" smtClean="0">
                <a:latin typeface="Arial Narrow" pitchFamily="34" charset="0"/>
              </a:rPr>
              <a:t> type b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C:\Users\al-ehab\Desktop\Swollen-Pneumococci-Capsu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052513"/>
            <a:ext cx="70580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C:\Users\al-ehab\Desktop\Quellung Reaction (Pneumococcus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908050"/>
            <a:ext cx="6911975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Immunological methods</a:t>
            </a:r>
            <a:endParaRPr lang="en-US" alt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u="sng" dirty="0" smtClean="0">
                <a:latin typeface="Arial Narrow" pitchFamily="34" charset="0"/>
              </a:rPr>
              <a:t>Slide agglutination test</a:t>
            </a:r>
          </a:p>
          <a:p>
            <a:pPr eaLnBrk="1" hangingPunct="1">
              <a:buFontTx/>
              <a:buNone/>
              <a:defRPr/>
            </a:pPr>
            <a:r>
              <a:rPr lang="en-US" altLang="en-US" dirty="0" smtClean="0">
                <a:latin typeface="Arial Narrow" pitchFamily="34" charset="0"/>
              </a:rPr>
              <a:t>- Agglutination (clumping) of unknown organism </a:t>
            </a:r>
          </a:p>
          <a:p>
            <a:pPr eaLnBrk="1" hangingPunct="1">
              <a:buFontTx/>
              <a:buChar char="-"/>
              <a:defRPr/>
            </a:pPr>
            <a:r>
              <a:rPr lang="en-US" altLang="en-US" dirty="0" smtClean="0">
                <a:latin typeface="Arial Narrow" pitchFamily="34" charset="0"/>
              </a:rPr>
              <a:t>Antisera against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>
                <a:latin typeface="Arial Narrow" pitchFamily="34" charset="0"/>
              </a:rPr>
              <a:t>	</a:t>
            </a:r>
            <a:r>
              <a:rPr lang="en-US" altLang="en-US" dirty="0" smtClean="0">
                <a:latin typeface="Arial Narrow" pitchFamily="34" charset="0"/>
              </a:rPr>
              <a:t>- Cell wall O antigen of Salmonella and </a:t>
            </a:r>
            <a:r>
              <a:rPr lang="en-US" altLang="en-US" dirty="0" err="1" smtClean="0">
                <a:latin typeface="Arial Narrow" pitchFamily="34" charset="0"/>
              </a:rPr>
              <a:t>Shigella</a:t>
            </a:r>
            <a:endParaRPr lang="en-US" altLang="en-US" dirty="0" smtClean="0">
              <a:latin typeface="Arial Narrow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dirty="0" smtClean="0">
                <a:latin typeface="Arial Narrow" pitchFamily="34" charset="0"/>
              </a:rPr>
              <a:t>		- </a:t>
            </a:r>
            <a:r>
              <a:rPr lang="en-US" altLang="en-US" dirty="0" err="1" smtClean="0">
                <a:latin typeface="Arial Narrow" pitchFamily="34" charset="0"/>
              </a:rPr>
              <a:t>Flagellar</a:t>
            </a:r>
            <a:r>
              <a:rPr lang="en-US" altLang="en-US" dirty="0" smtClean="0">
                <a:latin typeface="Arial Narrow" pitchFamily="34" charset="0"/>
              </a:rPr>
              <a:t> H antigen</a:t>
            </a:r>
          </a:p>
          <a:p>
            <a:pPr eaLnBrk="1" hangingPunct="1">
              <a:buFontTx/>
              <a:buNone/>
              <a:defRPr/>
            </a:pPr>
            <a:r>
              <a:rPr lang="en-US" altLang="en-US" dirty="0">
                <a:latin typeface="Arial Narrow" pitchFamily="34" charset="0"/>
              </a:rPr>
              <a:t>	</a:t>
            </a:r>
            <a:r>
              <a:rPr lang="en-US" altLang="en-US" dirty="0" smtClean="0">
                <a:latin typeface="Arial Narrow" pitchFamily="34" charset="0"/>
              </a:rPr>
              <a:t>	- Capsular Vi antigen (salmonella)</a:t>
            </a:r>
          </a:p>
          <a:p>
            <a:pPr eaLnBrk="1" hangingPunct="1">
              <a:buFontTx/>
              <a:buNone/>
              <a:defRPr/>
            </a:pPr>
            <a:endParaRPr lang="en-US" altLang="en-US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C:\Users\al-ehab\Desktop\lab-agglutinationtests-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836613"/>
            <a:ext cx="72009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عنوان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417638"/>
          </a:xfrm>
        </p:spPr>
        <p:txBody>
          <a:bodyPr/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Immunological methods</a:t>
            </a:r>
            <a:endParaRPr lang="en-US" alt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u="sng" dirty="0" smtClean="0">
                <a:latin typeface="Arial Narrow" pitchFamily="34" charset="0"/>
              </a:rPr>
              <a:t>Latex agglutination test</a:t>
            </a:r>
          </a:p>
          <a:p>
            <a:pPr eaLnBrk="1" hangingPunct="1">
              <a:buFontTx/>
              <a:buNone/>
            </a:pPr>
            <a:endParaRPr lang="en-US" altLang="en-US" sz="2400" dirty="0" smtClean="0">
              <a:latin typeface="Arial Narrow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Arial Narrow" pitchFamily="34" charset="0"/>
              </a:rPr>
              <a:t>Latex beads coated with antibody (agglutination </a:t>
            </a:r>
          </a:p>
          <a:p>
            <a:pPr eaLnBrk="1" hangingPunct="1">
              <a:buFontTx/>
              <a:buNone/>
            </a:pPr>
            <a:r>
              <a:rPr lang="en-US" altLang="en-US" sz="2400" dirty="0" err="1" smtClean="0">
                <a:latin typeface="Arial Narrow" pitchFamily="34" charset="0"/>
              </a:rPr>
              <a:t>homolgous</a:t>
            </a:r>
            <a:r>
              <a:rPr lang="en-US" altLang="en-US" sz="2400" dirty="0" smtClean="0">
                <a:latin typeface="Arial Narrow" pitchFamily="34" charset="0"/>
              </a:rPr>
              <a:t> bacteria, antigen)</a:t>
            </a:r>
          </a:p>
          <a:p>
            <a:pPr eaLnBrk="1" hangingPunct="1">
              <a:buFontTx/>
              <a:buNone/>
            </a:pPr>
            <a:endParaRPr lang="en-US" altLang="en-US" sz="2400" dirty="0" smtClean="0">
              <a:latin typeface="Arial Narrow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Arial Narrow" pitchFamily="34" charset="0"/>
              </a:rPr>
              <a:t>Capsular antigen </a:t>
            </a:r>
            <a:r>
              <a:rPr lang="en-US" altLang="en-US" sz="2400" i="1" dirty="0" smtClean="0">
                <a:latin typeface="Arial Narrow" pitchFamily="34" charset="0"/>
              </a:rPr>
              <a:t>H. </a:t>
            </a:r>
            <a:r>
              <a:rPr lang="en-US" altLang="en-US" sz="2400" i="1" dirty="0" err="1" smtClean="0">
                <a:latin typeface="Arial Narrow" pitchFamily="34" charset="0"/>
              </a:rPr>
              <a:t>influenzae</a:t>
            </a:r>
            <a:r>
              <a:rPr lang="en-US" altLang="en-US" sz="2400" dirty="0" smtClean="0">
                <a:latin typeface="Arial Narrow" pitchFamily="34" charset="0"/>
              </a:rPr>
              <a:t>, </a:t>
            </a:r>
            <a:r>
              <a:rPr lang="en-US" altLang="en-US" sz="2400" i="1" dirty="0" smtClean="0">
                <a:latin typeface="Arial Narrow" pitchFamily="34" charset="0"/>
              </a:rPr>
              <a:t>N. </a:t>
            </a:r>
            <a:r>
              <a:rPr lang="en-US" altLang="en-US" sz="2400" i="1" dirty="0" err="1" smtClean="0">
                <a:latin typeface="Arial Narrow" pitchFamily="34" charset="0"/>
              </a:rPr>
              <a:t>meningitidis</a:t>
            </a:r>
            <a:endParaRPr lang="en-US" altLang="en-US" sz="2400" i="1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Antibody detection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Detection of antibody in patient’s serum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 smtClean="0"/>
              <a:t>IgM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antibogy</a:t>
            </a:r>
            <a:r>
              <a:rPr lang="en-US" altLang="en-US" sz="2400" dirty="0" smtClean="0"/>
              <a:t> indicates current infection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Four fold or greater rise in antibody titer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   current infection- retrospective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 smtClean="0"/>
              <a:t>One </a:t>
            </a:r>
            <a:r>
              <a:rPr lang="en-US" altLang="en-US" sz="2400" dirty="0" err="1" smtClean="0"/>
              <a:t>IgG</a:t>
            </a:r>
            <a:r>
              <a:rPr lang="en-US" altLang="en-US" sz="2400" dirty="0" smtClean="0"/>
              <a:t> titer  ? Current or previous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Increase in the antibodies titer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		- Typhoid fever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		- brucellosis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		- plague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		- </a:t>
            </a:r>
            <a:r>
              <a:rPr lang="en-US" altLang="en-US" sz="2400" dirty="0" err="1" smtClean="0"/>
              <a:t>rickettsial</a:t>
            </a:r>
            <a:r>
              <a:rPr lang="en-US" altLang="en-US" sz="2400" dirty="0" smtClean="0"/>
              <a:t> diseases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Serologic Tests for Syphilis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Cold Agglutinin test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Nucleic Acid-based Methods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19256" cy="4713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 Narrow" pitchFamily="34" charset="0"/>
              </a:rPr>
              <a:t>Nucleic acid amplification: using PCR for amplification of bacteria specific DNA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 Narrow" pitchFamily="34" charset="0"/>
              </a:rPr>
              <a:t>Nucleic acid probe: detect bacteria DNA or RNA directly using a labeled DNA or RNA probe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 Narrow" pitchFamily="34" charset="0"/>
              </a:rPr>
              <a:t>Nucleic acid sequence: identify bacteria based on the base sequence of the organism’s ribosomal RNA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2610" r="26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4436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6477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Specimen collection and Transport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>
                <a:latin typeface="Arial Narrow" pitchFamily="34" charset="0"/>
              </a:rPr>
              <a:t>Sterile swab</a:t>
            </a:r>
            <a:r>
              <a:rPr lang="en-US" altLang="en-US" sz="2800" dirty="0" smtClean="0">
                <a:latin typeface="Arial Narrow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Arial Narrow" pitchFamily="34" charset="0"/>
              </a:rPr>
              <a:t>		</a:t>
            </a:r>
            <a:r>
              <a:rPr lang="en-US" altLang="en-US" sz="2400" dirty="0" smtClean="0">
                <a:latin typeface="Arial Narrow" pitchFamily="34" charset="0"/>
              </a:rPr>
              <a:t>- Most convenient and most commonly used tool for specimen collection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Arial Narrow" pitchFamily="34" charset="0"/>
              </a:rPr>
              <a:t>		- Transport: specimen should be transported to the laboratory as soon as possible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Arial Narrow" pitchFamily="34" charset="0"/>
              </a:rPr>
              <a:t>			(</a:t>
            </a:r>
            <a:r>
              <a:rPr lang="en-US" altLang="en-US" sz="2400" i="1" dirty="0" smtClean="0">
                <a:latin typeface="Arial Narrow" pitchFamily="34" charset="0"/>
              </a:rPr>
              <a:t>N. </a:t>
            </a:r>
            <a:r>
              <a:rPr lang="en-US" altLang="en-US" sz="2400" i="1" dirty="0" err="1" smtClean="0">
                <a:latin typeface="Arial Narrow" pitchFamily="34" charset="0"/>
              </a:rPr>
              <a:t>gonorrhoeae</a:t>
            </a:r>
            <a:r>
              <a:rPr lang="en-US" altLang="en-US" sz="2400" dirty="0" smtClean="0">
                <a:latin typeface="Arial Narrow" pitchFamily="34" charset="0"/>
              </a:rPr>
              <a:t>, few min)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>
                <a:latin typeface="Arial Narrow" pitchFamily="34" charset="0"/>
              </a:rPr>
              <a:t>Transport media</a:t>
            </a:r>
            <a:r>
              <a:rPr lang="en-US" altLang="en-US" sz="2800" dirty="0" smtClean="0">
                <a:latin typeface="Arial Narrow" pitchFamily="34" charset="0"/>
              </a:rPr>
              <a:t>: </a:t>
            </a:r>
            <a:r>
              <a:rPr lang="en-US" altLang="en-US" sz="2400" dirty="0" smtClean="0">
                <a:latin typeface="Arial Narrow" pitchFamily="34" charset="0"/>
              </a:rPr>
              <a:t>buffered fluid or semisolid media containing minimal nutrients and are designed to prevent drying, maintain a neutral pH, minimize bacterial growth (free oxygen for obligate anaerobes)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Direct tissue or Fluid samples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 smtClean="0">
                <a:latin typeface="Arial Narrow" pitchFamily="34" charset="0"/>
              </a:rPr>
              <a:t>Collected from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400" dirty="0">
                <a:latin typeface="Arial Narrow" pitchFamily="34" charset="0"/>
              </a:rPr>
              <a:t>	</a:t>
            </a:r>
            <a:r>
              <a:rPr lang="en-US" altLang="en-US" sz="2400" dirty="0" smtClean="0">
                <a:latin typeface="Arial Narrow" pitchFamily="34" charset="0"/>
              </a:rPr>
              <a:t>- sterile tissue (</a:t>
            </a:r>
            <a:r>
              <a:rPr lang="en-US" altLang="en-US" sz="2400" b="1" dirty="0" smtClean="0">
                <a:latin typeface="Arial Narrow" pitchFamily="34" charset="0"/>
              </a:rPr>
              <a:t>lung, liver</a:t>
            </a:r>
            <a:r>
              <a:rPr lang="en-US" altLang="en-US" sz="2400" dirty="0" smtClean="0">
                <a:latin typeface="Arial Narrow" pitchFamily="34" charset="0"/>
              </a:rPr>
              <a:t>) </a:t>
            </a:r>
            <a:endParaRPr lang="en-US" altLang="en-US" sz="2400" dirty="0">
              <a:latin typeface="Arial Narrow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2400" dirty="0" smtClean="0">
                <a:latin typeface="Arial Narrow" pitchFamily="34" charset="0"/>
              </a:rPr>
              <a:t>	- body fluids (</a:t>
            </a:r>
            <a:r>
              <a:rPr lang="en-US" altLang="en-US" sz="2400" b="1" dirty="0" smtClean="0">
                <a:latin typeface="Arial Narrow" pitchFamily="34" charset="0"/>
              </a:rPr>
              <a:t>CSF, blood</a:t>
            </a:r>
            <a:r>
              <a:rPr lang="en-US" altLang="en-US" sz="2400" dirty="0" smtClean="0">
                <a:latin typeface="Arial Narrow" pitchFamily="34" charset="0"/>
              </a:rPr>
              <a:t>)</a:t>
            </a:r>
          </a:p>
          <a:p>
            <a:pPr eaLnBrk="1" hangingPunct="1">
              <a:buFontTx/>
              <a:buNone/>
              <a:defRPr/>
            </a:pPr>
            <a:endParaRPr lang="en-US" altLang="en-US" sz="2400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2400" b="1" dirty="0" smtClean="0">
                <a:latin typeface="Arial Narrow" pitchFamily="34" charset="0"/>
              </a:rPr>
              <a:t>Methods</a:t>
            </a:r>
            <a:r>
              <a:rPr lang="en-US" altLang="en-US" sz="2400" dirty="0" smtClean="0">
                <a:latin typeface="Arial Narrow" pitchFamily="34" charset="0"/>
              </a:rPr>
              <a:t>: Needle aspiration to surgical biopsy</a:t>
            </a:r>
          </a:p>
          <a:p>
            <a:pPr eaLnBrk="1" hangingPunct="1">
              <a:buFontTx/>
              <a:buNone/>
              <a:defRPr/>
            </a:pPr>
            <a:endParaRPr lang="en-US" altLang="en-US" sz="2400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2400" b="1" dirty="0" smtClean="0">
                <a:latin typeface="Arial Narrow" pitchFamily="34" charset="0"/>
              </a:rPr>
              <a:t>Results</a:t>
            </a:r>
            <a:r>
              <a:rPr lang="en-US" altLang="en-US" sz="2400" dirty="0" smtClean="0">
                <a:latin typeface="Arial Narrow" pitchFamily="34" charset="0"/>
              </a:rPr>
              <a:t>: useful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Indirect Samples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Specimen of inflammatory exudates (expectorated sputum, voided urine)</a:t>
            </a:r>
          </a:p>
          <a:p>
            <a:pPr eaLnBrk="1" hangingPunct="1"/>
            <a:endParaRPr lang="en-US" altLang="en-US" sz="2400" dirty="0" smtClean="0"/>
          </a:p>
          <a:p>
            <a:pPr eaLnBrk="1" hangingPunct="1">
              <a:buFontTx/>
              <a:buNone/>
            </a:pP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Methods: more convenient for both physician and patient</a:t>
            </a:r>
          </a:p>
          <a:p>
            <a:pPr eaLnBrk="1" hangingPunct="1"/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354162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FF"/>
                </a:solidFill>
              </a:rPr>
              <a:t>Direct examination (microscopic)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3"/>
            <a:ext cx="8229600" cy="392129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/>
              <a:t>	Bacteria must be stained</a:t>
            </a:r>
          </a:p>
          <a:p>
            <a:pPr eaLnBrk="1" hangingPunct="1"/>
            <a:r>
              <a:rPr lang="en-US" altLang="en-US" sz="2400" dirty="0" smtClean="0"/>
              <a:t>Gram stain </a:t>
            </a:r>
          </a:p>
          <a:p>
            <a:pPr eaLnBrk="1" hangingPunct="1"/>
            <a:r>
              <a:rPr lang="en-US" altLang="en-US" sz="2400" dirty="0" smtClean="0"/>
              <a:t>Acid-fast stain</a:t>
            </a:r>
          </a:p>
          <a:p>
            <a:pPr eaLnBrk="1" hangingPunct="1">
              <a:buFontTx/>
              <a:buNone/>
            </a:pPr>
            <a:endParaRPr lang="en-US" altLang="en-US" sz="2400" dirty="0" smtClean="0"/>
          </a:p>
          <a:p>
            <a:pPr eaLnBrk="1" hangingPunct="1"/>
            <a:endParaRPr lang="fr-FR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Gram stain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Arial Narrow" pitchFamily="34" charset="0"/>
              </a:rPr>
              <a:t>vs</a:t>
            </a:r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 Acid-fast stain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 smtClean="0">
                <a:latin typeface="Arial Narrow" pitchFamily="34" charset="0"/>
              </a:rPr>
              <a:t>Staining</a:t>
            </a:r>
          </a:p>
          <a:p>
            <a:pPr eaLnBrk="1" hangingPunct="1"/>
            <a:r>
              <a:rPr lang="en-US" altLang="en-US" sz="2400" b="1" dirty="0" err="1" smtClean="0">
                <a:latin typeface="Arial Narrow" pitchFamily="34" charset="0"/>
              </a:rPr>
              <a:t>Decolorization</a:t>
            </a:r>
            <a:endParaRPr lang="en-US" altLang="en-US" sz="2400" b="1" dirty="0" smtClean="0">
              <a:latin typeface="Arial Narrow" pitchFamily="34" charset="0"/>
            </a:endParaRPr>
          </a:p>
          <a:p>
            <a:pPr eaLnBrk="1" hangingPunct="1"/>
            <a:r>
              <a:rPr lang="en-US" altLang="en-US" sz="2400" b="1" dirty="0" smtClean="0">
                <a:latin typeface="Arial Narrow" pitchFamily="34" charset="0"/>
              </a:rPr>
              <a:t>Counterstain</a:t>
            </a:r>
          </a:p>
          <a:p>
            <a:pPr eaLnBrk="1" hangingPunct="1">
              <a:buFontTx/>
              <a:buNone/>
            </a:pPr>
            <a:endParaRPr lang="en-US" altLang="en-US" sz="2400" b="1" dirty="0" smtClean="0">
              <a:latin typeface="Arial Narrow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400" b="1" dirty="0" smtClean="0">
                <a:latin typeface="Arial Narrow" pitchFamily="34" charset="0"/>
              </a:rPr>
              <a:t>Gram-positive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latin typeface="Arial Narrow" pitchFamily="34" charset="0"/>
              </a:rPr>
              <a:t>bacteria retain purple iodine-dye complexes</a:t>
            </a:r>
          </a:p>
          <a:p>
            <a:pPr eaLnBrk="1" hangingPunct="1">
              <a:buFontTx/>
              <a:buNone/>
            </a:pPr>
            <a:endParaRPr lang="en-US" altLang="en-US" sz="2400" b="1" dirty="0" smtClean="0">
              <a:latin typeface="Arial Narrow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400" b="1" dirty="0" smtClean="0">
                <a:latin typeface="Arial Narrow" pitchFamily="34" charset="0"/>
              </a:rPr>
              <a:t>Gram-negative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latin typeface="Arial Narrow" pitchFamily="34" charset="0"/>
              </a:rPr>
              <a:t>bacteria do not retain complexes when decolorized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عنوان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417638"/>
          </a:xfrm>
        </p:spPr>
        <p:txBody>
          <a:bodyPr/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Gram stain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Arial Narrow" pitchFamily="34" charset="0"/>
              </a:rPr>
              <a:t>vs</a:t>
            </a:r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 Acid-fast stain</a:t>
            </a:r>
            <a:endParaRPr lang="en-US" alt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 smtClean="0">
                <a:latin typeface="Arial Narrow" pitchFamily="34" charset="0"/>
              </a:rPr>
              <a:t>Acid-fast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latin typeface="Arial Narrow" pitchFamily="34" charset="0"/>
              </a:rPr>
              <a:t>organisms stain very poorly with dyes </a:t>
            </a:r>
          </a:p>
          <a:p>
            <a:pPr eaLnBrk="1" hangingPunct="1">
              <a:buFontTx/>
              <a:buNone/>
            </a:pPr>
            <a:endParaRPr lang="en-US" altLang="en-US" sz="2400" dirty="0" smtClean="0">
              <a:latin typeface="Arial Narrow" pitchFamily="34" charset="0"/>
            </a:endParaRPr>
          </a:p>
          <a:p>
            <a:pPr eaLnBrk="1" hangingPunct="1"/>
            <a:r>
              <a:rPr lang="en-US" altLang="en-US" sz="2400" dirty="0" smtClean="0">
                <a:latin typeface="Arial Narrow" pitchFamily="34" charset="0"/>
              </a:rPr>
              <a:t>Can be stained by prolonged application of more concentrated dyes, facilitated by heat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Gram stain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Arial Narrow" pitchFamily="34" charset="0"/>
              </a:rPr>
              <a:t>vs</a:t>
            </a:r>
            <a:r>
              <a:rPr lang="en-US" altLang="en-US" sz="3200" b="1" dirty="0" smtClean="0">
                <a:solidFill>
                  <a:srgbClr val="0000FF"/>
                </a:solidFill>
                <a:latin typeface="Arial Narrow" pitchFamily="34" charset="0"/>
              </a:rPr>
              <a:t> Acid-fast stain</a:t>
            </a:r>
            <a:endParaRPr lang="en-US" alt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latin typeface="Arial Narrow" pitchFamily="34" charset="0"/>
              </a:rPr>
              <a:t>Intact cell wall is necessary for positive reaction</a:t>
            </a:r>
          </a:p>
          <a:p>
            <a:pPr eaLnBrk="1" hangingPunct="1">
              <a:buFontTx/>
              <a:buNone/>
            </a:pPr>
            <a:endParaRPr lang="en-US" altLang="en-US" sz="2400" dirty="0" smtClean="0">
              <a:latin typeface="Arial Narrow" pitchFamily="34" charset="0"/>
            </a:endParaRPr>
          </a:p>
          <a:p>
            <a:pPr eaLnBrk="1" hangingPunct="1"/>
            <a:r>
              <a:rPr lang="en-US" altLang="en-US" sz="2400" dirty="0" smtClean="0">
                <a:latin typeface="Arial Narrow" pitchFamily="34" charset="0"/>
              </a:rPr>
              <a:t>Gram-positive bacteria may fail to retain the stain  (old, dead, damaged by antimicrobial agents)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733</Words>
  <Application>Microsoft Office PowerPoint</Application>
  <PresentationFormat>On-screen Show (4:3)</PresentationFormat>
  <Paragraphs>201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Arial Narrow</vt:lpstr>
      <vt:lpstr>1_Default Design</vt:lpstr>
      <vt:lpstr>Laboratory Diagnosis of Infectious disease</vt:lpstr>
      <vt:lpstr>The Specimen</vt:lpstr>
      <vt:lpstr>Specimen collection and Transport</vt:lpstr>
      <vt:lpstr>Direct tissue or Fluid samples</vt:lpstr>
      <vt:lpstr>Indirect Samples</vt:lpstr>
      <vt:lpstr>Direct examination (microscopic)</vt:lpstr>
      <vt:lpstr>Gram stain vs Acid-fast stain</vt:lpstr>
      <vt:lpstr>Gram stain vs Acid-fast stain</vt:lpstr>
      <vt:lpstr>Gram stain vs Acid-fast stain</vt:lpstr>
      <vt:lpstr>Culture</vt:lpstr>
      <vt:lpstr>Culture</vt:lpstr>
      <vt:lpstr>Blood culture</vt:lpstr>
      <vt:lpstr>Throat culture</vt:lpstr>
      <vt:lpstr>Sputum culture</vt:lpstr>
      <vt:lpstr>Spinal fluid culture</vt:lpstr>
      <vt:lpstr>CSF</vt:lpstr>
      <vt:lpstr>Stool culture</vt:lpstr>
      <vt:lpstr>Urine culture</vt:lpstr>
      <vt:lpstr>Genital Tract Cultures</vt:lpstr>
      <vt:lpstr>Wound &amp; Abscess Cultures</vt:lpstr>
      <vt:lpstr>Immunological methods</vt:lpstr>
      <vt:lpstr>PowerPoint Presentation</vt:lpstr>
      <vt:lpstr>PowerPoint Presentation</vt:lpstr>
      <vt:lpstr>Immunological methods</vt:lpstr>
      <vt:lpstr>PowerPoint Presentation</vt:lpstr>
      <vt:lpstr>Immunological methods</vt:lpstr>
      <vt:lpstr>Antibody detection </vt:lpstr>
      <vt:lpstr>Nucleic Acid-based Methods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ibrahim</dc:creator>
  <cp:lastModifiedBy>Microsoft</cp:lastModifiedBy>
  <cp:revision>42</cp:revision>
  <cp:lastPrinted>2016-10-14T04:51:13Z</cp:lastPrinted>
  <dcterms:created xsi:type="dcterms:W3CDTF">2008-10-04T16:25:45Z</dcterms:created>
  <dcterms:modified xsi:type="dcterms:W3CDTF">2019-09-30T16:35:08Z</dcterms:modified>
</cp:coreProperties>
</file>