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8" r:id="rId2"/>
    <p:sldId id="299" r:id="rId3"/>
    <p:sldId id="300" r:id="rId4"/>
    <p:sldId id="301" r:id="rId5"/>
    <p:sldId id="302" r:id="rId6"/>
    <p:sldId id="258" r:id="rId7"/>
    <p:sldId id="303" r:id="rId8"/>
    <p:sldId id="304" r:id="rId9"/>
    <p:sldId id="305" r:id="rId10"/>
    <p:sldId id="307" r:id="rId11"/>
    <p:sldId id="263" r:id="rId12"/>
    <p:sldId id="306" r:id="rId13"/>
    <p:sldId id="308" r:id="rId14"/>
    <p:sldId id="309" r:id="rId15"/>
    <p:sldId id="317" r:id="rId16"/>
    <p:sldId id="310" r:id="rId17"/>
    <p:sldId id="311" r:id="rId18"/>
    <p:sldId id="312" r:id="rId19"/>
    <p:sldId id="313" r:id="rId20"/>
    <p:sldId id="314" r:id="rId21"/>
    <p:sldId id="272" r:id="rId22"/>
    <p:sldId id="315" r:id="rId23"/>
    <p:sldId id="316" r:id="rId24"/>
    <p:sldId id="29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CF757-9FE8-4DD2-B4FF-96A7572E9BB9}" type="datetimeFigureOut">
              <a:rPr lang="en-GB" smtClean="0"/>
              <a:t>30/10/2019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56B79-563A-4728-9E58-8DFF35E2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712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56B79-563A-4728-9E58-8DFF35E22A8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268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5DD3-1FF6-46AB-B455-6A29C3BD038E}" type="datetimeFigureOut">
              <a:rPr lang="en-GB" smtClean="0"/>
              <a:t>30/10/2019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43-477F-42B7-AF78-F1AFCA55A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464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5DD3-1FF6-46AB-B455-6A29C3BD038E}" type="datetimeFigureOut">
              <a:rPr lang="en-GB" smtClean="0"/>
              <a:t>30/10/2019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43-477F-42B7-AF78-F1AFCA55A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197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5DD3-1FF6-46AB-B455-6A29C3BD038E}" type="datetimeFigureOut">
              <a:rPr lang="en-GB" smtClean="0"/>
              <a:t>30/10/2019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43-477F-42B7-AF78-F1AFCA55A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238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5DD3-1FF6-46AB-B455-6A29C3BD038E}" type="datetimeFigureOut">
              <a:rPr lang="en-GB" smtClean="0"/>
              <a:t>30/10/2019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43-477F-42B7-AF78-F1AFCA55A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10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5DD3-1FF6-46AB-B455-6A29C3BD038E}" type="datetimeFigureOut">
              <a:rPr lang="en-GB" smtClean="0"/>
              <a:t>30/10/2019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43-477F-42B7-AF78-F1AFCA55A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175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5DD3-1FF6-46AB-B455-6A29C3BD038E}" type="datetimeFigureOut">
              <a:rPr lang="en-GB" smtClean="0"/>
              <a:t>30/10/2019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43-477F-42B7-AF78-F1AFCA55A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1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5DD3-1FF6-46AB-B455-6A29C3BD038E}" type="datetimeFigureOut">
              <a:rPr lang="en-GB" smtClean="0"/>
              <a:t>30/10/2019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43-477F-42B7-AF78-F1AFCA55A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214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5DD3-1FF6-46AB-B455-6A29C3BD038E}" type="datetimeFigureOut">
              <a:rPr lang="en-GB" smtClean="0"/>
              <a:t>30/10/2019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43-477F-42B7-AF78-F1AFCA55A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5DD3-1FF6-46AB-B455-6A29C3BD038E}" type="datetimeFigureOut">
              <a:rPr lang="en-GB" smtClean="0"/>
              <a:t>30/10/2019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43-477F-42B7-AF78-F1AFCA55A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18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5DD3-1FF6-46AB-B455-6A29C3BD038E}" type="datetimeFigureOut">
              <a:rPr lang="en-GB" smtClean="0"/>
              <a:t>30/10/2019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43-477F-42B7-AF78-F1AFCA55A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05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5DD3-1FF6-46AB-B455-6A29C3BD038E}" type="datetimeFigureOut">
              <a:rPr lang="en-GB" smtClean="0"/>
              <a:t>30/10/2019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43-477F-42B7-AF78-F1AFCA55A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307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B5DD3-1FF6-46AB-B455-6A29C3BD038E}" type="datetimeFigureOut">
              <a:rPr lang="en-GB" smtClean="0"/>
              <a:t>30/10/2019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3DC43-477F-42B7-AF78-F1AFCA55A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60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371599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Preparation of bacteriologic media</a:t>
            </a:r>
            <a:endParaRPr lang="en-GB" sz="5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38862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Need for culture media: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Bacteria: mixed population in nature, by appropriate procedures they have to be grown separately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Medium: nutrients, support growth</a:t>
            </a:r>
            <a:endParaRPr lang="en-GB" sz="4000" b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2155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Enriched media&#10;• Substances like blood, serum, egg are added to the basal&#10;medium.&#10;• Used to grow bacteria that are exacti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8001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835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lood agar:&#10;shows three types of Hemolysis&#10;α Hemolysis&#10;β Hemolysis&#10;γ Hemolysis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0772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82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4478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Enrichment media</a:t>
            </a:r>
            <a:endParaRPr lang="en-GB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37338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Used to isolate pathogens from mixed culture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Stimulate growth of desired bacterium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Media is incorporated with inhibitory substances to suppress the unwanted organism</a:t>
            </a:r>
            <a:endParaRPr lang="en-GB" sz="3600" b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1932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elenite F Broth&#10;&#10;Tetrathionate&#10;Broth&#10;&#10;Alkaline Peptone&#10;water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33400"/>
            <a:ext cx="83185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998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76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Selective media:</a:t>
            </a:r>
            <a:b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inhibitory substance is added to solid media</a:t>
            </a:r>
            <a:b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increase in number of desired bacter</a:t>
            </a:r>
            <a:r>
              <a:rPr lang="en-US" sz="2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ium</a:t>
            </a:r>
            <a:endParaRPr lang="en-GB" sz="2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Picture 2" descr="Mac Conkey’s medium&#10;&#10;Thiosulfate citrate&#10;bile salts sucrose (TCBS)&#10;agar&#10;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620000" cy="444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560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Conkey</a:t>
            </a:r>
            <a:r>
              <a:rPr lang="en-US" dirty="0" smtClean="0"/>
              <a:t> Agar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Contains crystal violet &amp; bile salts to inhibit Gram +</a:t>
            </a:r>
            <a:r>
              <a:rPr lang="en-US" altLang="en-US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ve</a:t>
            </a:r>
            <a:r>
              <a:rPr lang="en-US" altLang="en-US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bacteria, lactose &amp; a pH indicator (neutral red) to determine ability to ferment lactose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640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 media</a:t>
            </a:r>
            <a:endParaRPr lang="en-GB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Urease producing bacteria&#10;&#10;Urease&#10;&#10;Urea → CO2 + NH3&#10;&#10;NH3 → Medium turns pink&#10;&#10;Urease medium&#10;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162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690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371599"/>
          </a:xfrm>
        </p:spPr>
        <p:txBody>
          <a:bodyPr/>
          <a:lstStyle/>
          <a:p>
            <a:r>
              <a:rPr lang="en-US" dirty="0" smtClean="0"/>
              <a:t>Differential media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3429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2" descr="MacConkey agar:&#10;• Lactose fermenters – Pink colonies&#10;• Non lactose fermenters – colourless colonies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70866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381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Sugar media:</a:t>
            </a:r>
            <a:br>
              <a:rPr lang="en-US" sz="3100" dirty="0" smtClean="0"/>
            </a:br>
            <a:r>
              <a:rPr lang="en-US" sz="3100" dirty="0" smtClean="0"/>
              <a:t>Containing any fermentable substances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40386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2" descr="Transport media&#10;• Media used for transporting the samples.&#10;• Delicate organisms may not survive the time taken for&#10;transp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79248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498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523999"/>
          </a:xfrm>
        </p:spPr>
        <p:txBody>
          <a:bodyPr/>
          <a:lstStyle/>
          <a:p>
            <a:r>
              <a:rPr lang="en-US" dirty="0" smtClean="0"/>
              <a:t>Transport media</a:t>
            </a:r>
            <a:br>
              <a:rPr lang="en-US" dirty="0" smtClean="0"/>
            </a:br>
            <a:r>
              <a:rPr lang="en-US" dirty="0" smtClean="0"/>
              <a:t>(Buffered glycerol saline)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CULTURE METHODS&#10;• Culture methods employed depend on the purpose for&#10;which they are intended.&#10;• Purposes:&#10;– To isolate ba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905000"/>
            <a:ext cx="88519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610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914399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Agar</a:t>
            </a:r>
            <a:endParaRPr lang="en-GB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396240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Universally used for preparing solid medium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Obtained from seaweed: </a:t>
            </a:r>
            <a:r>
              <a:rPr lang="en-US" sz="3600" b="1" dirty="0" err="1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Gelidium</a:t>
            </a:r>
            <a:endParaRPr lang="en-US" sz="3600" b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Not affected by the growth of the bacteria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Melts at 98c &amp; sets at 42c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2% agar is employed in solid medium</a:t>
            </a:r>
            <a:endParaRPr lang="en-GB" sz="3600" b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6030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990599"/>
          </a:xfrm>
        </p:spPr>
        <p:txBody>
          <a:bodyPr/>
          <a:lstStyle/>
          <a:p>
            <a:r>
              <a:rPr lang="en-US" dirty="0" smtClean="0"/>
              <a:t>Culture methods include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403860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Streak culture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Lawn culture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Stroke culture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Stab culture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Pour plate culture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Liquid culture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Anaerobic culture</a:t>
            </a:r>
            <a:endParaRPr lang="en-GB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223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TROKE CULTURE&#10;• Stroke culture is made in tubes containing&#10;agar slope / slant.&#10;&#10;• Uses&#10;– Provide a pure growth of bacteri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6106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254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447800"/>
          </a:xfrm>
        </p:spPr>
        <p:txBody>
          <a:bodyPr/>
          <a:lstStyle/>
          <a:p>
            <a:r>
              <a:rPr lang="en-US" dirty="0" smtClean="0"/>
              <a:t>Lawn culture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LIQUID CULTURES&#10;• Liquid cultures are inoculated by touching with a&#10;charged loop or by adding the inoculum with pipettes 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7010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831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142999"/>
          </a:xfrm>
        </p:spPr>
        <p:txBody>
          <a:bodyPr/>
          <a:lstStyle/>
          <a:p>
            <a:r>
              <a:rPr lang="en-US" dirty="0" smtClean="0"/>
              <a:t>Anaerobic culture methods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40386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Production of a vacuum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Displacement of oxygen with other gases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Chemical method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Biological method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Reduction of medium</a:t>
            </a:r>
            <a:endParaRPr lang="en-GB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96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ANDLE JAR• Inoculated plates are kept• Burning candle use up all  oxygen• But a little o2 is left• But presence of Co2  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04800"/>
            <a:ext cx="85471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204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14399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Types of culture media</a:t>
            </a:r>
            <a:endParaRPr lang="en-GB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00200"/>
            <a:ext cx="7848600" cy="4572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Based on their consistency</a:t>
            </a:r>
          </a:p>
          <a:p>
            <a:pPr algn="l"/>
            <a:r>
              <a:rPr lang="en-US" sz="36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Solid, liquid, semi solid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Based on the ingredients:</a:t>
            </a:r>
            <a:endParaRPr lang="en-GB" sz="3600" b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Simple medium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Complex medium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Special medium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Synthetic medium</a:t>
            </a:r>
          </a:p>
        </p:txBody>
      </p:sp>
    </p:spTree>
    <p:extLst>
      <p:ext uri="{BB962C8B-B14F-4D97-AF65-F5344CB8AC3E}">
        <p14:creationId xmlns:p14="http://schemas.microsoft.com/office/powerpoint/2010/main" val="1647890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371599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Types of culture media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38862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Based on Oxygen requirement: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Aerobic media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Anaerobic media</a:t>
            </a:r>
            <a:endParaRPr lang="en-GB" sz="4000" b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5180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142999"/>
          </a:xfrm>
        </p:spPr>
        <p:txBody>
          <a:bodyPr/>
          <a:lstStyle/>
          <a:p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Types of culture media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524000"/>
            <a:ext cx="7696200" cy="41148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6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Solid media: contains 2% agar, colony morphology, </a:t>
            </a:r>
            <a:r>
              <a:rPr lang="en-US" sz="3600" b="1" dirty="0" err="1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pigmentatiom</a:t>
            </a:r>
            <a:r>
              <a:rPr lang="en-US" sz="36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, hemolysis can be appreciated</a:t>
            </a:r>
          </a:p>
          <a:p>
            <a:pPr algn="l"/>
            <a:endParaRPr lang="en-US" sz="3600" b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l"/>
            <a:r>
              <a:rPr lang="en-US" sz="36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Liquid media: no agar, for inoculum </a:t>
            </a:r>
            <a:r>
              <a:rPr lang="en-US" sz="3600" b="1" dirty="0" err="1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preperation</a:t>
            </a:r>
            <a:r>
              <a:rPr lang="en-US" sz="36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eg</a:t>
            </a:r>
            <a:r>
              <a:rPr lang="en-US" sz="36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(Nutrient broth)</a:t>
            </a:r>
          </a:p>
          <a:p>
            <a:pPr algn="l"/>
            <a:endParaRPr lang="en-US" sz="3600" b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l"/>
            <a:r>
              <a:rPr lang="en-US" sz="36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Semi solid medium: 0.5% agar, </a:t>
            </a:r>
            <a:r>
              <a:rPr lang="en-US" sz="3600" b="1" dirty="0" err="1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eg</a:t>
            </a:r>
            <a:r>
              <a:rPr lang="en-US" sz="36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(Motility medium)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7252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mi\Documents\culture-media-methods-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79248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960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066799"/>
          </a:xfrm>
        </p:spPr>
        <p:txBody>
          <a:bodyPr/>
          <a:lstStyle/>
          <a:p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Simple media/ basal media</a:t>
            </a:r>
            <a:endParaRPr lang="en-GB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40386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Most common in routine diagnostic laboratories ( Nutrient Agar)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NB </a:t>
            </a:r>
            <a:r>
              <a:rPr lang="en-US" b="1" dirty="0" err="1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consiss</a:t>
            </a:r>
            <a:r>
              <a:rPr lang="en-US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of peptone, meat extract, water, </a:t>
            </a:r>
            <a:r>
              <a:rPr lang="en-US" b="1" dirty="0" err="1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NaCl</a:t>
            </a:r>
            <a:endParaRPr lang="en-US" b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NB + 0.5% Glucose= Glucose broth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NB + 2% agar = Nutrient Agar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Agar </a:t>
            </a:r>
            <a:r>
              <a:rPr lang="en-US" b="1" dirty="0" err="1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conc</a:t>
            </a:r>
            <a:r>
              <a:rPr lang="en-US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( 0.2%-0.5%)= semi solid medium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621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219199"/>
          </a:xfrm>
        </p:spPr>
        <p:txBody>
          <a:bodyPr/>
          <a:lstStyle/>
          <a:p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Types of culture media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40386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Complex media:</a:t>
            </a:r>
          </a:p>
          <a:p>
            <a:pPr algn="l"/>
            <a:r>
              <a:rPr lang="en-US" sz="40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Provide special nutrients</a:t>
            </a:r>
          </a:p>
          <a:p>
            <a:pPr algn="l"/>
            <a:r>
              <a:rPr lang="en-US" sz="40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they have added complex ingredients such as yeast extract</a:t>
            </a:r>
          </a:p>
          <a:p>
            <a:pPr algn="l"/>
            <a:r>
              <a:rPr lang="en-US" sz="40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consist of a mixture of many chemical species</a:t>
            </a:r>
            <a:endParaRPr lang="en-GB" sz="4000" b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0554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371599"/>
          </a:xfrm>
        </p:spPr>
        <p:txBody>
          <a:bodyPr/>
          <a:lstStyle/>
          <a:p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Types of culture media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39624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Synthetic media: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Prepared from pure chemical substances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Exact composition is known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Used for special studies, </a:t>
            </a:r>
            <a:r>
              <a:rPr lang="en-US" sz="4000" dirty="0" err="1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eg</a:t>
            </a:r>
            <a:r>
              <a:rPr lang="en-US" sz="40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( metabolic requirements)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Peptone water</a:t>
            </a:r>
            <a:endParaRPr lang="en-GB" sz="40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408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9901</TotalTime>
  <Words>373</Words>
  <Application>Microsoft Office PowerPoint</Application>
  <PresentationFormat>On-screen Show (4:3)</PresentationFormat>
  <Paragraphs>72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Arabic Typesetting</vt:lpstr>
      <vt:lpstr>Arial</vt:lpstr>
      <vt:lpstr>Calibri</vt:lpstr>
      <vt:lpstr>Tahoma</vt:lpstr>
      <vt:lpstr>Office Theme</vt:lpstr>
      <vt:lpstr>Preparation of bacteriologic media</vt:lpstr>
      <vt:lpstr>Agar</vt:lpstr>
      <vt:lpstr>Types of culture media</vt:lpstr>
      <vt:lpstr>Types of culture media</vt:lpstr>
      <vt:lpstr>Types of culture media</vt:lpstr>
      <vt:lpstr>PowerPoint Presentation</vt:lpstr>
      <vt:lpstr>Simple media/ basal media</vt:lpstr>
      <vt:lpstr>Types of culture media</vt:lpstr>
      <vt:lpstr>Types of culture media</vt:lpstr>
      <vt:lpstr>PowerPoint Presentation</vt:lpstr>
      <vt:lpstr>PowerPoint Presentation</vt:lpstr>
      <vt:lpstr>Enrichment media</vt:lpstr>
      <vt:lpstr>PowerPoint Presentation</vt:lpstr>
      <vt:lpstr>Selective media: the inhibitory substance is added to solid media increase in number of desired bacterium</vt:lpstr>
      <vt:lpstr>Mac Conkey Agar</vt:lpstr>
      <vt:lpstr>Indicator media</vt:lpstr>
      <vt:lpstr>Differential media</vt:lpstr>
      <vt:lpstr>Sugar media: Containing any fermentable substances  </vt:lpstr>
      <vt:lpstr>Transport media (Buffered glycerol saline)</vt:lpstr>
      <vt:lpstr>Culture methods include</vt:lpstr>
      <vt:lpstr>PowerPoint Presentation</vt:lpstr>
      <vt:lpstr>Lawn culture </vt:lpstr>
      <vt:lpstr>Anaerobic culture methods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Rami</dc:creator>
  <cp:lastModifiedBy>Microsoft</cp:lastModifiedBy>
  <cp:revision>30</cp:revision>
  <dcterms:created xsi:type="dcterms:W3CDTF">2019-10-05T13:21:27Z</dcterms:created>
  <dcterms:modified xsi:type="dcterms:W3CDTF">2019-10-30T12:54:22Z</dcterms:modified>
</cp:coreProperties>
</file>