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10-09-2018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66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10-09-2018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66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10-09-2018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rgbClr val="66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10-09-2018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10-09-2018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43304" y="41605"/>
            <a:ext cx="6057391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rgbClr val="66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6639" y="2998054"/>
            <a:ext cx="4909820" cy="2172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10-09-2018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jp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50.png"/><Relationship Id="rId4" Type="http://schemas.openxmlformats.org/officeDocument/2006/relationships/image" Target="../media/image13.png"/><Relationship Id="rId9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73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openxmlformats.org/officeDocument/2006/relationships/image" Target="../media/image72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64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jpg"/><Relationship Id="rId4" Type="http://schemas.openxmlformats.org/officeDocument/2006/relationships/image" Target="../media/image90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jp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g"/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2.png"/><Relationship Id="rId7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openxmlformats.org/officeDocument/2006/relationships/image" Target="../media/image29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90064" y="449641"/>
            <a:ext cx="4634865" cy="29889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20000"/>
              </a:lnSpc>
              <a:spcBef>
                <a:spcPts val="100"/>
              </a:spcBef>
            </a:pPr>
            <a:r>
              <a:rPr sz="5400" b="1" spc="-5" dirty="0">
                <a:latin typeface="Arial Black"/>
                <a:cs typeface="Arial Black"/>
              </a:rPr>
              <a:t>Introducti</a:t>
            </a:r>
            <a:r>
              <a:rPr sz="5400" b="1" spc="-20" dirty="0">
                <a:latin typeface="Arial Black"/>
                <a:cs typeface="Arial Black"/>
              </a:rPr>
              <a:t>o</a:t>
            </a:r>
            <a:r>
              <a:rPr sz="5400" b="1" dirty="0">
                <a:latin typeface="Arial Black"/>
                <a:cs typeface="Arial Black"/>
              </a:rPr>
              <a:t>n  to       </a:t>
            </a:r>
            <a:r>
              <a:rPr sz="5400" b="1" spc="-5" dirty="0">
                <a:solidFill>
                  <a:srgbClr val="CC0000"/>
                </a:solidFill>
                <a:latin typeface="Arial Black"/>
                <a:cs typeface="Arial Black"/>
              </a:rPr>
              <a:t>Pathology</a:t>
            </a:r>
            <a:endParaRPr sz="54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100710" y="4213771"/>
            <a:ext cx="2473184" cy="25856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29590" y="4426458"/>
            <a:ext cx="3272790" cy="2073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0000"/>
              </a:lnSpc>
              <a:spcBef>
                <a:spcPts val="100"/>
              </a:spcBef>
            </a:pPr>
            <a:endParaRPr lang="en-US" sz="2400" b="1" spc="-5" dirty="0">
              <a:solidFill>
                <a:srgbClr val="CC0000"/>
              </a:solidFill>
              <a:latin typeface="Arial"/>
              <a:cs typeface="Arial"/>
            </a:endParaRPr>
          </a:p>
          <a:p>
            <a:pPr marL="12700" marR="5080">
              <a:lnSpc>
                <a:spcPct val="140000"/>
              </a:lnSpc>
              <a:spcBef>
                <a:spcPts val="100"/>
              </a:spcBef>
            </a:pPr>
            <a:r>
              <a:rPr lang="en-US" sz="2400" b="1" spc="-5" dirty="0">
                <a:latin typeface="Arial"/>
                <a:cs typeface="Arial"/>
              </a:rPr>
              <a:t>Al-Quds </a:t>
            </a:r>
            <a:r>
              <a:rPr sz="2400" b="1" spc="-5" dirty="0">
                <a:latin typeface="Arial"/>
                <a:cs typeface="Arial"/>
              </a:rPr>
              <a:t>University  Faculty </a:t>
            </a:r>
            <a:r>
              <a:rPr sz="2400" b="1" dirty="0">
                <a:latin typeface="Arial"/>
                <a:cs typeface="Arial"/>
              </a:rPr>
              <a:t>of </a:t>
            </a:r>
            <a:r>
              <a:rPr sz="2400" b="1" spc="-5" dirty="0">
                <a:latin typeface="Arial"/>
                <a:cs typeface="Arial"/>
              </a:rPr>
              <a:t>Medicine  Pathology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Department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584191"/>
            <a:ext cx="614172" cy="7040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0059" y="4549140"/>
            <a:ext cx="3406140" cy="7391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46703" y="4549140"/>
            <a:ext cx="675131" cy="7391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82340" y="4549140"/>
            <a:ext cx="652272" cy="7391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6639" y="1046480"/>
            <a:ext cx="8810625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46100" indent="-533400">
              <a:lnSpc>
                <a:spcPct val="100000"/>
              </a:lnSpc>
              <a:spcBef>
                <a:spcPts val="105"/>
              </a:spcBef>
              <a:buChar char="•"/>
              <a:tabLst>
                <a:tab pos="546100" algn="l"/>
                <a:tab pos="546735" algn="l"/>
              </a:tabLst>
            </a:pPr>
            <a:r>
              <a:rPr sz="3200" dirty="0">
                <a:latin typeface="Arial"/>
                <a:cs typeface="Arial"/>
              </a:rPr>
              <a:t>The </a:t>
            </a:r>
            <a:r>
              <a:rPr sz="3200" b="1" spc="-5" dirty="0">
                <a:latin typeface="Arial"/>
                <a:cs typeface="Arial"/>
              </a:rPr>
              <a:t>mechanisms of disease</a:t>
            </a:r>
            <a:r>
              <a:rPr sz="3200" b="1" spc="-7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development</a:t>
            </a:r>
            <a:endParaRPr sz="3200">
              <a:latin typeface="Arial"/>
              <a:cs typeface="Arial"/>
            </a:endParaRPr>
          </a:p>
          <a:p>
            <a:pPr marL="546100" indent="-533400">
              <a:lnSpc>
                <a:spcPct val="100000"/>
              </a:lnSpc>
              <a:spcBef>
                <a:spcPts val="2305"/>
              </a:spcBef>
              <a:buChar char="•"/>
              <a:tabLst>
                <a:tab pos="546100" algn="l"/>
                <a:tab pos="546735" algn="l"/>
              </a:tabLst>
            </a:pPr>
            <a:r>
              <a:rPr sz="3200" spc="-5" dirty="0">
                <a:latin typeface="Arial"/>
                <a:cs typeface="Arial"/>
              </a:rPr>
              <a:t>Sequence of events in the response of </a:t>
            </a:r>
            <a:r>
              <a:rPr sz="3200" dirty="0">
                <a:latin typeface="Arial"/>
                <a:cs typeface="Arial"/>
              </a:rPr>
              <a:t>cells</a:t>
            </a:r>
            <a:r>
              <a:rPr sz="3200" spc="8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&amp;</a:t>
            </a:r>
            <a:endParaRPr sz="3200">
              <a:latin typeface="Arial"/>
              <a:cs typeface="Arial"/>
            </a:endParaRPr>
          </a:p>
          <a:p>
            <a:pPr marL="546100">
              <a:lnSpc>
                <a:spcPct val="100000"/>
              </a:lnSpc>
              <a:spcBef>
                <a:spcPts val="1535"/>
              </a:spcBef>
            </a:pPr>
            <a:r>
              <a:rPr sz="3200" spc="-5" dirty="0">
                <a:latin typeface="Arial"/>
                <a:cs typeface="Arial"/>
              </a:rPr>
              <a:t>tissues </a:t>
            </a:r>
            <a:r>
              <a:rPr sz="3200" spc="-10" dirty="0">
                <a:latin typeface="Arial"/>
                <a:cs typeface="Arial"/>
              </a:rPr>
              <a:t>to </a:t>
            </a:r>
            <a:r>
              <a:rPr sz="3200" dirty="0">
                <a:latin typeface="Arial"/>
                <a:cs typeface="Arial"/>
              </a:rPr>
              <a:t>a </a:t>
            </a:r>
            <a:r>
              <a:rPr sz="3200" spc="-5" dirty="0">
                <a:latin typeface="Arial"/>
                <a:cs typeface="Arial"/>
              </a:rPr>
              <a:t>stimulus/pathogen </a:t>
            </a:r>
            <a:r>
              <a:rPr sz="3200" b="1" spc="-5" dirty="0">
                <a:latin typeface="Arial"/>
                <a:cs typeface="Arial"/>
              </a:rPr>
              <a:t>starting</a:t>
            </a:r>
            <a:r>
              <a:rPr sz="3200" b="1" spc="47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from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74334" y="3192602"/>
            <a:ext cx="351980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68680" algn="l"/>
                <a:tab pos="1949450" algn="l"/>
              </a:tabLst>
            </a:pPr>
            <a:r>
              <a:rPr sz="3200" b="1" dirty="0">
                <a:latin typeface="Arial"/>
                <a:cs typeface="Arial"/>
              </a:rPr>
              <a:t>to	</a:t>
            </a:r>
            <a:r>
              <a:rPr sz="3200" b="1" spc="-15" dirty="0">
                <a:latin typeface="Arial"/>
                <a:cs typeface="Arial"/>
              </a:rPr>
              <a:t>t</a:t>
            </a:r>
            <a:r>
              <a:rPr sz="3200" b="1" dirty="0">
                <a:latin typeface="Arial"/>
                <a:cs typeface="Arial"/>
              </a:rPr>
              <a:t>he	ult</a:t>
            </a:r>
            <a:r>
              <a:rPr sz="3200" b="1" spc="-25" dirty="0">
                <a:latin typeface="Arial"/>
                <a:cs typeface="Arial"/>
              </a:rPr>
              <a:t>i</a:t>
            </a:r>
            <a:r>
              <a:rPr sz="3200" b="1" spc="0" dirty="0">
                <a:latin typeface="Arial"/>
                <a:cs typeface="Arial"/>
              </a:rPr>
              <a:t>m</a:t>
            </a:r>
            <a:r>
              <a:rPr sz="3200" b="1" spc="-15" dirty="0">
                <a:latin typeface="Arial"/>
                <a:cs typeface="Arial"/>
              </a:rPr>
              <a:t>a</a:t>
            </a:r>
            <a:r>
              <a:rPr sz="3200" b="1" dirty="0">
                <a:latin typeface="Arial"/>
                <a:cs typeface="Arial"/>
              </a:rPr>
              <a:t>te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07645" rIns="0" bIns="0" rtlCol="0">
            <a:spAutoFit/>
          </a:bodyPr>
          <a:lstStyle/>
          <a:p>
            <a:pPr marL="546100">
              <a:lnSpc>
                <a:spcPct val="100000"/>
              </a:lnSpc>
              <a:spcBef>
                <a:spcPts val="1635"/>
              </a:spcBef>
              <a:tabLst>
                <a:tab pos="1628139" algn="l"/>
                <a:tab pos="3159760" algn="l"/>
              </a:tabLst>
            </a:pPr>
            <a:r>
              <a:rPr dirty="0"/>
              <a:t>the	</a:t>
            </a:r>
            <a:r>
              <a:rPr spc="-5" dirty="0"/>
              <a:t>initial	stimulus</a:t>
            </a:r>
          </a:p>
          <a:p>
            <a:pPr marL="546100">
              <a:lnSpc>
                <a:spcPct val="100000"/>
              </a:lnSpc>
              <a:spcBef>
                <a:spcPts val="1540"/>
              </a:spcBef>
            </a:pPr>
            <a:r>
              <a:rPr spc="-5" dirty="0"/>
              <a:t>expression of</a:t>
            </a:r>
            <a:r>
              <a:rPr spc="-80" dirty="0"/>
              <a:t> </a:t>
            </a:r>
            <a:r>
              <a:rPr spc="-5" dirty="0"/>
              <a:t>disease.</a:t>
            </a:r>
          </a:p>
          <a:p>
            <a:pPr marL="546100" indent="-533400">
              <a:lnSpc>
                <a:spcPct val="100000"/>
              </a:lnSpc>
              <a:spcBef>
                <a:spcPts val="2305"/>
              </a:spcBef>
              <a:buFont typeface="Arial"/>
              <a:buChar char="•"/>
              <a:tabLst>
                <a:tab pos="546100" algn="l"/>
                <a:tab pos="546735" algn="l"/>
              </a:tabLst>
            </a:pPr>
            <a:r>
              <a:rPr spc="-5" dirty="0">
                <a:solidFill>
                  <a:srgbClr val="FF0000"/>
                </a:solidFill>
              </a:rPr>
              <a:t>Classifications: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43839" y="5412130"/>
            <a:ext cx="4335145" cy="11347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95"/>
              </a:spcBef>
              <a:buFont typeface="Arial"/>
              <a:buChar char="-"/>
              <a:tabLst>
                <a:tab pos="469900" algn="l"/>
                <a:tab pos="470534" algn="l"/>
              </a:tabLst>
            </a:pP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Morphologic Changes</a:t>
            </a:r>
            <a:endParaRPr sz="2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2020"/>
              </a:spcBef>
              <a:buFont typeface="Arial"/>
              <a:buChar char="-"/>
              <a:tabLst>
                <a:tab pos="469900" algn="l"/>
                <a:tab pos="470534" algn="l"/>
              </a:tabLst>
            </a:pP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Clinical</a:t>
            </a:r>
            <a:r>
              <a:rPr sz="2800" b="1" spc="-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003300"/>
                </a:solidFill>
                <a:latin typeface="Arial"/>
                <a:cs typeface="Arial"/>
              </a:rPr>
              <a:t>Manifestations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518919" y="127507"/>
            <a:ext cx="610743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Pathogenesis</a:t>
            </a:r>
            <a:r>
              <a:rPr dirty="0"/>
              <a:t>:</a:t>
            </a:r>
            <a:r>
              <a:rPr spc="-65" dirty="0"/>
              <a:t> </a:t>
            </a:r>
            <a:r>
              <a:rPr sz="3600" u="heavy" spc="-5" dirty="0">
                <a:uFill>
                  <a:solidFill>
                    <a:srgbClr val="660066"/>
                  </a:solidFill>
                </a:uFill>
              </a:rPr>
              <a:t>Definition</a:t>
            </a:r>
            <a:endParaRPr sz="3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0203" y="79247"/>
            <a:ext cx="4366260" cy="8976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03452" y="227457"/>
            <a:ext cx="661415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Pathogenesis</a:t>
            </a:r>
            <a:r>
              <a:rPr dirty="0"/>
              <a:t>:</a:t>
            </a:r>
            <a:r>
              <a:rPr spc="-80" dirty="0"/>
              <a:t> </a:t>
            </a:r>
            <a:r>
              <a:rPr sz="3600" u="heavy" spc="-5" dirty="0">
                <a:uFill>
                  <a:solidFill>
                    <a:srgbClr val="660066"/>
                  </a:solidFill>
                </a:uFill>
              </a:rPr>
              <a:t>Morphology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554736" y="3461003"/>
            <a:ext cx="1443227" cy="6050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522475" y="3461003"/>
            <a:ext cx="576072" cy="6050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23060" y="3461003"/>
            <a:ext cx="1917191" cy="6050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64764" y="3461003"/>
            <a:ext cx="1760219" cy="6050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349496" y="3461003"/>
            <a:ext cx="2569463" cy="60502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43471" y="3461003"/>
            <a:ext cx="577596" cy="6050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45580" y="3461003"/>
            <a:ext cx="1917192" cy="6050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87283" y="3461003"/>
            <a:ext cx="574548" cy="6050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58267" y="1101344"/>
            <a:ext cx="482092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3161030" algn="l"/>
              </a:tabLst>
            </a:pP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-	</a:t>
            </a:r>
            <a:r>
              <a:rPr sz="3200" b="1" dirty="0">
                <a:solidFill>
                  <a:srgbClr val="003300"/>
                </a:solidFill>
                <a:latin typeface="Arial"/>
                <a:cs typeface="Arial"/>
              </a:rPr>
              <a:t>Morp</a:t>
            </a:r>
            <a:r>
              <a:rPr sz="3200" b="1" spc="-20" dirty="0">
                <a:solidFill>
                  <a:srgbClr val="003300"/>
                </a:solidFill>
                <a:latin typeface="Arial"/>
                <a:cs typeface="Arial"/>
              </a:rPr>
              <a:t>h</a:t>
            </a:r>
            <a:r>
              <a:rPr sz="3200" b="1" spc="-15" dirty="0">
                <a:solidFill>
                  <a:srgbClr val="003300"/>
                </a:solidFill>
                <a:latin typeface="Arial"/>
                <a:cs typeface="Arial"/>
              </a:rPr>
              <a:t>o</a:t>
            </a:r>
            <a:r>
              <a:rPr sz="3200" b="1" dirty="0">
                <a:solidFill>
                  <a:srgbClr val="003300"/>
                </a:solidFill>
                <a:latin typeface="Arial"/>
                <a:cs typeface="Arial"/>
              </a:rPr>
              <a:t>logic	</a:t>
            </a:r>
            <a:r>
              <a:rPr sz="3200" b="1" spc="-20" dirty="0">
                <a:solidFill>
                  <a:srgbClr val="003300"/>
                </a:solidFill>
                <a:latin typeface="Arial"/>
                <a:cs typeface="Arial"/>
              </a:rPr>
              <a:t>c</a:t>
            </a:r>
            <a:r>
              <a:rPr sz="3200" b="1" dirty="0">
                <a:solidFill>
                  <a:srgbClr val="003300"/>
                </a:solidFill>
                <a:latin typeface="Arial"/>
                <a:cs typeface="Arial"/>
              </a:rPr>
              <a:t>ha</a:t>
            </a:r>
            <a:r>
              <a:rPr sz="3200" b="1" spc="-20" dirty="0">
                <a:solidFill>
                  <a:srgbClr val="003300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003300"/>
                </a:solidFill>
                <a:latin typeface="Arial"/>
                <a:cs typeface="Arial"/>
              </a:rPr>
              <a:t>ges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44997" y="1153160"/>
            <a:ext cx="33680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72490" algn="l"/>
                <a:tab pos="1713230" algn="l"/>
              </a:tabLst>
            </a:pPr>
            <a:r>
              <a:rPr sz="2800" spc="-5" dirty="0">
                <a:latin typeface="Arial"/>
                <a:cs typeface="Arial"/>
              </a:rPr>
              <a:t>are	</a:t>
            </a:r>
            <a:r>
              <a:rPr sz="2800" dirty="0">
                <a:latin typeface="Arial"/>
                <a:cs typeface="Arial"/>
              </a:rPr>
              <a:t>the	</a:t>
            </a:r>
            <a:r>
              <a:rPr sz="2800" b="1" spc="-5" dirty="0">
                <a:solidFill>
                  <a:srgbClr val="660066"/>
                </a:solidFill>
                <a:latin typeface="Arial"/>
                <a:cs typeface="Arial"/>
              </a:rPr>
              <a:t>structural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8267" y="1615970"/>
            <a:ext cx="8558530" cy="239141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770"/>
              </a:spcBef>
            </a:pPr>
            <a:r>
              <a:rPr sz="2800" b="1" spc="-5" dirty="0">
                <a:solidFill>
                  <a:srgbClr val="660066"/>
                </a:solidFill>
                <a:latin typeface="Arial"/>
                <a:cs typeface="Arial"/>
              </a:rPr>
              <a:t>alterations</a:t>
            </a:r>
            <a:r>
              <a:rPr sz="2800" b="1" spc="18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induced</a:t>
            </a:r>
            <a:r>
              <a:rPr sz="2800" spc="20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by</a:t>
            </a:r>
            <a:r>
              <a:rPr sz="2800" spc="16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18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disease</a:t>
            </a:r>
            <a:r>
              <a:rPr sz="2800" spc="19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in</a:t>
            </a:r>
            <a:r>
              <a:rPr sz="2800" spc="18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spc="1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cells</a:t>
            </a:r>
            <a:r>
              <a:rPr sz="2800" spc="19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and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675"/>
              </a:spcBef>
            </a:pPr>
            <a:r>
              <a:rPr sz="2800" spc="-5" dirty="0">
                <a:latin typeface="Arial"/>
                <a:cs typeface="Arial"/>
              </a:rPr>
              <a:t>organs of the</a:t>
            </a:r>
            <a:r>
              <a:rPr sz="2800" spc="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body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14"/>
              </a:spcBef>
              <a:tabLst>
                <a:tab pos="354965" algn="l"/>
              </a:tabLst>
            </a:pP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-	</a:t>
            </a:r>
            <a:r>
              <a:rPr sz="3200" b="1" spc="-5" dirty="0">
                <a:solidFill>
                  <a:srgbClr val="003300"/>
                </a:solidFill>
                <a:latin typeface="Arial"/>
                <a:cs typeface="Arial"/>
              </a:rPr>
              <a:t>It</a:t>
            </a:r>
            <a:r>
              <a:rPr sz="3200" b="1" spc="-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3300"/>
                </a:solidFill>
                <a:latin typeface="Arial"/>
                <a:cs typeface="Arial"/>
              </a:rPr>
              <a:t>include:</a:t>
            </a:r>
            <a:endParaRPr sz="3200">
              <a:latin typeface="Arial"/>
              <a:cs typeface="Arial"/>
            </a:endParaRPr>
          </a:p>
          <a:p>
            <a:pPr marL="518159">
              <a:lnSpc>
                <a:spcPct val="100000"/>
              </a:lnSpc>
              <a:spcBef>
                <a:spcPts val="1745"/>
              </a:spcBef>
              <a:tabLst>
                <a:tab pos="4313555" algn="l"/>
              </a:tabLst>
            </a:pPr>
            <a:r>
              <a:rPr sz="2800" b="1" spc="-5" dirty="0">
                <a:solidFill>
                  <a:srgbClr val="663300"/>
                </a:solidFill>
                <a:latin typeface="Arial"/>
                <a:cs typeface="Arial"/>
              </a:rPr>
              <a:t>gross</a:t>
            </a:r>
            <a:r>
              <a:rPr sz="2800" b="1" spc="25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663300"/>
                </a:solidFill>
                <a:latin typeface="Arial"/>
                <a:cs typeface="Arial"/>
              </a:rPr>
              <a:t>changes	microscopic</a:t>
            </a:r>
            <a:r>
              <a:rPr sz="2800" b="1" spc="25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663300"/>
                </a:solidFill>
                <a:latin typeface="Arial"/>
                <a:cs typeface="Arial"/>
              </a:rPr>
              <a:t>changes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66725" y="4111645"/>
            <a:ext cx="7964368" cy="2600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282822" y="6335369"/>
            <a:ext cx="24250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663300"/>
                </a:solidFill>
                <a:latin typeface="Arial"/>
                <a:cs typeface="Arial"/>
              </a:rPr>
              <a:t>Alcoholic</a:t>
            </a:r>
            <a:r>
              <a:rPr sz="2000" b="1" spc="-100" dirty="0">
                <a:solidFill>
                  <a:srgbClr val="663300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63300"/>
                </a:solidFill>
                <a:latin typeface="Arial"/>
                <a:cs typeface="Arial"/>
              </a:rPr>
              <a:t>Cirrhosis.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2594" y="213817"/>
            <a:ext cx="76606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0000"/>
                </a:solidFill>
              </a:rPr>
              <a:t>Pathogenesis</a:t>
            </a:r>
            <a:r>
              <a:rPr dirty="0"/>
              <a:t>: </a:t>
            </a:r>
            <a:r>
              <a:rPr sz="3600" u="heavy" spc="-5" dirty="0">
                <a:uFill>
                  <a:solidFill>
                    <a:srgbClr val="660066"/>
                  </a:solidFill>
                </a:uFill>
              </a:rPr>
              <a:t>Clinical</a:t>
            </a:r>
            <a:r>
              <a:rPr sz="3600" u="heavy" spc="-65" dirty="0">
                <a:uFill>
                  <a:solidFill>
                    <a:srgbClr val="660066"/>
                  </a:solidFill>
                </a:uFill>
              </a:rPr>
              <a:t> </a:t>
            </a:r>
            <a:r>
              <a:rPr sz="3600" u="heavy" dirty="0">
                <a:uFill>
                  <a:solidFill>
                    <a:srgbClr val="660066"/>
                  </a:solidFill>
                </a:uFill>
              </a:rPr>
              <a:t>Features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6920483" y="1149096"/>
            <a:ext cx="2177796" cy="672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22792" y="1149096"/>
            <a:ext cx="521207" cy="6720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63295" y="1767839"/>
            <a:ext cx="2944368" cy="6507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9590" y="1191006"/>
            <a:ext cx="495554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  <a:tab pos="2103755" algn="l"/>
              </a:tabLst>
            </a:pP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-	</a:t>
            </a:r>
            <a:r>
              <a:rPr sz="3200" b="1" dirty="0">
                <a:solidFill>
                  <a:srgbClr val="003300"/>
                </a:solidFill>
                <a:latin typeface="Arial"/>
                <a:cs typeface="Arial"/>
              </a:rPr>
              <a:t>Clini</a:t>
            </a:r>
            <a:r>
              <a:rPr sz="3200" b="1" spc="-15" dirty="0">
                <a:solidFill>
                  <a:srgbClr val="003300"/>
                </a:solidFill>
                <a:latin typeface="Arial"/>
                <a:cs typeface="Arial"/>
              </a:rPr>
              <a:t>c</a:t>
            </a:r>
            <a:r>
              <a:rPr sz="3200" b="1" dirty="0">
                <a:solidFill>
                  <a:srgbClr val="003300"/>
                </a:solidFill>
                <a:latin typeface="Arial"/>
                <a:cs typeface="Arial"/>
              </a:rPr>
              <a:t>al	M</a:t>
            </a:r>
            <a:r>
              <a:rPr sz="3200" b="1" spc="-10" dirty="0">
                <a:solidFill>
                  <a:srgbClr val="003300"/>
                </a:solidFill>
                <a:latin typeface="Arial"/>
                <a:cs typeface="Arial"/>
              </a:rPr>
              <a:t>a</a:t>
            </a:r>
            <a:r>
              <a:rPr sz="3200" b="1" dirty="0">
                <a:solidFill>
                  <a:srgbClr val="003300"/>
                </a:solidFill>
                <a:latin typeface="Arial"/>
                <a:cs typeface="Arial"/>
              </a:rPr>
              <a:t>n</a:t>
            </a:r>
            <a:r>
              <a:rPr sz="3200" b="1" spc="-20" dirty="0">
                <a:solidFill>
                  <a:srgbClr val="003300"/>
                </a:solidFill>
                <a:latin typeface="Arial"/>
                <a:cs typeface="Arial"/>
              </a:rPr>
              <a:t>i</a:t>
            </a:r>
            <a:r>
              <a:rPr sz="3200" b="1" spc="-10" dirty="0">
                <a:solidFill>
                  <a:srgbClr val="003300"/>
                </a:solidFill>
                <a:latin typeface="Arial"/>
                <a:cs typeface="Arial"/>
              </a:rPr>
              <a:t>f</a:t>
            </a:r>
            <a:r>
              <a:rPr sz="3200" b="1" dirty="0">
                <a:solidFill>
                  <a:srgbClr val="003300"/>
                </a:solidFill>
                <a:latin typeface="Arial"/>
                <a:cs typeface="Arial"/>
              </a:rPr>
              <a:t>e</a:t>
            </a:r>
            <a:r>
              <a:rPr sz="3200" b="1" spc="-10" dirty="0">
                <a:solidFill>
                  <a:srgbClr val="003300"/>
                </a:solidFill>
                <a:latin typeface="Arial"/>
                <a:cs typeface="Arial"/>
              </a:rPr>
              <a:t>s</a:t>
            </a:r>
            <a:r>
              <a:rPr sz="3200" b="1" dirty="0">
                <a:solidFill>
                  <a:srgbClr val="003300"/>
                </a:solidFill>
                <a:latin typeface="Arial"/>
                <a:cs typeface="Arial"/>
              </a:rPr>
              <a:t>tat</a:t>
            </a:r>
            <a:r>
              <a:rPr sz="3200" b="1" spc="-20" dirty="0">
                <a:solidFill>
                  <a:srgbClr val="003300"/>
                </a:solidFill>
                <a:latin typeface="Arial"/>
                <a:cs typeface="Arial"/>
              </a:rPr>
              <a:t>i</a:t>
            </a:r>
            <a:r>
              <a:rPr sz="3200" b="1" dirty="0">
                <a:solidFill>
                  <a:srgbClr val="003300"/>
                </a:solidFill>
                <a:latin typeface="Arial"/>
                <a:cs typeface="Arial"/>
              </a:rPr>
              <a:t>o</a:t>
            </a:r>
            <a:r>
              <a:rPr sz="3200" b="1" spc="-20" dirty="0">
                <a:solidFill>
                  <a:srgbClr val="003300"/>
                </a:solidFill>
                <a:latin typeface="Arial"/>
                <a:cs typeface="Arial"/>
              </a:rPr>
              <a:t>n</a:t>
            </a:r>
            <a:r>
              <a:rPr sz="3200" b="1" dirty="0">
                <a:solidFill>
                  <a:srgbClr val="003300"/>
                </a:solidFill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63870" y="1242822"/>
            <a:ext cx="32918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806450" algn="l"/>
                <a:tab pos="1579245" algn="l"/>
              </a:tabLst>
            </a:pPr>
            <a:r>
              <a:rPr sz="2800" spc="-5" dirty="0">
                <a:latin typeface="Arial"/>
                <a:cs typeface="Arial"/>
              </a:rPr>
              <a:t>are	</a:t>
            </a:r>
            <a:r>
              <a:rPr sz="2800" spc="-10" dirty="0">
                <a:latin typeface="Arial"/>
                <a:cs typeface="Arial"/>
              </a:rPr>
              <a:t>the	</a:t>
            </a:r>
            <a:r>
              <a:rPr sz="2800" b="1" spc="-5" dirty="0">
                <a:solidFill>
                  <a:srgbClr val="660066"/>
                </a:solidFill>
                <a:latin typeface="Arial"/>
                <a:cs typeface="Arial"/>
              </a:rPr>
              <a:t>functional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2490" y="1861515"/>
            <a:ext cx="69780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660066"/>
                </a:solidFill>
                <a:latin typeface="Arial"/>
                <a:cs typeface="Arial"/>
              </a:rPr>
              <a:t>consequences </a:t>
            </a:r>
            <a:r>
              <a:rPr sz="2800" spc="-5" dirty="0">
                <a:latin typeface="Arial"/>
                <a:cs typeface="Arial"/>
              </a:rPr>
              <a:t>of the morphologic</a:t>
            </a:r>
            <a:r>
              <a:rPr sz="2800" spc="13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changes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21375" y="4005248"/>
            <a:ext cx="2081291" cy="278131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7523" y="3360420"/>
            <a:ext cx="1441703" cy="5821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63740" y="3360420"/>
            <a:ext cx="574548" cy="5821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307582" y="3453765"/>
            <a:ext cx="99123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5" dirty="0">
                <a:solidFill>
                  <a:srgbClr val="663300"/>
                </a:solidFill>
                <a:latin typeface="Arial"/>
                <a:cs typeface="Arial"/>
              </a:rPr>
              <a:t>Sig</a:t>
            </a:r>
            <a:r>
              <a:rPr sz="2800" b="1" spc="-20" dirty="0">
                <a:solidFill>
                  <a:srgbClr val="663300"/>
                </a:solidFill>
                <a:latin typeface="Arial"/>
                <a:cs typeface="Arial"/>
              </a:rPr>
              <a:t>n</a:t>
            </a:r>
            <a:r>
              <a:rPr sz="2800" b="1" spc="-5" dirty="0">
                <a:solidFill>
                  <a:srgbClr val="663300"/>
                </a:solidFill>
                <a:latin typeface="Arial"/>
                <a:cs typeface="Arial"/>
              </a:rPr>
              <a:t>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00112" y="4005280"/>
            <a:ext cx="1868546" cy="278099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1247" y="3360420"/>
            <a:ext cx="2287524" cy="5821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53283" y="3360420"/>
            <a:ext cx="574548" cy="5821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329590" y="2645156"/>
            <a:ext cx="2557145" cy="1260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54965" algn="l"/>
              </a:tabLst>
            </a:pPr>
            <a:r>
              <a:rPr sz="3200" dirty="0">
                <a:solidFill>
                  <a:srgbClr val="003300"/>
                </a:solidFill>
                <a:latin typeface="Arial"/>
                <a:cs typeface="Arial"/>
              </a:rPr>
              <a:t>-	</a:t>
            </a:r>
            <a:r>
              <a:rPr sz="3200" b="1" spc="-5" dirty="0">
                <a:solidFill>
                  <a:srgbClr val="003300"/>
                </a:solidFill>
                <a:latin typeface="Arial"/>
                <a:cs typeface="Arial"/>
              </a:rPr>
              <a:t>It</a:t>
            </a:r>
            <a:r>
              <a:rPr sz="3200" b="1" spc="-4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3300"/>
                </a:solidFill>
                <a:latin typeface="Arial"/>
                <a:cs typeface="Arial"/>
              </a:rPr>
              <a:t>include:</a:t>
            </a:r>
            <a:endParaRPr sz="3200">
              <a:latin typeface="Arial"/>
              <a:cs typeface="Arial"/>
            </a:endParaRPr>
          </a:p>
          <a:p>
            <a:pPr marL="733425">
              <a:lnSpc>
                <a:spcPct val="100000"/>
              </a:lnSpc>
              <a:spcBef>
                <a:spcPts val="2515"/>
              </a:spcBef>
            </a:pPr>
            <a:r>
              <a:rPr sz="2800" b="1" spc="-5" dirty="0">
                <a:solidFill>
                  <a:srgbClr val="663300"/>
                </a:solidFill>
                <a:latin typeface="Arial"/>
                <a:cs typeface="Arial"/>
              </a:rPr>
              <a:t>S</a:t>
            </a:r>
            <a:r>
              <a:rPr sz="2800" b="1" spc="-45" dirty="0">
                <a:solidFill>
                  <a:srgbClr val="663300"/>
                </a:solidFill>
                <a:latin typeface="Arial"/>
                <a:cs typeface="Arial"/>
              </a:rPr>
              <a:t>y</a:t>
            </a:r>
            <a:r>
              <a:rPr sz="2800" b="1" spc="-5" dirty="0">
                <a:solidFill>
                  <a:srgbClr val="663300"/>
                </a:solidFill>
                <a:latin typeface="Arial"/>
                <a:cs typeface="Arial"/>
              </a:rPr>
              <a:t>mptoms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48101" y="5084762"/>
            <a:ext cx="2098675" cy="598805"/>
          </a:xfrm>
          <a:prstGeom prst="rect">
            <a:avLst/>
          </a:prstGeom>
          <a:ln w="19050">
            <a:solidFill>
              <a:srgbClr val="800080"/>
            </a:solidFill>
          </a:ln>
        </p:spPr>
        <p:txBody>
          <a:bodyPr vert="horz" wrap="square" lIns="0" tIns="349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5"/>
              </a:spcBef>
            </a:pPr>
            <a:r>
              <a:rPr sz="3200" b="1" spc="-5" dirty="0">
                <a:solidFill>
                  <a:srgbClr val="660066"/>
                </a:solidFill>
                <a:latin typeface="Arial"/>
                <a:cs typeface="Arial"/>
              </a:rPr>
              <a:t>Examples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536" y="10667"/>
            <a:ext cx="3404616" cy="819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96640" y="10667"/>
            <a:ext cx="2584704" cy="819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13832" y="10667"/>
            <a:ext cx="812291" cy="819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58611" y="10667"/>
            <a:ext cx="2641091" cy="8199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32192" y="10667"/>
            <a:ext cx="809244" cy="819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61084" y="145745"/>
            <a:ext cx="67995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A40020"/>
                </a:solidFill>
              </a:rPr>
              <a:t>Aspects of </a:t>
            </a:r>
            <a:r>
              <a:rPr sz="4000" spc="-5" dirty="0">
                <a:solidFill>
                  <a:srgbClr val="FF0000"/>
                </a:solidFill>
              </a:rPr>
              <a:t>Disease</a:t>
            </a:r>
            <a:r>
              <a:rPr sz="4000" spc="-15" dirty="0">
                <a:solidFill>
                  <a:srgbClr val="FF0000"/>
                </a:solidFill>
              </a:rPr>
              <a:t> </a:t>
            </a:r>
            <a:r>
              <a:rPr sz="4000" spc="-5" dirty="0">
                <a:solidFill>
                  <a:srgbClr val="A40020"/>
                </a:solidFill>
              </a:rPr>
              <a:t>Process</a:t>
            </a:r>
            <a:endParaRPr sz="4000"/>
          </a:p>
        </p:txBody>
      </p:sp>
      <p:sp>
        <p:nvSpPr>
          <p:cNvPr id="8" name="object 8"/>
          <p:cNvSpPr/>
          <p:nvPr/>
        </p:nvSpPr>
        <p:spPr>
          <a:xfrm>
            <a:off x="135636" y="1229867"/>
            <a:ext cx="568452" cy="6080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3295" y="1197863"/>
            <a:ext cx="1871472" cy="6400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5636" y="1869948"/>
            <a:ext cx="568452" cy="6080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63295" y="1837944"/>
            <a:ext cx="2785872" cy="6400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2290" y="1337545"/>
            <a:ext cx="3161665" cy="3204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90"/>
              </a:lnSpc>
              <a:tabLst>
                <a:tab pos="342265" algn="l"/>
              </a:tabLst>
            </a:pPr>
            <a:r>
              <a:rPr sz="2800" spc="-5" dirty="0">
                <a:solidFill>
                  <a:srgbClr val="660066"/>
                </a:solidFill>
                <a:latin typeface="Arial"/>
                <a:cs typeface="Arial"/>
              </a:rPr>
              <a:t>•	</a:t>
            </a:r>
            <a:r>
              <a:rPr sz="2800" b="1" spc="-5" dirty="0">
                <a:solidFill>
                  <a:srgbClr val="660066"/>
                </a:solidFill>
                <a:latin typeface="Arial"/>
                <a:cs typeface="Arial"/>
              </a:rPr>
              <a:t>Etiology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80"/>
              </a:spcBef>
              <a:tabLst>
                <a:tab pos="342265" algn="l"/>
              </a:tabLst>
            </a:pPr>
            <a:r>
              <a:rPr sz="2800" spc="-5" dirty="0">
                <a:solidFill>
                  <a:srgbClr val="660066"/>
                </a:solidFill>
                <a:latin typeface="Arial"/>
                <a:cs typeface="Arial"/>
              </a:rPr>
              <a:t>•	</a:t>
            </a:r>
            <a:r>
              <a:rPr sz="2800" b="1" spc="-5" dirty="0">
                <a:solidFill>
                  <a:srgbClr val="660066"/>
                </a:solidFill>
                <a:latin typeface="Arial"/>
                <a:cs typeface="Arial"/>
              </a:rPr>
              <a:t>Pathogenesis</a:t>
            </a:r>
            <a:endParaRPr sz="2800">
              <a:latin typeface="Arial"/>
              <a:cs typeface="Arial"/>
            </a:endParaRPr>
          </a:p>
          <a:p>
            <a:pPr marL="294005">
              <a:lnSpc>
                <a:spcPct val="100000"/>
              </a:lnSpc>
              <a:spcBef>
                <a:spcPts val="1680"/>
              </a:spcBef>
            </a:pP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-</a:t>
            </a:r>
            <a:r>
              <a:rPr sz="28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Morphology</a:t>
            </a:r>
            <a:endParaRPr sz="2800">
              <a:latin typeface="Arial"/>
              <a:cs typeface="Arial"/>
            </a:endParaRPr>
          </a:p>
          <a:p>
            <a:pPr marL="294005">
              <a:lnSpc>
                <a:spcPct val="100000"/>
              </a:lnSpc>
              <a:spcBef>
                <a:spcPts val="1685"/>
              </a:spcBef>
            </a:pP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- Clinical</a:t>
            </a:r>
            <a:r>
              <a:rPr sz="2800" spc="-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Features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170"/>
              </a:spcBef>
            </a:pPr>
            <a:r>
              <a:rPr sz="4000" spc="-5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4000" spc="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FF0000"/>
                </a:solidFill>
                <a:latin typeface="Arial"/>
                <a:cs typeface="Arial"/>
              </a:rPr>
              <a:t>Diagnosis</a:t>
            </a:r>
            <a:endParaRPr sz="4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9387" y="1052575"/>
            <a:ext cx="8785225" cy="3745229"/>
          </a:xfrm>
          <a:custGeom>
            <a:avLst/>
            <a:gdLst/>
            <a:ahLst/>
            <a:cxnLst/>
            <a:rect l="l" t="t" r="r" b="b"/>
            <a:pathLst>
              <a:path w="8785225" h="3745229">
                <a:moveTo>
                  <a:pt x="0" y="3744849"/>
                </a:moveTo>
                <a:lnTo>
                  <a:pt x="8785225" y="3744849"/>
                </a:lnTo>
                <a:lnTo>
                  <a:pt x="8785225" y="0"/>
                </a:lnTo>
                <a:lnTo>
                  <a:pt x="0" y="0"/>
                </a:lnTo>
                <a:lnTo>
                  <a:pt x="0" y="3744849"/>
                </a:lnTo>
                <a:close/>
              </a:path>
            </a:pathLst>
          </a:custGeom>
          <a:solidFill>
            <a:srgbClr val="FFFFCC">
              <a:alpha val="2117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9387" y="1052575"/>
            <a:ext cx="8785225" cy="3745229"/>
          </a:xfrm>
          <a:custGeom>
            <a:avLst/>
            <a:gdLst/>
            <a:ahLst/>
            <a:cxnLst/>
            <a:rect l="l" t="t" r="r" b="b"/>
            <a:pathLst>
              <a:path w="8785225" h="3745229">
                <a:moveTo>
                  <a:pt x="0" y="3744849"/>
                </a:moveTo>
                <a:lnTo>
                  <a:pt x="8785225" y="3744849"/>
                </a:lnTo>
                <a:lnTo>
                  <a:pt x="8785225" y="0"/>
                </a:lnTo>
                <a:lnTo>
                  <a:pt x="0" y="0"/>
                </a:lnTo>
                <a:lnTo>
                  <a:pt x="0" y="3744849"/>
                </a:lnTo>
                <a:close/>
              </a:path>
            </a:pathLst>
          </a:custGeom>
          <a:ln w="57150">
            <a:solidFill>
              <a:srgbClr val="FFFF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92190" y="2151379"/>
            <a:ext cx="2576830" cy="2143125"/>
          </a:xfrm>
          <a:custGeom>
            <a:avLst/>
            <a:gdLst/>
            <a:ahLst/>
            <a:cxnLst/>
            <a:rect l="l" t="t" r="r" b="b"/>
            <a:pathLst>
              <a:path w="2576829" h="2143125">
                <a:moveTo>
                  <a:pt x="0" y="1501267"/>
                </a:moveTo>
                <a:lnTo>
                  <a:pt x="2123059" y="0"/>
                </a:lnTo>
                <a:lnTo>
                  <a:pt x="2576576" y="641350"/>
                </a:lnTo>
                <a:lnTo>
                  <a:pt x="453643" y="2142744"/>
                </a:lnTo>
                <a:lnTo>
                  <a:pt x="0" y="1501267"/>
                </a:lnTo>
                <a:close/>
              </a:path>
            </a:pathLst>
          </a:custGeom>
          <a:ln w="25400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02502" y="2490674"/>
            <a:ext cx="2078481" cy="157878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24022" y="148844"/>
            <a:ext cx="269811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Diagnosis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58267" y="1211659"/>
            <a:ext cx="8467090" cy="4610735"/>
          </a:xfrm>
          <a:prstGeom prst="rect">
            <a:avLst/>
          </a:prstGeom>
        </p:spPr>
        <p:txBody>
          <a:bodyPr vert="horz" wrap="square" lIns="0" tIns="255904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2014"/>
              </a:spcBef>
              <a:buChar char="•"/>
              <a:tabLst>
                <a:tab pos="469265" algn="l"/>
                <a:tab pos="469900" algn="l"/>
              </a:tabLst>
            </a:pPr>
            <a:r>
              <a:rPr sz="3200" dirty="0">
                <a:latin typeface="Arial"/>
                <a:cs typeface="Arial"/>
              </a:rPr>
              <a:t>Based on </a:t>
            </a:r>
            <a:r>
              <a:rPr sz="3200" spc="-5" dirty="0">
                <a:latin typeface="Arial"/>
                <a:cs typeface="Arial"/>
              </a:rPr>
              <a:t>the symptoms </a:t>
            </a:r>
            <a:r>
              <a:rPr sz="3200" dirty="0">
                <a:latin typeface="Arial"/>
                <a:cs typeface="Arial"/>
              </a:rPr>
              <a:t>&amp; </a:t>
            </a:r>
            <a:r>
              <a:rPr sz="3200" spc="-5" dirty="0">
                <a:latin typeface="Arial"/>
                <a:cs typeface="Arial"/>
              </a:rPr>
              <a:t>Signs and</a:t>
            </a:r>
            <a:r>
              <a:rPr sz="3200" spc="-8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the</a:t>
            </a:r>
            <a:endParaRPr sz="3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1925"/>
              </a:spcBef>
            </a:pPr>
            <a:r>
              <a:rPr sz="3200" dirty="0">
                <a:latin typeface="Arial"/>
                <a:cs typeface="Arial"/>
              </a:rPr>
              <a:t>results of </a:t>
            </a:r>
            <a:r>
              <a:rPr sz="3200" spc="-5" dirty="0">
                <a:latin typeface="Arial"/>
                <a:cs typeface="Arial"/>
              </a:rPr>
              <a:t>Pathology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tests</a:t>
            </a:r>
            <a:endParaRPr sz="3200">
              <a:latin typeface="Arial"/>
              <a:cs typeface="Arial"/>
            </a:endParaRPr>
          </a:p>
          <a:p>
            <a:pPr marL="469900" marR="5080" indent="-457200">
              <a:lnSpc>
                <a:spcPct val="150100"/>
              </a:lnSpc>
              <a:spcBef>
                <a:spcPts val="760"/>
              </a:spcBef>
              <a:buChar char="•"/>
              <a:tabLst>
                <a:tab pos="469265" algn="l"/>
                <a:tab pos="469900" algn="l"/>
              </a:tabLst>
            </a:pPr>
            <a:r>
              <a:rPr sz="3200" spc="-5" dirty="0">
                <a:latin typeface="Arial"/>
                <a:cs typeface="Arial"/>
              </a:rPr>
              <a:t>Needs knowledge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different diseases, their  </a:t>
            </a:r>
            <a:r>
              <a:rPr sz="3200" dirty="0">
                <a:latin typeface="Arial"/>
                <a:cs typeface="Arial"/>
              </a:rPr>
              <a:t>characteristics.</a:t>
            </a:r>
            <a:endParaRPr sz="3200">
              <a:latin typeface="Arial"/>
              <a:cs typeface="Arial"/>
            </a:endParaRPr>
          </a:p>
          <a:p>
            <a:pPr marL="469900" marR="1497330" indent="-457200">
              <a:lnSpc>
                <a:spcPct val="150100"/>
              </a:lnSpc>
              <a:spcBef>
                <a:spcPts val="765"/>
              </a:spcBef>
              <a:buChar char="•"/>
              <a:tabLst>
                <a:tab pos="469265" algn="l"/>
                <a:tab pos="469900" algn="l"/>
              </a:tabLst>
            </a:pPr>
            <a:r>
              <a:rPr sz="3200" spc="-5" dirty="0">
                <a:latin typeface="Arial"/>
                <a:cs typeface="Arial"/>
              </a:rPr>
              <a:t>Important </a:t>
            </a:r>
            <a:r>
              <a:rPr sz="3200" dirty="0">
                <a:latin typeface="Arial"/>
                <a:cs typeface="Arial"/>
              </a:rPr>
              <a:t>for </a:t>
            </a:r>
            <a:r>
              <a:rPr sz="3200" spc="-5" dirty="0">
                <a:latin typeface="Arial"/>
                <a:cs typeface="Arial"/>
              </a:rPr>
              <a:t>patient management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&amp;  </a:t>
            </a:r>
            <a:r>
              <a:rPr sz="3200" spc="-5" dirty="0">
                <a:latin typeface="Arial"/>
                <a:cs typeface="Arial"/>
              </a:rPr>
              <a:t>prognosis.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90269" y="149428"/>
            <a:ext cx="63684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FF0000"/>
                </a:solidFill>
              </a:rPr>
              <a:t>Diagnosis</a:t>
            </a:r>
            <a:r>
              <a:rPr dirty="0"/>
              <a:t>: </a:t>
            </a:r>
            <a:r>
              <a:rPr sz="3600" dirty="0"/>
              <a:t>Levels of</a:t>
            </a:r>
            <a:r>
              <a:rPr sz="3600" spc="-90" dirty="0"/>
              <a:t> </a:t>
            </a:r>
            <a:r>
              <a:rPr sz="3600" dirty="0"/>
              <a:t>study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251459" y="1083563"/>
            <a:ext cx="650748" cy="667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77595" y="1048511"/>
            <a:ext cx="3765804" cy="7025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03903" y="1048511"/>
            <a:ext cx="652272" cy="702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1459" y="2272283"/>
            <a:ext cx="650748" cy="667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7595" y="2237232"/>
            <a:ext cx="3022092" cy="7025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60192" y="2237232"/>
            <a:ext cx="652271" cy="702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1459" y="3461003"/>
            <a:ext cx="650748" cy="667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7595" y="3425952"/>
            <a:ext cx="2051304" cy="7025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89404" y="3425952"/>
            <a:ext cx="652271" cy="7025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1459" y="4649723"/>
            <a:ext cx="650748" cy="667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77595" y="4614671"/>
            <a:ext cx="4802124" cy="7025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40223" y="4614671"/>
            <a:ext cx="652272" cy="702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51459" y="5838444"/>
            <a:ext cx="650748" cy="667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7595" y="5803391"/>
            <a:ext cx="2275332" cy="7025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13432" y="5803391"/>
            <a:ext cx="652271" cy="7025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74065" y="999700"/>
            <a:ext cx="6819265" cy="5424170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A40020"/>
                </a:solidFill>
                <a:latin typeface="Arial"/>
                <a:cs typeface="Arial"/>
              </a:rPr>
              <a:t>Gross</a:t>
            </a:r>
            <a:r>
              <a:rPr sz="3200" b="1" spc="-4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A40020"/>
                </a:solidFill>
                <a:latin typeface="Arial"/>
                <a:cs typeface="Arial"/>
              </a:rPr>
              <a:t>pathology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060"/>
              </a:spcBef>
              <a:buFont typeface="Arial"/>
              <a:buChar char="–"/>
              <a:tabLst>
                <a:tab pos="756920" algn="l"/>
              </a:tabLst>
            </a:pPr>
            <a:r>
              <a:rPr sz="2800" b="1" spc="-5" dirty="0">
                <a:latin typeface="Arial"/>
                <a:cs typeface="Arial"/>
              </a:rPr>
              <a:t>Patient or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autopsy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A40020"/>
                </a:solidFill>
                <a:latin typeface="Arial"/>
                <a:cs typeface="Arial"/>
              </a:rPr>
              <a:t>Macroscopic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060"/>
              </a:spcBef>
              <a:buFont typeface="Arial"/>
              <a:buChar char="–"/>
              <a:tabLst>
                <a:tab pos="756920" algn="l"/>
              </a:tabLst>
            </a:pPr>
            <a:r>
              <a:rPr sz="2800" b="1" spc="-5" dirty="0">
                <a:latin typeface="Arial"/>
                <a:cs typeface="Arial"/>
              </a:rPr>
              <a:t>Surgical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specimen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A40020"/>
                </a:solidFill>
                <a:latin typeface="Arial"/>
                <a:cs typeface="Arial"/>
              </a:rPr>
              <a:t>Tissues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060"/>
              </a:spcBef>
              <a:buFont typeface="Arial"/>
              <a:buChar char="–"/>
              <a:tabLst>
                <a:tab pos="756920" algn="l"/>
              </a:tabLst>
            </a:pPr>
            <a:r>
              <a:rPr sz="2800" b="1" spc="-5" dirty="0">
                <a:latin typeface="Arial"/>
                <a:cs typeface="Arial"/>
              </a:rPr>
              <a:t>Microscopic</a:t>
            </a:r>
            <a:r>
              <a:rPr sz="2800" b="1" spc="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sections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A40020"/>
                </a:solidFill>
                <a:latin typeface="Arial"/>
                <a:cs typeface="Arial"/>
              </a:rPr>
              <a:t>Special</a:t>
            </a:r>
            <a:r>
              <a:rPr sz="3200" b="1" spc="-4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A40020"/>
                </a:solidFill>
                <a:latin typeface="Arial"/>
                <a:cs typeface="Arial"/>
              </a:rPr>
              <a:t>investigations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065"/>
              </a:spcBef>
              <a:buChar char="–"/>
              <a:tabLst>
                <a:tab pos="756920" algn="l"/>
              </a:tabLst>
            </a:pPr>
            <a:r>
              <a:rPr sz="2800" spc="-5" dirty="0">
                <a:latin typeface="Arial"/>
                <a:cs typeface="Arial"/>
              </a:rPr>
              <a:t>Immunohistochemistry, tumor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markers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10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A40020"/>
                </a:solidFill>
                <a:latin typeface="Arial"/>
                <a:cs typeface="Arial"/>
              </a:rPr>
              <a:t>Genome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5"/>
              </a:spcBef>
            </a:pPr>
            <a:r>
              <a:rPr dirty="0"/>
              <a:t>Divisions of</a:t>
            </a:r>
            <a:r>
              <a:rPr spc="-75" dirty="0"/>
              <a:t> </a:t>
            </a:r>
            <a:r>
              <a:rPr dirty="0">
                <a:solidFill>
                  <a:srgbClr val="FF0000"/>
                </a:solidFill>
              </a:rPr>
              <a:t>Pathology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79119" y="2056333"/>
            <a:ext cx="5414645" cy="2707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5155" indent="-592455">
              <a:lnSpc>
                <a:spcPct val="100000"/>
              </a:lnSpc>
              <a:spcBef>
                <a:spcPts val="95"/>
              </a:spcBef>
              <a:buAutoNum type="arabicParenR"/>
              <a:tabLst>
                <a:tab pos="605790" algn="l"/>
              </a:tabLst>
            </a:pPr>
            <a:r>
              <a:rPr sz="4000" b="1" spc="-5" dirty="0">
                <a:solidFill>
                  <a:srgbClr val="003300"/>
                </a:solidFill>
                <a:latin typeface="Arial"/>
                <a:cs typeface="Arial"/>
              </a:rPr>
              <a:t>General</a:t>
            </a:r>
            <a:r>
              <a:rPr sz="4000" b="1" spc="-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003300"/>
                </a:solidFill>
                <a:latin typeface="Arial"/>
                <a:cs typeface="Arial"/>
              </a:rPr>
              <a:t>pathology</a:t>
            </a:r>
            <a:endParaRPr sz="4000">
              <a:latin typeface="Arial"/>
              <a:cs typeface="Arial"/>
            </a:endParaRPr>
          </a:p>
          <a:p>
            <a:pPr>
              <a:lnSpc>
                <a:spcPct val="100000"/>
              </a:lnSpc>
              <a:buClr>
                <a:srgbClr val="003300"/>
              </a:buClr>
              <a:buFont typeface="Arial"/>
              <a:buAutoNum type="arabicParenR"/>
            </a:pPr>
            <a:endParaRPr sz="4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003300"/>
              </a:buClr>
              <a:buFont typeface="Arial"/>
              <a:buAutoNum type="arabicParenR"/>
            </a:pPr>
            <a:endParaRPr sz="5600">
              <a:latin typeface="Times New Roman"/>
              <a:cs typeface="Times New Roman"/>
            </a:endParaRPr>
          </a:p>
          <a:p>
            <a:pPr marL="605155" indent="-592455">
              <a:lnSpc>
                <a:spcPct val="100000"/>
              </a:lnSpc>
              <a:buAutoNum type="arabicParenR"/>
              <a:tabLst>
                <a:tab pos="605790" algn="l"/>
              </a:tabLst>
            </a:pPr>
            <a:r>
              <a:rPr sz="4000" b="1" spc="-5" dirty="0">
                <a:solidFill>
                  <a:srgbClr val="003300"/>
                </a:solidFill>
                <a:latin typeface="Arial"/>
                <a:cs typeface="Arial"/>
              </a:rPr>
              <a:t>Systemic</a:t>
            </a:r>
            <a:r>
              <a:rPr sz="4000" b="1" spc="-5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003300"/>
                </a:solidFill>
                <a:latin typeface="Arial"/>
                <a:cs typeface="Arial"/>
              </a:rPr>
              <a:t>pathology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5"/>
              </a:spcBef>
            </a:pPr>
            <a:r>
              <a:rPr dirty="0"/>
              <a:t>Divisions of</a:t>
            </a:r>
            <a:r>
              <a:rPr spc="-75" dirty="0"/>
              <a:t> </a:t>
            </a:r>
            <a:r>
              <a:rPr dirty="0">
                <a:solidFill>
                  <a:srgbClr val="FF0000"/>
                </a:solidFill>
              </a:rPr>
              <a:t>Pathology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905255"/>
            <a:ext cx="675132" cy="751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5636" y="905255"/>
            <a:ext cx="675132" cy="7513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81000" y="905255"/>
            <a:ext cx="2052827" cy="751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94332" y="905255"/>
            <a:ext cx="650748" cy="7513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05583" y="905255"/>
            <a:ext cx="2481072" cy="7513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47159" y="905255"/>
            <a:ext cx="675132" cy="7513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82796" y="905255"/>
            <a:ext cx="652272" cy="7513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0063" y="1011377"/>
            <a:ext cx="8811895" cy="363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solidFill>
                  <a:srgbClr val="A40020"/>
                </a:solidFill>
                <a:latin typeface="Arial"/>
                <a:cs typeface="Arial"/>
              </a:rPr>
              <a:t>1) General</a:t>
            </a:r>
            <a:r>
              <a:rPr sz="3200" b="1" spc="-7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A40020"/>
                </a:solidFill>
                <a:latin typeface="Arial"/>
                <a:cs typeface="Arial"/>
              </a:rPr>
              <a:t>pathology:</a:t>
            </a:r>
            <a:endParaRPr sz="3200">
              <a:latin typeface="Arial"/>
              <a:cs typeface="Arial"/>
            </a:endParaRPr>
          </a:p>
          <a:p>
            <a:pPr marL="469900" marR="6985" indent="-457200">
              <a:lnSpc>
                <a:spcPct val="150100"/>
              </a:lnSpc>
              <a:spcBef>
                <a:spcPts val="765"/>
              </a:spcBef>
              <a:buChar char="•"/>
              <a:tabLst>
                <a:tab pos="469900" algn="l"/>
                <a:tab pos="470534" algn="l"/>
                <a:tab pos="1209040" algn="l"/>
                <a:tab pos="2332355" algn="l"/>
                <a:tab pos="4309110" algn="l"/>
                <a:tab pos="4865370" algn="l"/>
                <a:tab pos="5943600" algn="l"/>
                <a:tab pos="6839584" algn="l"/>
                <a:tab pos="8411210" algn="l"/>
              </a:tabLst>
            </a:pPr>
            <a:r>
              <a:rPr sz="3200" spc="-5" dirty="0">
                <a:latin typeface="Arial"/>
                <a:cs typeface="Arial"/>
              </a:rPr>
              <a:t>th</a:t>
            </a:r>
            <a:r>
              <a:rPr sz="3200" dirty="0">
                <a:latin typeface="Arial"/>
                <a:cs typeface="Arial"/>
              </a:rPr>
              <a:t>e	bas</a:t>
            </a:r>
            <a:r>
              <a:rPr sz="3200" spc="-15" dirty="0">
                <a:latin typeface="Arial"/>
                <a:cs typeface="Arial"/>
              </a:rPr>
              <a:t>i</a:t>
            </a:r>
            <a:r>
              <a:rPr sz="3200" dirty="0">
                <a:latin typeface="Arial"/>
                <a:cs typeface="Arial"/>
              </a:rPr>
              <a:t>c	</a:t>
            </a:r>
            <a:r>
              <a:rPr sz="3200" b="1" dirty="0">
                <a:latin typeface="Arial"/>
                <a:cs typeface="Arial"/>
              </a:rPr>
              <a:t>reac</a:t>
            </a:r>
            <a:r>
              <a:rPr sz="3200" b="1" spc="-15" dirty="0">
                <a:latin typeface="Arial"/>
                <a:cs typeface="Arial"/>
              </a:rPr>
              <a:t>t</a:t>
            </a:r>
            <a:r>
              <a:rPr sz="3200" b="1" spc="-20" dirty="0">
                <a:latin typeface="Arial"/>
                <a:cs typeface="Arial"/>
              </a:rPr>
              <a:t>i</a:t>
            </a:r>
            <a:r>
              <a:rPr sz="3200" b="1" dirty="0">
                <a:latin typeface="Arial"/>
                <a:cs typeface="Arial"/>
              </a:rPr>
              <a:t>ons	of	</a:t>
            </a:r>
            <a:r>
              <a:rPr sz="3200" b="1" spc="-5" dirty="0">
                <a:latin typeface="Arial"/>
                <a:cs typeface="Arial"/>
              </a:rPr>
              <a:t>cell</a:t>
            </a:r>
            <a:r>
              <a:rPr sz="3200" b="1" dirty="0">
                <a:latin typeface="Arial"/>
                <a:cs typeface="Arial"/>
              </a:rPr>
              <a:t>s	a</a:t>
            </a:r>
            <a:r>
              <a:rPr sz="3200" b="1" spc="-15" dirty="0">
                <a:latin typeface="Arial"/>
                <a:cs typeface="Arial"/>
              </a:rPr>
              <a:t>n</a:t>
            </a:r>
            <a:r>
              <a:rPr sz="3200" b="1" dirty="0">
                <a:latin typeface="Arial"/>
                <a:cs typeface="Arial"/>
              </a:rPr>
              <a:t>d	tis</a:t>
            </a:r>
            <a:r>
              <a:rPr sz="3200" b="1" spc="-20" dirty="0">
                <a:latin typeface="Arial"/>
                <a:cs typeface="Arial"/>
              </a:rPr>
              <a:t>s</a:t>
            </a:r>
            <a:r>
              <a:rPr sz="3200" b="1" spc="-15" dirty="0">
                <a:latin typeface="Arial"/>
                <a:cs typeface="Arial"/>
              </a:rPr>
              <a:t>u</a:t>
            </a:r>
            <a:r>
              <a:rPr sz="3200" b="1" dirty="0">
                <a:latin typeface="Arial"/>
                <a:cs typeface="Arial"/>
              </a:rPr>
              <a:t>es	to  abnormal stimuli </a:t>
            </a:r>
            <a:r>
              <a:rPr sz="3200" spc="-5" dirty="0">
                <a:latin typeface="Arial"/>
                <a:cs typeface="Arial"/>
              </a:rPr>
              <a:t>that underlie all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diseases</a:t>
            </a:r>
            <a:endParaRPr sz="3200">
              <a:latin typeface="Arial"/>
              <a:cs typeface="Arial"/>
            </a:endParaRPr>
          </a:p>
          <a:p>
            <a:pPr marL="469900" marR="5080" indent="-457200">
              <a:lnSpc>
                <a:spcPct val="150000"/>
              </a:lnSpc>
              <a:spcBef>
                <a:spcPts val="770"/>
              </a:spcBef>
              <a:buChar char="•"/>
              <a:tabLst>
                <a:tab pos="469900" algn="l"/>
                <a:tab pos="470534" algn="l"/>
              </a:tabLst>
            </a:pPr>
            <a:r>
              <a:rPr sz="3200" dirty="0">
                <a:latin typeface="Arial"/>
                <a:cs typeface="Arial"/>
              </a:rPr>
              <a:t>Involved </a:t>
            </a:r>
            <a:r>
              <a:rPr sz="3200" spc="-5" dirty="0">
                <a:latin typeface="Arial"/>
                <a:cs typeface="Arial"/>
              </a:rPr>
              <a:t>the </a:t>
            </a:r>
            <a:r>
              <a:rPr sz="3200" b="1" dirty="0">
                <a:latin typeface="Arial"/>
                <a:cs typeface="Arial"/>
              </a:rPr>
              <a:t>mechanisms </a:t>
            </a:r>
            <a:r>
              <a:rPr sz="3200" spc="-5" dirty="0">
                <a:latin typeface="Arial"/>
                <a:cs typeface="Arial"/>
              </a:rPr>
              <a:t>and characteristics  of the </a:t>
            </a:r>
            <a:r>
              <a:rPr sz="3200" dirty="0">
                <a:latin typeface="Arial"/>
                <a:cs typeface="Arial"/>
              </a:rPr>
              <a:t>principle types </a:t>
            </a:r>
            <a:r>
              <a:rPr sz="3200" spc="-5" dirty="0">
                <a:latin typeface="Arial"/>
                <a:cs typeface="Arial"/>
              </a:rPr>
              <a:t>of </a:t>
            </a:r>
            <a:r>
              <a:rPr sz="3200" dirty="0">
                <a:latin typeface="Arial"/>
                <a:cs typeface="Arial"/>
              </a:rPr>
              <a:t>disease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processes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0063" y="4962905"/>
            <a:ext cx="24923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900" algn="l"/>
                <a:tab pos="470534" algn="l"/>
              </a:tabLst>
            </a:pPr>
            <a:r>
              <a:rPr sz="3200" b="1" spc="-5" dirty="0">
                <a:solidFill>
                  <a:srgbClr val="A40020"/>
                </a:solidFill>
                <a:latin typeface="Arial"/>
                <a:cs typeface="Arial"/>
              </a:rPr>
              <a:t>Examples</a:t>
            </a:r>
            <a:r>
              <a:rPr sz="3200" spc="-5" dirty="0">
                <a:solidFill>
                  <a:srgbClr val="A40020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72485" y="5014721"/>
            <a:ext cx="60833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777240" algn="l"/>
                <a:tab pos="1958975" algn="l"/>
                <a:tab pos="3952240" algn="l"/>
              </a:tabLst>
            </a:pPr>
            <a:r>
              <a:rPr sz="2800" spc="-5" dirty="0">
                <a:latin typeface="Arial"/>
                <a:cs typeface="Arial"/>
              </a:rPr>
              <a:t>cell	injury,	adaptation,	inflammation,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7568" y="5677611"/>
            <a:ext cx="46583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repair, hemostasis,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neoplasia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5"/>
              </a:spcBef>
            </a:pPr>
            <a:r>
              <a:rPr dirty="0"/>
              <a:t>Divisions of</a:t>
            </a:r>
            <a:r>
              <a:rPr spc="-75" dirty="0"/>
              <a:t> </a:t>
            </a:r>
            <a:r>
              <a:rPr dirty="0">
                <a:solidFill>
                  <a:srgbClr val="FF0000"/>
                </a:solidFill>
              </a:rPr>
              <a:t>Pathology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042416"/>
            <a:ext cx="711708" cy="763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2212" y="1042416"/>
            <a:ext cx="675132" cy="763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7847" y="1042416"/>
            <a:ext cx="649224" cy="763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7576" y="1042416"/>
            <a:ext cx="2322576" cy="7635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200655" y="1042416"/>
            <a:ext cx="652271" cy="76352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3432" y="1042416"/>
            <a:ext cx="2481072" cy="7635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55008" y="1042416"/>
            <a:ext cx="675132" cy="76352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86639" y="1148333"/>
            <a:ext cx="8808720" cy="4611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A40020"/>
                </a:solidFill>
                <a:latin typeface="Arial"/>
                <a:cs typeface="Arial"/>
              </a:rPr>
              <a:t>2) Systemic</a:t>
            </a:r>
            <a:r>
              <a:rPr sz="3200" b="1" spc="-30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A40020"/>
                </a:solidFill>
                <a:latin typeface="Arial"/>
                <a:cs typeface="Arial"/>
              </a:rPr>
              <a:t>pathology:</a:t>
            </a:r>
            <a:endParaRPr sz="3200">
              <a:latin typeface="Arial"/>
              <a:cs typeface="Arial"/>
            </a:endParaRPr>
          </a:p>
          <a:p>
            <a:pPr marL="469900" marR="5080" indent="-457200">
              <a:lnSpc>
                <a:spcPct val="160000"/>
              </a:lnSpc>
              <a:spcBef>
                <a:spcPts val="770"/>
              </a:spcBef>
              <a:buChar char="•"/>
              <a:tabLst>
                <a:tab pos="469265" algn="l"/>
                <a:tab pos="469900" algn="l"/>
                <a:tab pos="5452110" algn="l"/>
              </a:tabLst>
            </a:pPr>
            <a:r>
              <a:rPr sz="3200" spc="-5" dirty="0">
                <a:latin typeface="Arial"/>
                <a:cs typeface="Arial"/>
              </a:rPr>
              <a:t>descriptions of specific diseases as </a:t>
            </a:r>
            <a:r>
              <a:rPr sz="3200" spc="-10" dirty="0">
                <a:latin typeface="Arial"/>
                <a:cs typeface="Arial"/>
              </a:rPr>
              <a:t>they </a:t>
            </a:r>
            <a:r>
              <a:rPr sz="3200" dirty="0">
                <a:latin typeface="Arial"/>
                <a:cs typeface="Arial"/>
              </a:rPr>
              <a:t>affect  </a:t>
            </a:r>
            <a:r>
              <a:rPr sz="3200" spc="-5" dirty="0">
                <a:latin typeface="Arial"/>
                <a:cs typeface="Arial"/>
              </a:rPr>
              <a:t>individual organs</a:t>
            </a:r>
            <a:r>
              <a:rPr sz="320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or </a:t>
            </a:r>
            <a:r>
              <a:rPr sz="3200" b="1" dirty="0">
                <a:latin typeface="Arial"/>
                <a:cs typeface="Arial"/>
              </a:rPr>
              <a:t>organ	</a:t>
            </a:r>
            <a:r>
              <a:rPr sz="3200" b="1" spc="-5" dirty="0">
                <a:latin typeface="Arial"/>
                <a:cs typeface="Arial"/>
              </a:rPr>
              <a:t>systems</a:t>
            </a:r>
            <a:endParaRPr sz="3200">
              <a:latin typeface="Arial"/>
              <a:cs typeface="Arial"/>
            </a:endParaRPr>
          </a:p>
          <a:p>
            <a:pPr marL="469900" marR="570865" indent="-457200">
              <a:lnSpc>
                <a:spcPct val="160000"/>
              </a:lnSpc>
              <a:spcBef>
                <a:spcPts val="765"/>
              </a:spcBef>
              <a:buFont typeface="Arial"/>
              <a:buChar char="•"/>
              <a:tabLst>
                <a:tab pos="469265" algn="l"/>
                <a:tab pos="469900" algn="l"/>
                <a:tab pos="2566035" algn="l"/>
              </a:tabLst>
            </a:pPr>
            <a:r>
              <a:rPr sz="3200" b="1" spc="-5" dirty="0">
                <a:solidFill>
                  <a:srgbClr val="A40020"/>
                </a:solidFill>
                <a:latin typeface="Arial"/>
                <a:cs typeface="Arial"/>
              </a:rPr>
              <a:t>Examples: </a:t>
            </a:r>
            <a:r>
              <a:rPr sz="3200" dirty="0">
                <a:latin typeface="Arial"/>
                <a:cs typeface="Arial"/>
              </a:rPr>
              <a:t>cardiovascular </a:t>
            </a:r>
            <a:r>
              <a:rPr sz="3200" spc="-5" dirty="0">
                <a:latin typeface="Arial"/>
                <a:cs typeface="Arial"/>
              </a:rPr>
              <a:t>pathology,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renal  pathology, dermatopathology, endocrine  pathology,	gastrointestinal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pathology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1415" y="41605"/>
            <a:ext cx="70453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Subdivisions </a:t>
            </a:r>
            <a:r>
              <a:rPr spc="-10" dirty="0"/>
              <a:t>of</a:t>
            </a:r>
            <a:r>
              <a:rPr spc="-70" dirty="0"/>
              <a:t> </a:t>
            </a:r>
            <a:r>
              <a:rPr dirty="0">
                <a:solidFill>
                  <a:srgbClr val="FF0000"/>
                </a:solidFill>
              </a:rPr>
              <a:t>Pathology</a:t>
            </a:r>
          </a:p>
        </p:txBody>
      </p:sp>
      <p:sp>
        <p:nvSpPr>
          <p:cNvPr id="3" name="object 3"/>
          <p:cNvSpPr/>
          <p:nvPr/>
        </p:nvSpPr>
        <p:spPr>
          <a:xfrm>
            <a:off x="755904" y="967739"/>
            <a:ext cx="845819" cy="716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72539" y="932688"/>
            <a:ext cx="3494532" cy="75133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27576" y="932688"/>
            <a:ext cx="652272" cy="7513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5904" y="1796795"/>
            <a:ext cx="845819" cy="7162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272539" y="1761744"/>
            <a:ext cx="3383279" cy="75133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16323" y="1761744"/>
            <a:ext cx="652272" cy="7513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55904" y="2625851"/>
            <a:ext cx="845819" cy="7162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72539" y="2590800"/>
            <a:ext cx="2865120" cy="7513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98164" y="2590800"/>
            <a:ext cx="652272" cy="751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55904" y="3454908"/>
            <a:ext cx="845819" cy="7162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72539" y="3419855"/>
            <a:ext cx="4282440" cy="75133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15484" y="3419855"/>
            <a:ext cx="652272" cy="751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55904" y="4283964"/>
            <a:ext cx="845819" cy="71628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72539" y="4248911"/>
            <a:ext cx="4396740" cy="75133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29784" y="4248911"/>
            <a:ext cx="652272" cy="751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5904" y="5113020"/>
            <a:ext cx="845819" cy="7162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72539" y="5077967"/>
            <a:ext cx="3067812" cy="75133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00855" y="5077967"/>
            <a:ext cx="652272" cy="751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55904" y="5942076"/>
            <a:ext cx="845819" cy="7162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72539" y="5907023"/>
            <a:ext cx="2955036" cy="75133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88079" y="5907023"/>
            <a:ext cx="652272" cy="7513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979119" y="1038606"/>
            <a:ext cx="4417060" cy="5489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46100" indent="-5334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45465" algn="l"/>
                <a:tab pos="546735" algn="l"/>
              </a:tabLst>
            </a:pPr>
            <a:r>
              <a:rPr sz="3200" b="1" spc="-5" dirty="0">
                <a:solidFill>
                  <a:srgbClr val="003300"/>
                </a:solidFill>
                <a:latin typeface="Arial"/>
                <a:cs typeface="Arial"/>
              </a:rPr>
              <a:t>Histopathology</a:t>
            </a:r>
            <a:endParaRPr sz="3200">
              <a:latin typeface="Arial"/>
              <a:cs typeface="Arial"/>
            </a:endParaRPr>
          </a:p>
          <a:p>
            <a:pPr marL="546100" indent="-533400">
              <a:lnSpc>
                <a:spcPct val="100000"/>
              </a:lnSpc>
              <a:spcBef>
                <a:spcPts val="2685"/>
              </a:spcBef>
              <a:buAutoNum type="arabicPeriod"/>
              <a:tabLst>
                <a:tab pos="545465" algn="l"/>
                <a:tab pos="546735" algn="l"/>
              </a:tabLst>
            </a:pPr>
            <a:r>
              <a:rPr sz="3200" b="1" spc="-5" dirty="0">
                <a:solidFill>
                  <a:srgbClr val="003300"/>
                </a:solidFill>
                <a:latin typeface="Arial"/>
                <a:cs typeface="Arial"/>
              </a:rPr>
              <a:t>Cytopathology</a:t>
            </a:r>
            <a:endParaRPr sz="3200">
              <a:latin typeface="Arial"/>
              <a:cs typeface="Arial"/>
            </a:endParaRPr>
          </a:p>
          <a:p>
            <a:pPr marL="546100" indent="-533400">
              <a:lnSpc>
                <a:spcPct val="100000"/>
              </a:lnSpc>
              <a:spcBef>
                <a:spcPts val="2695"/>
              </a:spcBef>
              <a:buAutoNum type="arabicPeriod"/>
              <a:tabLst>
                <a:tab pos="545465" algn="l"/>
                <a:tab pos="546735" algn="l"/>
              </a:tabLst>
            </a:pPr>
            <a:r>
              <a:rPr sz="3200" b="1" dirty="0">
                <a:solidFill>
                  <a:srgbClr val="003300"/>
                </a:solidFill>
                <a:latin typeface="Arial"/>
                <a:cs typeface="Arial"/>
              </a:rPr>
              <a:t>Hematology</a:t>
            </a:r>
            <a:endParaRPr sz="3200">
              <a:latin typeface="Arial"/>
              <a:cs typeface="Arial"/>
            </a:endParaRPr>
          </a:p>
          <a:p>
            <a:pPr marL="546100" indent="-533400">
              <a:lnSpc>
                <a:spcPct val="100000"/>
              </a:lnSpc>
              <a:spcBef>
                <a:spcPts val="2685"/>
              </a:spcBef>
              <a:buAutoNum type="arabicPeriod"/>
              <a:tabLst>
                <a:tab pos="545465" algn="l"/>
                <a:tab pos="546735" algn="l"/>
              </a:tabLst>
            </a:pPr>
            <a:r>
              <a:rPr sz="3200" b="1" spc="-5" dirty="0">
                <a:solidFill>
                  <a:srgbClr val="003300"/>
                </a:solidFill>
                <a:latin typeface="Arial"/>
                <a:cs typeface="Arial"/>
              </a:rPr>
              <a:t>Forensic</a:t>
            </a:r>
            <a:r>
              <a:rPr sz="3200" b="1" spc="-1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3300"/>
                </a:solidFill>
                <a:latin typeface="Arial"/>
                <a:cs typeface="Arial"/>
              </a:rPr>
              <a:t>pathology</a:t>
            </a:r>
            <a:endParaRPr sz="3200">
              <a:latin typeface="Arial"/>
              <a:cs typeface="Arial"/>
            </a:endParaRPr>
          </a:p>
          <a:p>
            <a:pPr marL="546100" indent="-533400">
              <a:lnSpc>
                <a:spcPct val="100000"/>
              </a:lnSpc>
              <a:spcBef>
                <a:spcPts val="2690"/>
              </a:spcBef>
              <a:buAutoNum type="arabicPeriod"/>
              <a:tabLst>
                <a:tab pos="545465" algn="l"/>
                <a:tab pos="546735" algn="l"/>
              </a:tabLst>
            </a:pPr>
            <a:r>
              <a:rPr sz="3200" b="1" spc="-5" dirty="0">
                <a:solidFill>
                  <a:srgbClr val="003300"/>
                </a:solidFill>
                <a:latin typeface="Arial"/>
                <a:cs typeface="Arial"/>
              </a:rPr>
              <a:t>Chemical</a:t>
            </a:r>
            <a:r>
              <a:rPr sz="3200" b="1" spc="-10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3300"/>
                </a:solidFill>
                <a:latin typeface="Arial"/>
                <a:cs typeface="Arial"/>
              </a:rPr>
              <a:t>pathology</a:t>
            </a:r>
            <a:endParaRPr sz="3200">
              <a:latin typeface="Arial"/>
              <a:cs typeface="Arial"/>
            </a:endParaRPr>
          </a:p>
          <a:p>
            <a:pPr marL="546100" indent="-533400">
              <a:lnSpc>
                <a:spcPct val="100000"/>
              </a:lnSpc>
              <a:spcBef>
                <a:spcPts val="2690"/>
              </a:spcBef>
              <a:buAutoNum type="arabicPeriod"/>
              <a:tabLst>
                <a:tab pos="545465" algn="l"/>
                <a:tab pos="546735" algn="l"/>
              </a:tabLst>
            </a:pPr>
            <a:r>
              <a:rPr sz="3200" b="1" spc="-5" dirty="0">
                <a:solidFill>
                  <a:srgbClr val="003300"/>
                </a:solidFill>
                <a:latin typeface="Arial"/>
                <a:cs typeface="Arial"/>
              </a:rPr>
              <a:t>Microbiology</a:t>
            </a:r>
            <a:endParaRPr sz="3200">
              <a:latin typeface="Arial"/>
              <a:cs typeface="Arial"/>
            </a:endParaRPr>
          </a:p>
          <a:p>
            <a:pPr marL="546100" indent="-533400">
              <a:lnSpc>
                <a:spcPct val="100000"/>
              </a:lnSpc>
              <a:spcBef>
                <a:spcPts val="2690"/>
              </a:spcBef>
              <a:buAutoNum type="arabicPeriod"/>
              <a:tabLst>
                <a:tab pos="545465" algn="l"/>
                <a:tab pos="546735" algn="l"/>
              </a:tabLst>
            </a:pPr>
            <a:r>
              <a:rPr sz="3200" b="1" spc="-5" dirty="0">
                <a:solidFill>
                  <a:srgbClr val="003300"/>
                </a:solidFill>
                <a:latin typeface="Arial"/>
                <a:cs typeface="Arial"/>
              </a:rPr>
              <a:t>Immunology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94510" y="80010"/>
            <a:ext cx="55791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/>
              <a:t>Definition of</a:t>
            </a:r>
            <a:r>
              <a:rPr sz="4000" spc="-50" dirty="0"/>
              <a:t> </a:t>
            </a:r>
            <a:r>
              <a:rPr sz="4000" spc="-5" dirty="0">
                <a:solidFill>
                  <a:srgbClr val="CC0000"/>
                </a:solidFill>
              </a:rPr>
              <a:t>Pathology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4529328" y="2063495"/>
            <a:ext cx="2028444" cy="714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8267" y="804710"/>
            <a:ext cx="8578215" cy="5940425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CC0000"/>
                </a:solidFill>
                <a:latin typeface="Arial"/>
                <a:cs typeface="Arial"/>
              </a:rPr>
              <a:t>Path </a:t>
            </a:r>
            <a:r>
              <a:rPr sz="3200" b="1" dirty="0">
                <a:latin typeface="Arial"/>
                <a:cs typeface="Arial"/>
              </a:rPr>
              <a:t>+ </a:t>
            </a:r>
            <a:r>
              <a:rPr sz="3200" b="1" spc="-5" dirty="0">
                <a:solidFill>
                  <a:srgbClr val="996600"/>
                </a:solidFill>
                <a:latin typeface="Arial"/>
                <a:cs typeface="Arial"/>
              </a:rPr>
              <a:t>ology </a:t>
            </a:r>
            <a:r>
              <a:rPr sz="3200" b="1" dirty="0">
                <a:latin typeface="Arial"/>
                <a:cs typeface="Arial"/>
              </a:rPr>
              <a:t>: </a:t>
            </a:r>
            <a:r>
              <a:rPr sz="3200" dirty="0">
                <a:latin typeface="Arial"/>
                <a:cs typeface="Arial"/>
              </a:rPr>
              <a:t>The </a:t>
            </a:r>
            <a:r>
              <a:rPr sz="3200" spc="-5" dirty="0">
                <a:latin typeface="Arial"/>
                <a:cs typeface="Arial"/>
              </a:rPr>
              <a:t>study </a:t>
            </a:r>
            <a:r>
              <a:rPr sz="3200" i="1" spc="-5" dirty="0">
                <a:latin typeface="Arial"/>
                <a:cs typeface="Arial"/>
              </a:rPr>
              <a:t>(</a:t>
            </a:r>
            <a:r>
              <a:rPr sz="3200" i="1" spc="-5" dirty="0">
                <a:solidFill>
                  <a:srgbClr val="996600"/>
                </a:solidFill>
                <a:latin typeface="Arial"/>
                <a:cs typeface="Arial"/>
              </a:rPr>
              <a:t>logos</a:t>
            </a:r>
            <a:r>
              <a:rPr sz="3200" i="1" spc="-5" dirty="0">
                <a:latin typeface="Arial"/>
                <a:cs typeface="Arial"/>
              </a:rPr>
              <a:t>)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9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suffering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765"/>
              </a:spcBef>
            </a:pPr>
            <a:r>
              <a:rPr sz="3200" i="1" spc="-5" dirty="0">
                <a:latin typeface="Arial"/>
                <a:cs typeface="Arial"/>
              </a:rPr>
              <a:t>(</a:t>
            </a:r>
            <a:r>
              <a:rPr sz="3200" i="1" spc="-5" dirty="0">
                <a:solidFill>
                  <a:srgbClr val="CC0000"/>
                </a:solidFill>
                <a:latin typeface="Arial"/>
                <a:cs typeface="Arial"/>
              </a:rPr>
              <a:t>pathos</a:t>
            </a:r>
            <a:r>
              <a:rPr sz="3200" i="1" spc="-5" dirty="0">
                <a:latin typeface="Arial"/>
                <a:cs typeface="Arial"/>
              </a:rPr>
              <a:t>)</a:t>
            </a:r>
            <a:endParaRPr sz="3200">
              <a:latin typeface="Arial"/>
              <a:cs typeface="Arial"/>
            </a:endParaRPr>
          </a:p>
          <a:p>
            <a:pPr marL="355600" marR="165735" indent="-342900" algn="just">
              <a:lnSpc>
                <a:spcPct val="120000"/>
              </a:lnSpc>
              <a:spcBef>
                <a:spcPts val="770"/>
              </a:spcBef>
              <a:buChar char="•"/>
              <a:tabLst>
                <a:tab pos="355600" algn="l"/>
              </a:tabLst>
            </a:pPr>
            <a:r>
              <a:rPr sz="3200" dirty="0">
                <a:latin typeface="Arial"/>
                <a:cs typeface="Arial"/>
              </a:rPr>
              <a:t>The scientific </a:t>
            </a:r>
            <a:r>
              <a:rPr sz="3200" b="1" dirty="0">
                <a:solidFill>
                  <a:srgbClr val="CC0000"/>
                </a:solidFill>
                <a:latin typeface="Arial"/>
                <a:cs typeface="Arial"/>
              </a:rPr>
              <a:t>study of </a:t>
            </a:r>
            <a:r>
              <a:rPr sz="3200" b="1" spc="-5" dirty="0">
                <a:solidFill>
                  <a:srgbClr val="CC0000"/>
                </a:solidFill>
                <a:latin typeface="Arial"/>
                <a:cs typeface="Arial"/>
              </a:rPr>
              <a:t>disease </a:t>
            </a:r>
            <a:r>
              <a:rPr sz="3200" spc="-5" dirty="0">
                <a:latin typeface="Arial"/>
                <a:cs typeface="Arial"/>
              </a:rPr>
              <a:t>including</a:t>
            </a:r>
            <a:r>
              <a:rPr sz="3200" spc="-14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the  patterns, </a:t>
            </a:r>
            <a:r>
              <a:rPr sz="3200" dirty="0">
                <a:latin typeface="Arial"/>
                <a:cs typeface="Arial"/>
              </a:rPr>
              <a:t>causes, mechanisms </a:t>
            </a:r>
            <a:r>
              <a:rPr sz="3200" spc="-5" dirty="0">
                <a:latin typeface="Arial"/>
                <a:cs typeface="Arial"/>
              </a:rPr>
              <a:t>and effects </a:t>
            </a:r>
            <a:r>
              <a:rPr sz="3200" dirty="0">
                <a:latin typeface="Arial"/>
                <a:cs typeface="Arial"/>
              </a:rPr>
              <a:t>of  </a:t>
            </a:r>
            <a:r>
              <a:rPr sz="3200" spc="-5" dirty="0">
                <a:latin typeface="Arial"/>
                <a:cs typeface="Arial"/>
              </a:rPr>
              <a:t>disease</a:t>
            </a:r>
            <a:endParaRPr sz="3200">
              <a:latin typeface="Arial"/>
              <a:cs typeface="Arial"/>
            </a:endParaRPr>
          </a:p>
          <a:p>
            <a:pPr marL="355600" marR="5080" indent="-342900">
              <a:lnSpc>
                <a:spcPct val="120000"/>
              </a:lnSpc>
              <a:spcBef>
                <a:spcPts val="770"/>
              </a:spcBef>
              <a:buChar char="•"/>
              <a:tabLst>
                <a:tab pos="354965" algn="l"/>
                <a:tab pos="355600" algn="l"/>
              </a:tabLst>
            </a:pPr>
            <a:r>
              <a:rPr sz="3200" spc="-5" dirty="0">
                <a:latin typeface="Arial"/>
                <a:cs typeface="Arial"/>
              </a:rPr>
              <a:t>That </a:t>
            </a:r>
            <a:r>
              <a:rPr sz="3200" dirty="0">
                <a:latin typeface="Arial"/>
                <a:cs typeface="Arial"/>
              </a:rPr>
              <a:t>branch of </a:t>
            </a:r>
            <a:r>
              <a:rPr sz="3200" spc="-5" dirty="0">
                <a:latin typeface="Arial"/>
                <a:cs typeface="Arial"/>
              </a:rPr>
              <a:t>medicine treating </a:t>
            </a:r>
            <a:r>
              <a:rPr sz="3200" spc="-10" dirty="0">
                <a:latin typeface="Arial"/>
                <a:cs typeface="Arial"/>
              </a:rPr>
              <a:t>of </a:t>
            </a:r>
            <a:r>
              <a:rPr sz="3200" dirty="0">
                <a:latin typeface="Arial"/>
                <a:cs typeface="Arial"/>
              </a:rPr>
              <a:t>the  essential </a:t>
            </a:r>
            <a:r>
              <a:rPr sz="3200" b="1" dirty="0">
                <a:solidFill>
                  <a:srgbClr val="CC0000"/>
                </a:solidFill>
                <a:latin typeface="Arial"/>
                <a:cs typeface="Arial"/>
              </a:rPr>
              <a:t>nature of </a:t>
            </a:r>
            <a:r>
              <a:rPr sz="3200" b="1" spc="-5" dirty="0">
                <a:solidFill>
                  <a:srgbClr val="CC0000"/>
                </a:solidFill>
                <a:latin typeface="Arial"/>
                <a:cs typeface="Arial"/>
              </a:rPr>
              <a:t>disease</a:t>
            </a:r>
            <a:r>
              <a:rPr sz="3200" spc="-5" dirty="0">
                <a:latin typeface="Arial"/>
                <a:cs typeface="Arial"/>
              </a:rPr>
              <a:t>, </a:t>
            </a:r>
            <a:r>
              <a:rPr sz="3200" dirty="0">
                <a:latin typeface="Arial"/>
                <a:cs typeface="Arial"/>
              </a:rPr>
              <a:t>especially of the  </a:t>
            </a:r>
            <a:r>
              <a:rPr sz="3200" spc="-5" dirty="0">
                <a:latin typeface="Arial"/>
                <a:cs typeface="Arial"/>
              </a:rPr>
              <a:t>changes </a:t>
            </a:r>
            <a:r>
              <a:rPr sz="3200" dirty="0">
                <a:latin typeface="Arial"/>
                <a:cs typeface="Arial"/>
              </a:rPr>
              <a:t>in the </a:t>
            </a:r>
            <a:r>
              <a:rPr sz="3200" spc="-5" dirty="0">
                <a:latin typeface="Arial"/>
                <a:cs typeface="Arial"/>
              </a:rPr>
              <a:t>body </a:t>
            </a:r>
            <a:r>
              <a:rPr sz="3200" dirty="0">
                <a:latin typeface="Arial"/>
                <a:cs typeface="Arial"/>
              </a:rPr>
              <a:t>tissue </a:t>
            </a:r>
            <a:r>
              <a:rPr sz="3200" spc="-5" dirty="0">
                <a:latin typeface="Arial"/>
                <a:cs typeface="Arial"/>
              </a:rPr>
              <a:t>and organs,</a:t>
            </a:r>
            <a:r>
              <a:rPr sz="3200" spc="-12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which  causes or are caused by</a:t>
            </a:r>
            <a:r>
              <a:rPr sz="3200" spc="-13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disease</a:t>
            </a:r>
            <a:endParaRPr sz="3200">
              <a:latin typeface="Arial"/>
              <a:cs typeface="Arial"/>
            </a:endParaRPr>
          </a:p>
          <a:p>
            <a:pPr marL="3503929">
              <a:lnSpc>
                <a:spcPct val="100000"/>
              </a:lnSpc>
              <a:spcBef>
                <a:spcPts val="1155"/>
              </a:spcBef>
            </a:pPr>
            <a:r>
              <a:rPr sz="2000" i="1" spc="-5" dirty="0">
                <a:latin typeface="Arial"/>
                <a:cs typeface="Arial"/>
              </a:rPr>
              <a:t>(24th edition of </a:t>
            </a:r>
            <a:r>
              <a:rPr sz="2000" i="1" spc="-10" dirty="0">
                <a:latin typeface="Arial"/>
                <a:cs typeface="Arial"/>
              </a:rPr>
              <a:t>Dorland’s </a:t>
            </a:r>
            <a:r>
              <a:rPr sz="2000" i="1" spc="-5" dirty="0">
                <a:latin typeface="Arial"/>
                <a:cs typeface="Arial"/>
              </a:rPr>
              <a:t>medical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dictionary)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7840" y="90932"/>
            <a:ext cx="788415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Subdivisions </a:t>
            </a:r>
            <a:r>
              <a:rPr spc="-10" dirty="0"/>
              <a:t>of </a:t>
            </a:r>
            <a:r>
              <a:rPr dirty="0">
                <a:solidFill>
                  <a:srgbClr val="FF0000"/>
                </a:solidFill>
              </a:rPr>
              <a:t>Pathology</a:t>
            </a:r>
            <a:r>
              <a:rPr spc="-50" dirty="0">
                <a:solidFill>
                  <a:srgbClr val="FF0000"/>
                </a:solidFill>
              </a:rPr>
              <a:t> </a:t>
            </a:r>
            <a:r>
              <a:rPr dirty="0"/>
              <a:t>(1)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91464" y="1046480"/>
            <a:ext cx="7782559" cy="25863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A40020"/>
                </a:solidFill>
                <a:latin typeface="Arial"/>
                <a:cs typeface="Arial"/>
              </a:rPr>
              <a:t>Histopathology</a:t>
            </a:r>
            <a:r>
              <a:rPr sz="3200" spc="-5" dirty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2705"/>
              </a:spcBef>
            </a:pPr>
            <a:r>
              <a:rPr sz="2800" spc="-5" dirty="0">
                <a:latin typeface="Arial"/>
                <a:cs typeface="Arial"/>
              </a:rPr>
              <a:t>Investigation and diagnosis of disease from</a:t>
            </a:r>
            <a:r>
              <a:rPr sz="2800" spc="1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  <a:spcBef>
                <a:spcPts val="1510"/>
              </a:spcBef>
            </a:pPr>
            <a:r>
              <a:rPr sz="2800" b="1" spc="-5" dirty="0">
                <a:latin typeface="Arial"/>
                <a:cs typeface="Arial"/>
              </a:rPr>
              <a:t>examination of</a:t>
            </a:r>
            <a:r>
              <a:rPr sz="2800" b="1" spc="1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tissues</a:t>
            </a:r>
            <a:r>
              <a:rPr sz="280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20"/>
              </a:spcBef>
            </a:pPr>
            <a:r>
              <a:rPr sz="2800" spc="-5" dirty="0">
                <a:latin typeface="Arial"/>
                <a:cs typeface="Arial"/>
              </a:rPr>
              <a:t>(e.g., Surgical specimen, Microscopic</a:t>
            </a:r>
            <a:r>
              <a:rPr sz="2800" spc="7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sections)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883031"/>
            <a:ext cx="9111395" cy="29749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1037" y="179654"/>
            <a:ext cx="788415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Subdivisions of </a:t>
            </a:r>
            <a:r>
              <a:rPr dirty="0">
                <a:solidFill>
                  <a:srgbClr val="FF0000"/>
                </a:solidFill>
              </a:rPr>
              <a:t>Pathology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dirty="0"/>
              <a:t>(2)</a:t>
            </a:r>
          </a:p>
        </p:txBody>
      </p:sp>
      <p:sp>
        <p:nvSpPr>
          <p:cNvPr id="3" name="object 3"/>
          <p:cNvSpPr/>
          <p:nvPr/>
        </p:nvSpPr>
        <p:spPr>
          <a:xfrm>
            <a:off x="391668" y="2502407"/>
            <a:ext cx="5321808" cy="6614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8267" y="1156207"/>
            <a:ext cx="7778115" cy="2698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A40020"/>
                </a:solidFill>
                <a:latin typeface="Arial"/>
                <a:cs typeface="Arial"/>
              </a:rPr>
              <a:t>Cytopathology</a:t>
            </a:r>
            <a:r>
              <a:rPr sz="3200" spc="-5" dirty="0">
                <a:solidFill>
                  <a:srgbClr val="A40020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306705">
              <a:lnSpc>
                <a:spcPct val="100000"/>
              </a:lnSpc>
              <a:spcBef>
                <a:spcPts val="2450"/>
              </a:spcBef>
            </a:pPr>
            <a:r>
              <a:rPr sz="2800" spc="-5" dirty="0">
                <a:latin typeface="Arial"/>
                <a:cs typeface="Arial"/>
              </a:rPr>
              <a:t>Investigation and diagnosis of disease from</a:t>
            </a:r>
            <a:r>
              <a:rPr sz="2800" spc="10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the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1680"/>
              </a:spcBef>
            </a:pPr>
            <a:r>
              <a:rPr sz="2800" b="1" spc="-5" dirty="0">
                <a:latin typeface="Arial"/>
                <a:cs typeface="Arial"/>
              </a:rPr>
              <a:t>examination of isolated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cells</a:t>
            </a:r>
            <a:r>
              <a:rPr sz="2800" dirty="0">
                <a:latin typeface="Arial"/>
                <a:cs typeface="Arial"/>
              </a:rPr>
              <a:t>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5" dirty="0">
                <a:latin typeface="Arial"/>
                <a:cs typeface="Arial"/>
              </a:rPr>
              <a:t>(e.g., Pap smears, FNA -Fine Needle</a:t>
            </a:r>
            <a:r>
              <a:rPr sz="2800" spc="114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Aspiration).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27087" y="4221226"/>
            <a:ext cx="7775575" cy="24684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9163" y="206756"/>
            <a:ext cx="788415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Subdivisions </a:t>
            </a:r>
            <a:r>
              <a:rPr spc="-10" dirty="0"/>
              <a:t>of </a:t>
            </a:r>
            <a:r>
              <a:rPr dirty="0">
                <a:solidFill>
                  <a:srgbClr val="FF0000"/>
                </a:solidFill>
              </a:rPr>
              <a:t>Pathology</a:t>
            </a:r>
            <a:r>
              <a:rPr spc="-50" dirty="0">
                <a:solidFill>
                  <a:srgbClr val="FF0000"/>
                </a:solidFill>
              </a:rPr>
              <a:t> </a:t>
            </a:r>
            <a:r>
              <a:rPr dirty="0"/>
              <a:t>(3)</a:t>
            </a:r>
          </a:p>
        </p:txBody>
      </p:sp>
      <p:sp>
        <p:nvSpPr>
          <p:cNvPr id="3" name="object 3"/>
          <p:cNvSpPr/>
          <p:nvPr/>
        </p:nvSpPr>
        <p:spPr>
          <a:xfrm>
            <a:off x="6120384" y="1767839"/>
            <a:ext cx="1959864" cy="714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1355" y="2353055"/>
            <a:ext cx="2660904" cy="7147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8739" y="996543"/>
            <a:ext cx="8808085" cy="3244850"/>
          </a:xfrm>
          <a:prstGeom prst="rect">
            <a:avLst/>
          </a:prstGeom>
        </p:spPr>
        <p:txBody>
          <a:bodyPr vert="horz" wrap="square" lIns="0" tIns="20764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63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A40020"/>
                </a:solidFill>
                <a:latin typeface="Arial"/>
                <a:cs typeface="Arial"/>
              </a:rPr>
              <a:t>Hematology</a:t>
            </a:r>
            <a:r>
              <a:rPr sz="3200" spc="-5" dirty="0">
                <a:solidFill>
                  <a:srgbClr val="A40020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350520">
              <a:lnSpc>
                <a:spcPct val="100000"/>
              </a:lnSpc>
              <a:spcBef>
                <a:spcPts val="1535"/>
              </a:spcBef>
              <a:tabLst>
                <a:tab pos="1788160" algn="l"/>
                <a:tab pos="2525395" algn="l"/>
                <a:tab pos="4594225" algn="l"/>
                <a:tab pos="5332095" algn="l"/>
                <a:tab pos="6295390" algn="l"/>
                <a:tab pos="8115300" algn="l"/>
              </a:tabLst>
            </a:pPr>
            <a:r>
              <a:rPr sz="3200" dirty="0">
                <a:latin typeface="Arial"/>
                <a:cs typeface="Arial"/>
              </a:rPr>
              <a:t>Stu</a:t>
            </a:r>
            <a:r>
              <a:rPr sz="3200" spc="-20" dirty="0">
                <a:latin typeface="Arial"/>
                <a:cs typeface="Arial"/>
              </a:rPr>
              <a:t>d</a:t>
            </a:r>
            <a:r>
              <a:rPr sz="3200" dirty="0">
                <a:latin typeface="Arial"/>
                <a:cs typeface="Arial"/>
              </a:rPr>
              <a:t>y	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f	disord</a:t>
            </a:r>
            <a:r>
              <a:rPr sz="3200" spc="-20" dirty="0">
                <a:latin typeface="Arial"/>
                <a:cs typeface="Arial"/>
              </a:rPr>
              <a:t>e</a:t>
            </a:r>
            <a:r>
              <a:rPr sz="3200" spc="-10" dirty="0">
                <a:latin typeface="Arial"/>
                <a:cs typeface="Arial"/>
              </a:rPr>
              <a:t>r</a:t>
            </a:r>
            <a:r>
              <a:rPr sz="3200" dirty="0">
                <a:latin typeface="Arial"/>
                <a:cs typeface="Arial"/>
              </a:rPr>
              <a:t>s	</a:t>
            </a:r>
            <a:r>
              <a:rPr sz="3200" spc="-1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f	the	</a:t>
            </a:r>
            <a:r>
              <a:rPr sz="3200" b="1" dirty="0">
                <a:latin typeface="Arial"/>
                <a:cs typeface="Arial"/>
              </a:rPr>
              <a:t>c</a:t>
            </a:r>
            <a:r>
              <a:rPr sz="3200" b="1" spc="-10" dirty="0">
                <a:latin typeface="Arial"/>
                <a:cs typeface="Arial"/>
              </a:rPr>
              <a:t>e</a:t>
            </a:r>
            <a:r>
              <a:rPr sz="3200" b="1" dirty="0">
                <a:latin typeface="Arial"/>
                <a:cs typeface="Arial"/>
              </a:rPr>
              <a:t>ll</a:t>
            </a:r>
            <a:r>
              <a:rPr sz="3200" b="1" spc="-20" dirty="0">
                <a:latin typeface="Arial"/>
                <a:cs typeface="Arial"/>
              </a:rPr>
              <a:t>u</a:t>
            </a:r>
            <a:r>
              <a:rPr sz="3200" b="1" dirty="0">
                <a:latin typeface="Arial"/>
                <a:cs typeface="Arial"/>
              </a:rPr>
              <a:t>lar	</a:t>
            </a:r>
            <a:r>
              <a:rPr sz="3200" dirty="0">
                <a:latin typeface="Arial"/>
                <a:cs typeface="Arial"/>
              </a:rPr>
              <a:t>and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770"/>
              </a:spcBef>
            </a:pPr>
            <a:r>
              <a:rPr sz="3200" b="1" spc="-5" dirty="0">
                <a:latin typeface="Arial"/>
                <a:cs typeface="Arial"/>
              </a:rPr>
              <a:t>coagulable </a:t>
            </a:r>
            <a:r>
              <a:rPr sz="3200" spc="-5" dirty="0">
                <a:latin typeface="Arial"/>
                <a:cs typeface="Arial"/>
              </a:rPr>
              <a:t>components of </a:t>
            </a:r>
            <a:r>
              <a:rPr sz="3200" b="1" dirty="0">
                <a:latin typeface="Arial"/>
                <a:cs typeface="Arial"/>
              </a:rPr>
              <a:t>the</a:t>
            </a:r>
            <a:r>
              <a:rPr sz="3200" b="1" spc="-9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blood</a:t>
            </a:r>
            <a:r>
              <a:rPr sz="3200" spc="-5" dirty="0">
                <a:latin typeface="Arial"/>
                <a:cs typeface="Arial"/>
              </a:rPr>
              <a:t>.</a:t>
            </a:r>
            <a:endParaRPr sz="3200">
              <a:latin typeface="Arial"/>
              <a:cs typeface="Arial"/>
            </a:endParaRPr>
          </a:p>
          <a:p>
            <a:pPr marL="350520">
              <a:lnSpc>
                <a:spcPct val="100000"/>
              </a:lnSpc>
              <a:spcBef>
                <a:spcPts val="1535"/>
              </a:spcBef>
              <a:tabLst>
                <a:tab pos="1397635" algn="l"/>
                <a:tab pos="3482975" algn="l"/>
                <a:tab pos="4712970" algn="l"/>
                <a:tab pos="6189980" algn="l"/>
                <a:tab pos="7328534" algn="l"/>
              </a:tabLst>
            </a:pPr>
            <a:r>
              <a:rPr sz="3200" dirty="0">
                <a:latin typeface="Arial"/>
                <a:cs typeface="Arial"/>
              </a:rPr>
              <a:t>(</a:t>
            </a:r>
            <a:r>
              <a:rPr sz="3200" spc="-10" dirty="0">
                <a:latin typeface="Arial"/>
                <a:cs typeface="Arial"/>
              </a:rPr>
              <a:t>e</a:t>
            </a:r>
            <a:r>
              <a:rPr sz="3200" spc="-5" dirty="0">
                <a:latin typeface="Arial"/>
                <a:cs typeface="Arial"/>
              </a:rPr>
              <a:t>.g</a:t>
            </a:r>
            <a:r>
              <a:rPr sz="3200" dirty="0">
                <a:latin typeface="Arial"/>
                <a:cs typeface="Arial"/>
              </a:rPr>
              <a:t>.	Peri</a:t>
            </a:r>
            <a:r>
              <a:rPr sz="3200" spc="-15" dirty="0">
                <a:latin typeface="Arial"/>
                <a:cs typeface="Arial"/>
              </a:rPr>
              <a:t>p</a:t>
            </a:r>
            <a:r>
              <a:rPr sz="3200" dirty="0">
                <a:latin typeface="Arial"/>
                <a:cs typeface="Arial"/>
              </a:rPr>
              <a:t>h</a:t>
            </a:r>
            <a:r>
              <a:rPr sz="3200" spc="-10" dirty="0">
                <a:latin typeface="Arial"/>
                <a:cs typeface="Arial"/>
              </a:rPr>
              <a:t>er</a:t>
            </a:r>
            <a:r>
              <a:rPr sz="3200" dirty="0">
                <a:latin typeface="Arial"/>
                <a:cs typeface="Arial"/>
              </a:rPr>
              <a:t>al	bl</a:t>
            </a:r>
            <a:r>
              <a:rPr sz="3200" spc="-15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od	sme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r,	</a:t>
            </a:r>
            <a:r>
              <a:rPr sz="3200" spc="-10" dirty="0">
                <a:latin typeface="Arial"/>
                <a:cs typeface="Arial"/>
              </a:rPr>
              <a:t>bon</a:t>
            </a:r>
            <a:r>
              <a:rPr sz="3200" dirty="0">
                <a:latin typeface="Arial"/>
                <a:cs typeface="Arial"/>
              </a:rPr>
              <a:t>e	m</a:t>
            </a:r>
            <a:r>
              <a:rPr sz="3200" spc="-10" dirty="0">
                <a:latin typeface="Arial"/>
                <a:cs typeface="Arial"/>
              </a:rPr>
              <a:t>a</a:t>
            </a:r>
            <a:r>
              <a:rPr sz="3200" dirty="0">
                <a:latin typeface="Arial"/>
                <a:cs typeface="Arial"/>
              </a:rPr>
              <a:t>rr</a:t>
            </a:r>
            <a:r>
              <a:rPr sz="3200" spc="-20" dirty="0">
                <a:latin typeface="Arial"/>
                <a:cs typeface="Arial"/>
              </a:rPr>
              <a:t>o</a:t>
            </a:r>
            <a:r>
              <a:rPr sz="3200" dirty="0">
                <a:latin typeface="Arial"/>
                <a:cs typeface="Arial"/>
              </a:rPr>
              <a:t>w,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770"/>
              </a:spcBef>
            </a:pPr>
            <a:r>
              <a:rPr sz="3200" spc="-5" dirty="0">
                <a:latin typeface="Arial"/>
                <a:cs typeface="Arial"/>
              </a:rPr>
              <a:t>coagulation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disorders)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11187" y="4868926"/>
            <a:ext cx="2514600" cy="17414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30550" y="4894326"/>
            <a:ext cx="5299075" cy="17191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1037" y="482930"/>
            <a:ext cx="788415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Subdivisions of </a:t>
            </a:r>
            <a:r>
              <a:rPr dirty="0">
                <a:solidFill>
                  <a:srgbClr val="FF0000"/>
                </a:solidFill>
              </a:rPr>
              <a:t>Pathology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dirty="0"/>
              <a:t>(4)</a:t>
            </a:r>
          </a:p>
        </p:txBody>
      </p:sp>
      <p:sp>
        <p:nvSpPr>
          <p:cNvPr id="3" name="object 3"/>
          <p:cNvSpPr/>
          <p:nvPr/>
        </p:nvSpPr>
        <p:spPr>
          <a:xfrm>
            <a:off x="106679" y="1409700"/>
            <a:ext cx="650748" cy="7284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32816" y="1374647"/>
            <a:ext cx="4282440" cy="763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75759" y="1374647"/>
            <a:ext cx="652272" cy="7635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98947" y="2252472"/>
            <a:ext cx="3404615" cy="76352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9590" y="1479880"/>
            <a:ext cx="8101965" cy="29533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A40020"/>
                </a:solidFill>
                <a:latin typeface="Arial"/>
                <a:cs typeface="Arial"/>
              </a:rPr>
              <a:t>Forensic</a:t>
            </a:r>
            <a:r>
              <a:rPr sz="3200" b="1" spc="-5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A40020"/>
                </a:solidFill>
                <a:latin typeface="Arial"/>
                <a:cs typeface="Arial"/>
              </a:rPr>
              <a:t>pathology</a:t>
            </a:r>
            <a:r>
              <a:rPr sz="3200" dirty="0">
                <a:solidFill>
                  <a:srgbClr val="A40020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L="349250">
              <a:lnSpc>
                <a:spcPct val="100000"/>
              </a:lnSpc>
              <a:spcBef>
                <a:spcPts val="3070"/>
              </a:spcBef>
            </a:pPr>
            <a:r>
              <a:rPr sz="3200" spc="-5" dirty="0">
                <a:latin typeface="Arial"/>
                <a:cs typeface="Arial"/>
              </a:rPr>
              <a:t>Application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pathology </a:t>
            </a:r>
            <a:r>
              <a:rPr sz="3200" spc="-10" dirty="0">
                <a:latin typeface="Arial"/>
                <a:cs typeface="Arial"/>
              </a:rPr>
              <a:t>to </a:t>
            </a:r>
            <a:r>
              <a:rPr sz="3200" b="1" spc="-5" dirty="0">
                <a:latin typeface="Arial"/>
                <a:cs typeface="Arial"/>
              </a:rPr>
              <a:t>legal</a:t>
            </a:r>
            <a:r>
              <a:rPr sz="3200" b="1" spc="-35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purposes</a:t>
            </a:r>
            <a:endParaRPr sz="3200">
              <a:latin typeface="Arial"/>
              <a:cs typeface="Arial"/>
            </a:endParaRPr>
          </a:p>
          <a:p>
            <a:pPr marL="355600" marR="676275">
              <a:lnSpc>
                <a:spcPct val="160100"/>
              </a:lnSpc>
            </a:pPr>
            <a:r>
              <a:rPr sz="3200" spc="-5" dirty="0">
                <a:latin typeface="Arial"/>
                <a:cs typeface="Arial"/>
              </a:rPr>
              <a:t>e.g. investigation </a:t>
            </a:r>
            <a:r>
              <a:rPr sz="3200" dirty="0">
                <a:latin typeface="Arial"/>
                <a:cs typeface="Arial"/>
              </a:rPr>
              <a:t>of </a:t>
            </a:r>
            <a:r>
              <a:rPr sz="3200" spc="-5" dirty="0">
                <a:latin typeface="Arial"/>
                <a:cs typeface="Arial"/>
              </a:rPr>
              <a:t>death </a:t>
            </a:r>
            <a:r>
              <a:rPr sz="3200" dirty="0">
                <a:latin typeface="Arial"/>
                <a:cs typeface="Arial"/>
              </a:rPr>
              <a:t>in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suspicious  circumstances </a:t>
            </a:r>
            <a:r>
              <a:rPr sz="3200" spc="-5" dirty="0">
                <a:latin typeface="Arial"/>
                <a:cs typeface="Arial"/>
              </a:rPr>
              <a:t>(e.g.</a:t>
            </a:r>
            <a:r>
              <a:rPr sz="3200" spc="-8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autopsy)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899150" y="4157724"/>
            <a:ext cx="3244849" cy="27002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1037" y="251206"/>
            <a:ext cx="78835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Subdivisions of </a:t>
            </a:r>
            <a:r>
              <a:rPr dirty="0">
                <a:solidFill>
                  <a:srgbClr val="FF0000"/>
                </a:solidFill>
              </a:rPr>
              <a:t>Pathology</a:t>
            </a:r>
            <a:r>
              <a:rPr spc="-80" dirty="0">
                <a:solidFill>
                  <a:srgbClr val="FF0000"/>
                </a:solidFill>
              </a:rPr>
              <a:t> </a:t>
            </a:r>
            <a:r>
              <a:rPr dirty="0"/>
              <a:t>(5)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90" y="1383283"/>
            <a:ext cx="8100695" cy="21818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A40020"/>
                </a:solidFill>
                <a:latin typeface="Arial"/>
                <a:cs typeface="Arial"/>
              </a:rPr>
              <a:t>Chemical</a:t>
            </a:r>
            <a:r>
              <a:rPr sz="3200" b="1" spc="-35" dirty="0">
                <a:solidFill>
                  <a:srgbClr val="A4002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A40020"/>
                </a:solidFill>
                <a:latin typeface="Arial"/>
                <a:cs typeface="Arial"/>
              </a:rPr>
              <a:t>pathology</a:t>
            </a:r>
            <a:r>
              <a:rPr sz="3200" spc="-5" dirty="0">
                <a:solidFill>
                  <a:srgbClr val="A40020"/>
                </a:solidFill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000">
              <a:latin typeface="Times New Roman"/>
              <a:cs typeface="Times New Roman"/>
            </a:endParaRPr>
          </a:p>
          <a:p>
            <a:pPr marL="349250">
              <a:lnSpc>
                <a:spcPct val="100000"/>
              </a:lnSpc>
            </a:pPr>
            <a:r>
              <a:rPr sz="3200" spc="-5" dirty="0">
                <a:latin typeface="Arial"/>
                <a:cs typeface="Arial"/>
              </a:rPr>
              <a:t>I</a:t>
            </a:r>
            <a:r>
              <a:rPr sz="2800" spc="-5" dirty="0">
                <a:latin typeface="Arial"/>
                <a:cs typeface="Arial"/>
              </a:rPr>
              <a:t>nvestigation of biochemical </a:t>
            </a:r>
            <a:r>
              <a:rPr sz="2800" dirty="0">
                <a:latin typeface="Arial"/>
                <a:cs typeface="Arial"/>
              </a:rPr>
              <a:t>disorders(e.g.</a:t>
            </a:r>
            <a:r>
              <a:rPr sz="2800" spc="15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blood,</a:t>
            </a:r>
            <a:endParaRPr sz="28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2475"/>
              </a:spcBef>
            </a:pPr>
            <a:r>
              <a:rPr sz="2800" spc="-5" dirty="0">
                <a:latin typeface="Arial"/>
                <a:cs typeface="Arial"/>
              </a:rPr>
              <a:t>urine, cerebrospinal fluid,</a:t>
            </a:r>
            <a:r>
              <a:rPr sz="2800" spc="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effusions)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19250" y="4743450"/>
            <a:ext cx="6013726" cy="1854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1037" y="85166"/>
            <a:ext cx="788415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Subdivisions of </a:t>
            </a:r>
            <a:r>
              <a:rPr dirty="0">
                <a:solidFill>
                  <a:srgbClr val="FF0000"/>
                </a:solidFill>
              </a:rPr>
              <a:t>Pathology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dirty="0"/>
              <a:t>(6)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988516"/>
            <a:ext cx="8741410" cy="282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5" dirty="0">
                <a:solidFill>
                  <a:srgbClr val="A40020"/>
                </a:solidFill>
                <a:latin typeface="Arial"/>
                <a:cs typeface="Arial"/>
              </a:rPr>
              <a:t>Immunology</a:t>
            </a:r>
            <a:r>
              <a:rPr sz="3600" spc="-5" dirty="0">
                <a:solidFill>
                  <a:srgbClr val="A40020"/>
                </a:solidFill>
                <a:latin typeface="Arial"/>
                <a:cs typeface="Arial"/>
              </a:rPr>
              <a:t>:</a:t>
            </a:r>
            <a:endParaRPr sz="3600">
              <a:latin typeface="Arial"/>
              <a:cs typeface="Arial"/>
            </a:endParaRPr>
          </a:p>
          <a:p>
            <a:pPr marL="355600" marR="5080" indent="36195">
              <a:lnSpc>
                <a:spcPct val="138800"/>
              </a:lnSpc>
              <a:spcBef>
                <a:spcPts val="915"/>
              </a:spcBef>
            </a:pPr>
            <a:r>
              <a:rPr sz="3600" spc="-5" dirty="0">
                <a:latin typeface="Arial"/>
                <a:cs typeface="Arial"/>
              </a:rPr>
              <a:t>S</a:t>
            </a:r>
            <a:r>
              <a:rPr sz="3200" spc="-5" dirty="0">
                <a:latin typeface="Arial"/>
                <a:cs typeface="Arial"/>
              </a:rPr>
              <a:t>tudy </a:t>
            </a:r>
            <a:r>
              <a:rPr sz="3200" spc="-10" dirty="0">
                <a:latin typeface="Arial"/>
                <a:cs typeface="Arial"/>
              </a:rPr>
              <a:t>of </a:t>
            </a:r>
            <a:r>
              <a:rPr sz="3200" dirty="0">
                <a:latin typeface="Arial"/>
                <a:cs typeface="Arial"/>
              </a:rPr>
              <a:t>specific </a:t>
            </a:r>
            <a:r>
              <a:rPr sz="3200" b="1" spc="-5" dirty="0">
                <a:latin typeface="Arial"/>
                <a:cs typeface="Arial"/>
              </a:rPr>
              <a:t>defence mechanisms </a:t>
            </a:r>
            <a:r>
              <a:rPr sz="3200" dirty="0">
                <a:latin typeface="Arial"/>
                <a:cs typeface="Arial"/>
              </a:rPr>
              <a:t>of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  </a:t>
            </a:r>
            <a:r>
              <a:rPr sz="3200" spc="-5" dirty="0">
                <a:latin typeface="Arial"/>
                <a:cs typeface="Arial"/>
              </a:rPr>
              <a:t>body and the diseases that </a:t>
            </a:r>
            <a:r>
              <a:rPr sz="3200" dirty="0">
                <a:latin typeface="Arial"/>
                <a:cs typeface="Arial"/>
              </a:rPr>
              <a:t>arise from </a:t>
            </a:r>
            <a:r>
              <a:rPr sz="3200" spc="-5" dirty="0">
                <a:latin typeface="Arial"/>
                <a:cs typeface="Arial"/>
              </a:rPr>
              <a:t>them  (e.g, </a:t>
            </a:r>
            <a:r>
              <a:rPr sz="3200" dirty="0">
                <a:latin typeface="Arial"/>
                <a:cs typeface="Arial"/>
              </a:rPr>
              <a:t>AIDS, </a:t>
            </a:r>
            <a:r>
              <a:rPr sz="3200" spc="-5" dirty="0">
                <a:latin typeface="Arial"/>
                <a:cs typeface="Arial"/>
              </a:rPr>
              <a:t>allergic</a:t>
            </a:r>
            <a:r>
              <a:rPr sz="3200" spc="-3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disorders)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628900" y="4508500"/>
            <a:ext cx="6443726" cy="20605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7950" y="4508563"/>
            <a:ext cx="2555875" cy="20398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1037" y="13843"/>
            <a:ext cx="78835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Subdivisions of </a:t>
            </a:r>
            <a:r>
              <a:rPr dirty="0">
                <a:solidFill>
                  <a:srgbClr val="FF0000"/>
                </a:solidFill>
              </a:rPr>
              <a:t>Pathology</a:t>
            </a:r>
            <a:r>
              <a:rPr spc="-80" dirty="0">
                <a:solidFill>
                  <a:srgbClr val="FF0000"/>
                </a:solidFill>
              </a:rPr>
              <a:t> </a:t>
            </a:r>
            <a:r>
              <a:rPr dirty="0"/>
              <a:t>(7)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9590" y="1204721"/>
            <a:ext cx="5057775" cy="2146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5" dirty="0">
                <a:solidFill>
                  <a:srgbClr val="A40020"/>
                </a:solidFill>
                <a:latin typeface="Arial"/>
                <a:cs typeface="Arial"/>
              </a:rPr>
              <a:t>Microbiology:</a:t>
            </a:r>
            <a:endParaRPr sz="3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95"/>
              </a:spcBef>
            </a:pPr>
            <a:r>
              <a:rPr sz="3200" dirty="0">
                <a:latin typeface="Arial"/>
                <a:cs typeface="Arial"/>
              </a:rPr>
              <a:t>Study of </a:t>
            </a:r>
            <a:r>
              <a:rPr sz="3200" spc="-5" dirty="0">
                <a:latin typeface="Arial"/>
                <a:cs typeface="Arial"/>
              </a:rPr>
              <a:t>infectious</a:t>
            </a:r>
            <a:r>
              <a:rPr sz="3200" spc="-11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diseases</a:t>
            </a:r>
            <a:endParaRPr sz="3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300"/>
              </a:spcBef>
            </a:pPr>
            <a:r>
              <a:rPr sz="3200" spc="-5" dirty="0">
                <a:latin typeface="Arial"/>
                <a:cs typeface="Arial"/>
              </a:rPr>
              <a:t>(e.g, Malaria,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influenza)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3850" y="3933888"/>
            <a:ext cx="4292600" cy="2709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5175" y="3935476"/>
            <a:ext cx="4316349" cy="27351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7872" y="132029"/>
            <a:ext cx="45910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Nomenclature</a:t>
            </a:r>
            <a:r>
              <a:rPr spc="-70" dirty="0"/>
              <a:t> </a:t>
            </a:r>
            <a:r>
              <a:rPr spc="-10" dirty="0"/>
              <a:t>(1)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76237" y="1428750"/>
          <a:ext cx="8425814" cy="42538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973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92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5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b="1" spc="-5" dirty="0">
                          <a:solidFill>
                            <a:srgbClr val="003300"/>
                          </a:solidFill>
                          <a:latin typeface="Arial"/>
                          <a:cs typeface="Arial"/>
                        </a:rPr>
                        <a:t>Prefix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b="1" spc="-5" dirty="0">
                          <a:solidFill>
                            <a:srgbClr val="003300"/>
                          </a:solidFill>
                          <a:latin typeface="Arial"/>
                          <a:cs typeface="Arial"/>
                        </a:rPr>
                        <a:t>Meaning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b="1" spc="-5" dirty="0">
                          <a:solidFill>
                            <a:srgbClr val="003300"/>
                          </a:solidFill>
                          <a:latin typeface="Arial"/>
                          <a:cs typeface="Arial"/>
                        </a:rPr>
                        <a:t>Example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b="1" spc="-5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Ana-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Absence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Anaphylaxis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spc="-10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Dys-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Disordered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Dysplasia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b="1" spc="-10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Hyper-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Excess over</a:t>
                      </a:r>
                      <a:r>
                        <a:rPr sz="2400" b="1" spc="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normal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Hyperthyroidism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spc="-10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Hypo-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Deficiency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below</a:t>
                      </a:r>
                      <a:r>
                        <a:rPr sz="24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normal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Hypothyroidism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24865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spc="-5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Meta-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Change from one state</a:t>
                      </a:r>
                      <a:r>
                        <a:rPr sz="2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to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108585">
                        <a:lnSpc>
                          <a:spcPct val="100000"/>
                        </a:lnSpc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another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Metaplasia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4000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7236" y="146431"/>
            <a:ext cx="459359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Nomenclature</a:t>
            </a:r>
            <a:r>
              <a:rPr spc="-70" dirty="0"/>
              <a:t> </a:t>
            </a:r>
            <a:r>
              <a:rPr dirty="0"/>
              <a:t>(2)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65100" y="1071562"/>
          <a:ext cx="8785859" cy="4572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0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70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68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solidFill>
                            <a:srgbClr val="003300"/>
                          </a:solidFill>
                          <a:latin typeface="Arial"/>
                          <a:cs typeface="Arial"/>
                        </a:rPr>
                        <a:t>Suffix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dirty="0">
                          <a:solidFill>
                            <a:srgbClr val="003300"/>
                          </a:solidFill>
                          <a:latin typeface="Arial"/>
                          <a:cs typeface="Arial"/>
                        </a:rPr>
                        <a:t>Meaning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solidFill>
                            <a:srgbClr val="003300"/>
                          </a:solidFill>
                          <a:latin typeface="Arial"/>
                          <a:cs typeface="Arial"/>
                        </a:rPr>
                        <a:t>Example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-itis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Inflammatory</a:t>
                      </a:r>
                      <a:r>
                        <a:rPr sz="2400" b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process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Appendicitis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-emia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20" dirty="0">
                          <a:latin typeface="Arial"/>
                          <a:cs typeface="Arial"/>
                        </a:rPr>
                        <a:t>Vascular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Ischemia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-oma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35" dirty="0">
                          <a:latin typeface="Arial"/>
                          <a:cs typeface="Arial"/>
                        </a:rPr>
                        <a:t>Tumour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Carcinoma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-osis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State or</a:t>
                      </a:r>
                      <a:r>
                        <a:rPr sz="2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condition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Osteoarthrosis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-oid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Bearing a resemblance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to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Rheumatoid</a:t>
                      </a:r>
                      <a:r>
                        <a:rPr sz="24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disease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-penia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Lack</a:t>
                      </a:r>
                      <a:r>
                        <a:rPr sz="2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of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Thrombocytopenia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-cytosis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Increased number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24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latin typeface="Arial"/>
                          <a:cs typeface="Arial"/>
                        </a:rPr>
                        <a:t>cells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Leukocytosis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-ectasis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Dilation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Bronchiectasis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solidFill>
                            <a:srgbClr val="A40020"/>
                          </a:solidFill>
                          <a:latin typeface="Arial"/>
                          <a:cs typeface="Arial"/>
                        </a:rPr>
                        <a:t>-plasia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541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Disorder of </a:t>
                      </a:r>
                      <a:r>
                        <a:rPr sz="2400" b="1" dirty="0">
                          <a:latin typeface="Arial"/>
                          <a:cs typeface="Arial"/>
                        </a:rPr>
                        <a:t>growth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5" dirty="0">
                          <a:latin typeface="Arial"/>
                          <a:cs typeface="Arial"/>
                        </a:rPr>
                        <a:t>Hyperplasia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1521" y="184531"/>
            <a:ext cx="61436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Definition </a:t>
            </a:r>
            <a:r>
              <a:rPr spc="-10" dirty="0"/>
              <a:t>of</a:t>
            </a:r>
            <a:r>
              <a:rPr spc="-65" dirty="0"/>
              <a:t> </a:t>
            </a:r>
            <a:r>
              <a:rPr dirty="0">
                <a:solidFill>
                  <a:srgbClr val="CC0000"/>
                </a:solidFill>
              </a:rPr>
              <a:t>Pathology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2295" y="1018345"/>
            <a:ext cx="8404225" cy="2244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690" marR="5080" indent="-47625" algn="just">
              <a:lnSpc>
                <a:spcPct val="130000"/>
              </a:lnSpc>
              <a:spcBef>
                <a:spcPts val="100"/>
              </a:spcBef>
            </a:pPr>
            <a:r>
              <a:rPr sz="2800" spc="-5" dirty="0">
                <a:latin typeface="Arial"/>
                <a:cs typeface="Arial"/>
              </a:rPr>
              <a:t>It is abridging discipline involving both </a:t>
            </a:r>
            <a:r>
              <a:rPr sz="2800" b="1" spc="-5" dirty="0">
                <a:latin typeface="Arial"/>
                <a:cs typeface="Arial"/>
              </a:rPr>
              <a:t>basic  science </a:t>
            </a:r>
            <a:r>
              <a:rPr sz="2800" spc="-5" dirty="0">
                <a:latin typeface="Arial"/>
                <a:cs typeface="Arial"/>
              </a:rPr>
              <a:t>and </a:t>
            </a:r>
            <a:r>
              <a:rPr sz="2800" b="1" spc="-5" dirty="0">
                <a:latin typeface="Arial"/>
                <a:cs typeface="Arial"/>
              </a:rPr>
              <a:t>clinical </a:t>
            </a:r>
            <a:r>
              <a:rPr sz="2800" b="1" dirty="0">
                <a:latin typeface="Arial"/>
                <a:cs typeface="Arial"/>
              </a:rPr>
              <a:t>practice </a:t>
            </a:r>
            <a:r>
              <a:rPr sz="2800" spc="-5" dirty="0">
                <a:latin typeface="Arial"/>
                <a:cs typeface="Arial"/>
              </a:rPr>
              <a:t>and </a:t>
            </a:r>
            <a:r>
              <a:rPr sz="2800" spc="-10" dirty="0">
                <a:latin typeface="Arial"/>
                <a:cs typeface="Arial"/>
              </a:rPr>
              <a:t>is </a:t>
            </a:r>
            <a:r>
              <a:rPr sz="2800" spc="-5" dirty="0">
                <a:latin typeface="Arial"/>
                <a:cs typeface="Arial"/>
              </a:rPr>
              <a:t>devoted to the  study of the </a:t>
            </a:r>
            <a:r>
              <a:rPr sz="2800" b="1" spc="-5" dirty="0">
                <a:latin typeface="Arial"/>
                <a:cs typeface="Arial"/>
              </a:rPr>
              <a:t>structural </a:t>
            </a:r>
            <a:r>
              <a:rPr sz="2800" spc="-5" dirty="0">
                <a:latin typeface="Arial"/>
                <a:cs typeface="Arial"/>
              </a:rPr>
              <a:t>and </a:t>
            </a:r>
            <a:r>
              <a:rPr sz="2800" b="1" spc="-5" dirty="0">
                <a:latin typeface="Arial"/>
                <a:cs typeface="Arial"/>
              </a:rPr>
              <a:t>functional </a:t>
            </a:r>
            <a:r>
              <a:rPr sz="2800" spc="-5" dirty="0">
                <a:latin typeface="Arial"/>
                <a:cs typeface="Arial"/>
              </a:rPr>
              <a:t>changes in  </a:t>
            </a:r>
            <a:r>
              <a:rPr sz="2800" b="1" spc="-5" dirty="0">
                <a:latin typeface="Arial"/>
                <a:cs typeface="Arial"/>
              </a:rPr>
              <a:t>cells, tissues, and organs </a:t>
            </a:r>
            <a:r>
              <a:rPr sz="2800" spc="-5" dirty="0">
                <a:latin typeface="Arial"/>
                <a:cs typeface="Arial"/>
              </a:rPr>
              <a:t>that underlie</a:t>
            </a:r>
            <a:r>
              <a:rPr sz="2800" spc="3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disease.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9539" y="3237636"/>
            <a:ext cx="2446020" cy="1135380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  <a:tabLst>
                <a:tab pos="894715" algn="l"/>
                <a:tab pos="1858010" algn="l"/>
              </a:tabLst>
            </a:pPr>
            <a:r>
              <a:rPr sz="2800" spc="-10" dirty="0">
                <a:latin typeface="Arial"/>
                <a:cs typeface="Arial"/>
              </a:rPr>
              <a:t>B</a:t>
            </a:r>
            <a:r>
              <a:rPr sz="2800" spc="-5" dirty="0">
                <a:latin typeface="Arial"/>
                <a:cs typeface="Arial"/>
              </a:rPr>
              <a:t>y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the</a:t>
            </a:r>
            <a:r>
              <a:rPr sz="2800" dirty="0">
                <a:latin typeface="Arial"/>
                <a:cs typeface="Arial"/>
              </a:rPr>
              <a:t>	use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</a:pPr>
            <a:r>
              <a:rPr sz="2800" b="1" spc="-5" dirty="0">
                <a:latin typeface="Arial"/>
                <a:cs typeface="Arial"/>
              </a:rPr>
              <a:t>immunologic,</a:t>
            </a:r>
            <a:endParaRPr sz="2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58058" y="3237636"/>
            <a:ext cx="5626735" cy="1135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60020">
              <a:lnSpc>
                <a:spcPct val="130000"/>
              </a:lnSpc>
              <a:spcBef>
                <a:spcPts val="100"/>
              </a:spcBef>
              <a:tabLst>
                <a:tab pos="937260" algn="l"/>
                <a:tab pos="1062355" algn="l"/>
                <a:tab pos="3183890" algn="l"/>
                <a:tab pos="3637279" algn="l"/>
              </a:tabLst>
            </a:pP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f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b="1" spc="-5" dirty="0">
                <a:latin typeface="Arial"/>
                <a:cs typeface="Arial"/>
              </a:rPr>
              <a:t>molecul</a:t>
            </a:r>
            <a:r>
              <a:rPr sz="2800" b="1" dirty="0">
                <a:latin typeface="Arial"/>
                <a:cs typeface="Arial"/>
              </a:rPr>
              <a:t>a</a:t>
            </a:r>
            <a:r>
              <a:rPr sz="2800" b="1" spc="-5" dirty="0">
                <a:latin typeface="Arial"/>
                <a:cs typeface="Arial"/>
              </a:rPr>
              <a:t>r,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5" dirty="0">
                <a:latin typeface="Arial"/>
                <a:cs typeface="Arial"/>
              </a:rPr>
              <a:t>mic</a:t>
            </a:r>
            <a:r>
              <a:rPr sz="2800" b="1" dirty="0">
                <a:latin typeface="Arial"/>
                <a:cs typeface="Arial"/>
              </a:rPr>
              <a:t>r</a:t>
            </a:r>
            <a:r>
              <a:rPr sz="2800" b="1" spc="-5" dirty="0">
                <a:latin typeface="Arial"/>
                <a:cs typeface="Arial"/>
              </a:rPr>
              <a:t>o</a:t>
            </a:r>
            <a:r>
              <a:rPr sz="2800" b="1" spc="-15" dirty="0">
                <a:latin typeface="Arial"/>
                <a:cs typeface="Arial"/>
              </a:rPr>
              <a:t>b</a:t>
            </a:r>
            <a:r>
              <a:rPr sz="2800" b="1" spc="-5" dirty="0">
                <a:latin typeface="Arial"/>
                <a:cs typeface="Arial"/>
              </a:rPr>
              <a:t>iol</a:t>
            </a:r>
            <a:r>
              <a:rPr sz="2800" b="1" dirty="0">
                <a:latin typeface="Arial"/>
                <a:cs typeface="Arial"/>
              </a:rPr>
              <a:t>o</a:t>
            </a:r>
            <a:r>
              <a:rPr sz="2800" b="1" spc="-5" dirty="0">
                <a:latin typeface="Arial"/>
                <a:cs typeface="Arial"/>
              </a:rPr>
              <a:t>gic,  </a:t>
            </a:r>
            <a:r>
              <a:rPr sz="2800" b="1" spc="0" dirty="0">
                <a:latin typeface="Arial"/>
                <a:cs typeface="Arial"/>
              </a:rPr>
              <a:t>a</a:t>
            </a:r>
            <a:r>
              <a:rPr sz="2800" b="1" spc="-5" dirty="0">
                <a:latin typeface="Arial"/>
                <a:cs typeface="Arial"/>
              </a:rPr>
              <a:t>nd</a:t>
            </a:r>
            <a:r>
              <a:rPr sz="2800" b="1" dirty="0">
                <a:latin typeface="Arial"/>
                <a:cs typeface="Arial"/>
              </a:rPr>
              <a:t>		m</a:t>
            </a:r>
            <a:r>
              <a:rPr sz="2800" b="1" spc="-5" dirty="0">
                <a:latin typeface="Arial"/>
                <a:cs typeface="Arial"/>
              </a:rPr>
              <a:t>o</a:t>
            </a:r>
            <a:r>
              <a:rPr sz="2800" b="1" dirty="0">
                <a:latin typeface="Arial"/>
                <a:cs typeface="Arial"/>
              </a:rPr>
              <a:t>r</a:t>
            </a:r>
            <a:r>
              <a:rPr sz="2800" b="1" spc="-5" dirty="0">
                <a:latin typeface="Arial"/>
                <a:cs typeface="Arial"/>
              </a:rPr>
              <a:t>phol</a:t>
            </a:r>
            <a:r>
              <a:rPr sz="2800" b="1" dirty="0">
                <a:latin typeface="Arial"/>
                <a:cs typeface="Arial"/>
              </a:rPr>
              <a:t>o</a:t>
            </a:r>
            <a:r>
              <a:rPr sz="2800" b="1" spc="-5" dirty="0">
                <a:latin typeface="Arial"/>
                <a:cs typeface="Arial"/>
              </a:rPr>
              <a:t>gic</a:t>
            </a:r>
            <a:r>
              <a:rPr sz="2800" b="1" dirty="0">
                <a:latin typeface="Arial"/>
                <a:cs typeface="Arial"/>
              </a:rPr>
              <a:t>	</a:t>
            </a:r>
            <a:r>
              <a:rPr sz="2800" b="1" spc="-5" dirty="0">
                <a:latin typeface="Arial"/>
                <a:cs typeface="Arial"/>
              </a:rPr>
              <a:t>t</a:t>
            </a:r>
            <a:r>
              <a:rPr sz="2800" b="1" dirty="0">
                <a:latin typeface="Arial"/>
                <a:cs typeface="Arial"/>
              </a:rPr>
              <a:t>e</a:t>
            </a:r>
            <a:r>
              <a:rPr sz="2800" b="1" spc="-5" dirty="0">
                <a:latin typeface="Arial"/>
                <a:cs typeface="Arial"/>
              </a:rPr>
              <a:t>c</a:t>
            </a:r>
            <a:r>
              <a:rPr sz="2800" b="1" spc="0" dirty="0">
                <a:latin typeface="Arial"/>
                <a:cs typeface="Arial"/>
              </a:rPr>
              <a:t>h</a:t>
            </a:r>
            <a:r>
              <a:rPr sz="2800" b="1" spc="-5" dirty="0">
                <a:latin typeface="Arial"/>
                <a:cs typeface="Arial"/>
              </a:rPr>
              <a:t>nique</a:t>
            </a:r>
            <a:r>
              <a:rPr sz="2800" b="1" dirty="0">
                <a:latin typeface="Arial"/>
                <a:cs typeface="Arial"/>
              </a:rPr>
              <a:t>s</a:t>
            </a:r>
            <a:r>
              <a:rPr sz="2800" b="1" spc="-5" dirty="0">
                <a:latin typeface="Arial"/>
                <a:cs typeface="Arial"/>
              </a:rPr>
              <a:t>,</a:t>
            </a:r>
            <a:endParaRPr sz="2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9539" y="4347135"/>
            <a:ext cx="8357234" cy="2245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30000"/>
              </a:lnSpc>
              <a:spcBef>
                <a:spcPts val="100"/>
              </a:spcBef>
            </a:pPr>
            <a:r>
              <a:rPr sz="2800" spc="-5" dirty="0">
                <a:latin typeface="Arial"/>
                <a:cs typeface="Arial"/>
              </a:rPr>
              <a:t>pathology attempts to explain the whys and  wherefores of the </a:t>
            </a:r>
            <a:r>
              <a:rPr sz="2800" b="1" spc="-5" dirty="0">
                <a:latin typeface="Arial"/>
                <a:cs typeface="Arial"/>
              </a:rPr>
              <a:t>signs and symptoms </a:t>
            </a:r>
            <a:r>
              <a:rPr sz="2800" spc="-5" dirty="0">
                <a:latin typeface="Arial"/>
                <a:cs typeface="Arial"/>
              </a:rPr>
              <a:t>manifested  by patients while providing a sound foundation for  rational clinical care and</a:t>
            </a:r>
            <a:r>
              <a:rPr sz="2800" spc="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therapy.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1089904"/>
            <a:ext cx="7812405" cy="5286375"/>
          </a:xfrm>
          <a:prstGeom prst="rect">
            <a:avLst/>
          </a:prstGeom>
        </p:spPr>
        <p:txBody>
          <a:bodyPr vert="horz" wrap="square" lIns="0" tIns="26543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090"/>
              </a:spcBef>
              <a:buFont typeface="Arial"/>
              <a:buChar char="•"/>
              <a:tabLst>
                <a:tab pos="355600" algn="l"/>
              </a:tabLst>
            </a:pPr>
            <a:r>
              <a:rPr sz="4000" b="1" spc="-5" dirty="0">
                <a:solidFill>
                  <a:srgbClr val="CC0000"/>
                </a:solidFill>
                <a:latin typeface="Arial"/>
                <a:cs typeface="Arial"/>
              </a:rPr>
              <a:t>Dis </a:t>
            </a:r>
            <a:r>
              <a:rPr sz="4000" b="1" spc="-5" dirty="0">
                <a:latin typeface="Arial"/>
                <a:cs typeface="Arial"/>
              </a:rPr>
              <a:t>+ </a:t>
            </a:r>
            <a:r>
              <a:rPr sz="4000" b="1" spc="-10" dirty="0">
                <a:solidFill>
                  <a:srgbClr val="996600"/>
                </a:solidFill>
                <a:latin typeface="Arial"/>
                <a:cs typeface="Arial"/>
              </a:rPr>
              <a:t>ease</a:t>
            </a:r>
            <a:r>
              <a:rPr sz="4000" b="1" spc="-10" dirty="0">
                <a:latin typeface="Arial"/>
                <a:cs typeface="Arial"/>
              </a:rPr>
              <a:t>: </a:t>
            </a:r>
            <a:r>
              <a:rPr sz="4000" spc="-5" dirty="0">
                <a:latin typeface="Arial"/>
                <a:cs typeface="Arial"/>
              </a:rPr>
              <a:t>(</a:t>
            </a:r>
            <a:r>
              <a:rPr sz="4000" spc="-5" dirty="0">
                <a:solidFill>
                  <a:srgbClr val="CC0000"/>
                </a:solidFill>
                <a:latin typeface="Arial"/>
                <a:cs typeface="Arial"/>
              </a:rPr>
              <a:t>not </a:t>
            </a:r>
            <a:r>
              <a:rPr sz="4000" spc="-5" dirty="0">
                <a:latin typeface="Arial"/>
                <a:cs typeface="Arial"/>
              </a:rPr>
              <a:t>at</a:t>
            </a:r>
            <a:r>
              <a:rPr sz="4000" spc="35" dirty="0">
                <a:latin typeface="Arial"/>
                <a:cs typeface="Arial"/>
              </a:rPr>
              <a:t> </a:t>
            </a:r>
            <a:r>
              <a:rPr sz="4000" spc="-5" dirty="0">
                <a:solidFill>
                  <a:srgbClr val="996600"/>
                </a:solidFill>
                <a:latin typeface="Arial"/>
                <a:cs typeface="Arial"/>
              </a:rPr>
              <a:t>ease</a:t>
            </a:r>
            <a:r>
              <a:rPr sz="4000" spc="-5" dirty="0">
                <a:latin typeface="Arial"/>
                <a:cs typeface="Arial"/>
              </a:rPr>
              <a:t>…)</a:t>
            </a:r>
            <a:endParaRPr sz="4000">
              <a:latin typeface="Arial"/>
              <a:cs typeface="Arial"/>
            </a:endParaRPr>
          </a:p>
          <a:p>
            <a:pPr marL="355600" marR="640715" indent="-342900">
              <a:lnSpc>
                <a:spcPct val="120100"/>
              </a:lnSpc>
              <a:spcBef>
                <a:spcPts val="919"/>
              </a:spcBef>
              <a:buFont typeface="Arial"/>
              <a:buChar char="•"/>
              <a:tabLst>
                <a:tab pos="355600" algn="l"/>
              </a:tabLst>
            </a:pPr>
            <a:r>
              <a:rPr sz="3600" b="1" spc="-5" dirty="0">
                <a:solidFill>
                  <a:srgbClr val="FF0000"/>
                </a:solidFill>
                <a:latin typeface="Arial"/>
                <a:cs typeface="Arial"/>
              </a:rPr>
              <a:t>An abnormality </a:t>
            </a: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of </a:t>
            </a:r>
            <a:r>
              <a:rPr sz="3600" b="1" spc="-5" dirty="0">
                <a:solidFill>
                  <a:srgbClr val="FF0000"/>
                </a:solidFill>
                <a:latin typeface="Arial"/>
                <a:cs typeface="Arial"/>
              </a:rPr>
              <a:t>the </a:t>
            </a: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body</a:t>
            </a:r>
            <a:r>
              <a:rPr sz="36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that  </a:t>
            </a:r>
            <a:r>
              <a:rPr sz="3600" spc="-5" dirty="0">
                <a:latin typeface="Arial"/>
                <a:cs typeface="Arial"/>
              </a:rPr>
              <a:t>causes loss </a:t>
            </a:r>
            <a:r>
              <a:rPr sz="3600" dirty="0">
                <a:latin typeface="Arial"/>
                <a:cs typeface="Arial"/>
              </a:rPr>
              <a:t>of </a:t>
            </a:r>
            <a:r>
              <a:rPr sz="3600" spc="-5" dirty="0">
                <a:latin typeface="Arial"/>
                <a:cs typeface="Arial"/>
              </a:rPr>
              <a:t>normal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spc="-5" dirty="0">
                <a:latin typeface="Arial"/>
                <a:cs typeface="Arial"/>
              </a:rPr>
              <a:t>health.</a:t>
            </a:r>
            <a:endParaRPr sz="3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730"/>
              </a:spcBef>
              <a:buChar char="•"/>
              <a:tabLst>
                <a:tab pos="355600" algn="l"/>
              </a:tabLst>
            </a:pPr>
            <a:r>
              <a:rPr sz="3600" spc="-5" dirty="0">
                <a:latin typeface="Arial"/>
                <a:cs typeface="Arial"/>
              </a:rPr>
              <a:t>Expression </a:t>
            </a:r>
            <a:r>
              <a:rPr sz="3600" dirty="0">
                <a:latin typeface="Arial"/>
                <a:cs typeface="Arial"/>
              </a:rPr>
              <a:t>of discomfort </a:t>
            </a:r>
            <a:r>
              <a:rPr sz="3600" spc="-5" dirty="0">
                <a:latin typeface="Arial"/>
                <a:cs typeface="Arial"/>
              </a:rPr>
              <a:t>due</a:t>
            </a:r>
            <a:r>
              <a:rPr sz="3600" spc="-5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to</a:t>
            </a:r>
            <a:endParaRPr sz="3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865"/>
              </a:spcBef>
            </a:pPr>
            <a:r>
              <a:rPr sz="3600" b="1" spc="-5" dirty="0">
                <a:solidFill>
                  <a:srgbClr val="FF0000"/>
                </a:solidFill>
                <a:latin typeface="Arial"/>
                <a:cs typeface="Arial"/>
              </a:rPr>
              <a:t>structural </a:t>
            </a:r>
            <a:r>
              <a:rPr sz="3600" spc="-5" dirty="0">
                <a:latin typeface="Arial"/>
                <a:cs typeface="Arial"/>
              </a:rPr>
              <a:t>or </a:t>
            </a:r>
            <a:r>
              <a:rPr sz="3600" b="1" spc="-5" dirty="0">
                <a:solidFill>
                  <a:srgbClr val="FF0000"/>
                </a:solidFill>
                <a:latin typeface="Arial"/>
                <a:cs typeface="Arial"/>
              </a:rPr>
              <a:t>functional</a:t>
            </a:r>
            <a:r>
              <a:rPr sz="36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abnormality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4000">
              <a:latin typeface="Times New Roman"/>
              <a:cs typeface="Times New Roman"/>
            </a:endParaRPr>
          </a:p>
          <a:p>
            <a:pPr marL="265430">
              <a:lnSpc>
                <a:spcPct val="100000"/>
              </a:lnSpc>
              <a:spcBef>
                <a:spcPts val="3180"/>
              </a:spcBef>
            </a:pPr>
            <a:r>
              <a:rPr sz="3600" b="1" spc="-5" dirty="0">
                <a:latin typeface="Arial"/>
                <a:cs typeface="Arial"/>
              </a:rPr>
              <a:t>What </a:t>
            </a:r>
            <a:r>
              <a:rPr sz="3600" b="1" spc="-10" dirty="0">
                <a:latin typeface="Arial"/>
                <a:cs typeface="Arial"/>
              </a:rPr>
              <a:t>is</a:t>
            </a:r>
            <a:r>
              <a:rPr sz="3600" b="1" dirty="0">
                <a:latin typeface="Arial"/>
                <a:cs typeface="Arial"/>
              </a:rPr>
              <a:t> </a:t>
            </a:r>
            <a:r>
              <a:rPr sz="3600" b="1" spc="-5" dirty="0">
                <a:latin typeface="Arial"/>
                <a:cs typeface="Arial"/>
              </a:rPr>
              <a:t>normal?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06955" y="192405"/>
            <a:ext cx="555434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800080"/>
                </a:solidFill>
              </a:rPr>
              <a:t>Definition </a:t>
            </a:r>
            <a:r>
              <a:rPr spc="-10" dirty="0">
                <a:solidFill>
                  <a:srgbClr val="800080"/>
                </a:solidFill>
              </a:rPr>
              <a:t>of</a:t>
            </a:r>
            <a:r>
              <a:rPr spc="-80" dirty="0">
                <a:solidFill>
                  <a:srgbClr val="800080"/>
                </a:solidFill>
              </a:rPr>
              <a:t> </a:t>
            </a:r>
            <a:r>
              <a:rPr dirty="0">
                <a:solidFill>
                  <a:srgbClr val="FF0000"/>
                </a:solidFill>
              </a:rPr>
              <a:t>Disease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250179" y="0"/>
            <a:ext cx="3156204" cy="826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674864" y="0"/>
            <a:ext cx="886968" cy="826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11402" y="77165"/>
            <a:ext cx="692404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Classification </a:t>
            </a:r>
            <a:r>
              <a:rPr spc="-5" dirty="0"/>
              <a:t>of</a:t>
            </a:r>
            <a:r>
              <a:rPr spc="-70" dirty="0"/>
              <a:t> </a:t>
            </a:r>
            <a:r>
              <a:rPr dirty="0">
                <a:solidFill>
                  <a:srgbClr val="FF0000"/>
                </a:solidFill>
              </a:rPr>
              <a:t>Diseases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1140" y="694873"/>
            <a:ext cx="8195945" cy="5879465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20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003300"/>
                </a:solidFill>
                <a:latin typeface="Arial"/>
                <a:cs typeface="Arial"/>
              </a:rPr>
              <a:t>Physical </a:t>
            </a:r>
            <a:r>
              <a:rPr sz="3200" b="1" dirty="0">
                <a:solidFill>
                  <a:srgbClr val="003300"/>
                </a:solidFill>
                <a:latin typeface="Arial"/>
                <a:cs typeface="Arial"/>
              </a:rPr>
              <a:t>/</a:t>
            </a:r>
            <a:r>
              <a:rPr sz="3200" b="1" spc="-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3300"/>
                </a:solidFill>
                <a:latin typeface="Arial"/>
                <a:cs typeface="Arial"/>
              </a:rPr>
              <a:t>Mental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003300"/>
                </a:solidFill>
                <a:latin typeface="Arial"/>
                <a:cs typeface="Arial"/>
              </a:rPr>
              <a:t>Acute /</a:t>
            </a:r>
            <a:r>
              <a:rPr sz="3200" b="1" spc="-5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b="1" dirty="0">
                <a:solidFill>
                  <a:srgbClr val="003300"/>
                </a:solidFill>
                <a:latin typeface="Arial"/>
                <a:cs typeface="Arial"/>
              </a:rPr>
              <a:t>Chronic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925"/>
              </a:spcBef>
              <a:buFont typeface="Arial"/>
              <a:buChar char="–"/>
              <a:tabLst>
                <a:tab pos="756920" algn="l"/>
              </a:tabLst>
            </a:pPr>
            <a:r>
              <a:rPr sz="3200" b="1" dirty="0">
                <a:solidFill>
                  <a:srgbClr val="A40020"/>
                </a:solidFill>
                <a:latin typeface="Arial"/>
                <a:cs typeface="Arial"/>
              </a:rPr>
              <a:t>Acute </a:t>
            </a:r>
            <a:r>
              <a:rPr sz="3200" dirty="0">
                <a:latin typeface="Arial"/>
                <a:cs typeface="Arial"/>
              </a:rPr>
              <a:t>– short, </a:t>
            </a:r>
            <a:r>
              <a:rPr sz="3200" spc="-5" dirty="0">
                <a:latin typeface="Arial"/>
                <a:cs typeface="Arial"/>
              </a:rPr>
              <a:t>days </a:t>
            </a:r>
            <a:r>
              <a:rPr sz="3200" dirty="0">
                <a:latin typeface="Arial"/>
                <a:cs typeface="Arial"/>
              </a:rPr>
              <a:t>to</a:t>
            </a:r>
            <a:r>
              <a:rPr sz="3200" spc="-12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weeks.</a:t>
            </a:r>
            <a:endParaRPr sz="3200">
              <a:latin typeface="Arial"/>
              <a:cs typeface="Arial"/>
            </a:endParaRPr>
          </a:p>
          <a:p>
            <a:pPr marL="756285" lvl="1" indent="-286385">
              <a:lnSpc>
                <a:spcPct val="100000"/>
              </a:lnSpc>
              <a:spcBef>
                <a:spcPts val="1920"/>
              </a:spcBef>
              <a:buFont typeface="Arial"/>
              <a:buChar char="–"/>
              <a:tabLst>
                <a:tab pos="756920" algn="l"/>
              </a:tabLst>
            </a:pPr>
            <a:r>
              <a:rPr sz="3200" b="1" dirty="0">
                <a:solidFill>
                  <a:srgbClr val="A40020"/>
                </a:solidFill>
                <a:latin typeface="Arial"/>
                <a:cs typeface="Arial"/>
              </a:rPr>
              <a:t>Chronic </a:t>
            </a:r>
            <a:r>
              <a:rPr sz="3200" dirty="0">
                <a:latin typeface="Arial"/>
                <a:cs typeface="Arial"/>
              </a:rPr>
              <a:t>– </a:t>
            </a:r>
            <a:r>
              <a:rPr sz="3200" spc="-5" dirty="0">
                <a:latin typeface="Arial"/>
                <a:cs typeface="Arial"/>
              </a:rPr>
              <a:t>long, months </a:t>
            </a:r>
            <a:r>
              <a:rPr sz="3200" spc="-10" dirty="0">
                <a:latin typeface="Arial"/>
                <a:cs typeface="Arial"/>
              </a:rPr>
              <a:t>to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" dirty="0">
                <a:latin typeface="Arial"/>
                <a:cs typeface="Arial"/>
              </a:rPr>
              <a:t>years.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003300"/>
                </a:solidFill>
                <a:latin typeface="Arial"/>
                <a:cs typeface="Arial"/>
              </a:rPr>
              <a:t>Congenital </a:t>
            </a:r>
            <a:r>
              <a:rPr sz="3200" b="1" dirty="0">
                <a:solidFill>
                  <a:srgbClr val="003300"/>
                </a:solidFill>
                <a:latin typeface="Arial"/>
                <a:cs typeface="Arial"/>
              </a:rPr>
              <a:t>/</a:t>
            </a:r>
            <a:r>
              <a:rPr sz="3200" b="1" spc="-5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3300"/>
                </a:solidFill>
                <a:latin typeface="Arial"/>
                <a:cs typeface="Arial"/>
              </a:rPr>
              <a:t>Acquired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dirty="0">
                <a:solidFill>
                  <a:srgbClr val="003300"/>
                </a:solidFill>
                <a:latin typeface="Arial"/>
                <a:cs typeface="Arial"/>
              </a:rPr>
              <a:t>Genetic /</a:t>
            </a:r>
            <a:r>
              <a:rPr sz="3200" b="1" spc="-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3300"/>
                </a:solidFill>
                <a:latin typeface="Arial"/>
                <a:cs typeface="Arial"/>
              </a:rPr>
              <a:t>Environmental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92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003300"/>
                </a:solidFill>
                <a:latin typeface="Arial"/>
                <a:cs typeface="Arial"/>
              </a:rPr>
              <a:t>Mild </a:t>
            </a:r>
            <a:r>
              <a:rPr sz="3200" b="1" dirty="0">
                <a:solidFill>
                  <a:srgbClr val="003300"/>
                </a:solidFill>
                <a:latin typeface="Arial"/>
                <a:cs typeface="Arial"/>
              </a:rPr>
              <a:t>/ </a:t>
            </a:r>
            <a:r>
              <a:rPr sz="3200" b="1" spc="-5" dirty="0">
                <a:solidFill>
                  <a:srgbClr val="003300"/>
                </a:solidFill>
                <a:latin typeface="Arial"/>
                <a:cs typeface="Arial"/>
              </a:rPr>
              <a:t>Moderate </a:t>
            </a:r>
            <a:r>
              <a:rPr sz="3200" b="1" dirty="0">
                <a:solidFill>
                  <a:srgbClr val="003300"/>
                </a:solidFill>
                <a:latin typeface="Arial"/>
                <a:cs typeface="Arial"/>
              </a:rPr>
              <a:t>/</a:t>
            </a:r>
            <a:r>
              <a:rPr sz="3200" b="1" spc="-6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3300"/>
                </a:solidFill>
                <a:latin typeface="Arial"/>
                <a:cs typeface="Arial"/>
              </a:rPr>
              <a:t>Severe</a:t>
            </a:r>
            <a:endParaRPr sz="32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3200" b="1" spc="-5" dirty="0">
                <a:solidFill>
                  <a:srgbClr val="003300"/>
                </a:solidFill>
                <a:latin typeface="Arial"/>
                <a:cs typeface="Arial"/>
              </a:rPr>
              <a:t>Inflammatory </a:t>
            </a:r>
            <a:r>
              <a:rPr sz="3200" b="1" dirty="0">
                <a:solidFill>
                  <a:srgbClr val="003300"/>
                </a:solidFill>
                <a:latin typeface="Arial"/>
                <a:cs typeface="Arial"/>
              </a:rPr>
              <a:t>/ </a:t>
            </a:r>
            <a:r>
              <a:rPr sz="3200" b="1" spc="-5" dirty="0">
                <a:solidFill>
                  <a:srgbClr val="003300"/>
                </a:solidFill>
                <a:latin typeface="Arial"/>
                <a:cs typeface="Arial"/>
              </a:rPr>
              <a:t>Neoplastic </a:t>
            </a:r>
            <a:r>
              <a:rPr sz="3200" b="1" dirty="0">
                <a:solidFill>
                  <a:srgbClr val="003300"/>
                </a:solidFill>
                <a:latin typeface="Arial"/>
                <a:cs typeface="Arial"/>
              </a:rPr>
              <a:t>/</a:t>
            </a:r>
            <a:r>
              <a:rPr sz="3200" b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3200" b="1" spc="-5" dirty="0">
                <a:solidFill>
                  <a:srgbClr val="003300"/>
                </a:solidFill>
                <a:latin typeface="Arial"/>
                <a:cs typeface="Arial"/>
              </a:rPr>
              <a:t>Degenerative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726173" y="3530091"/>
            <a:ext cx="2035810" cy="1743075"/>
          </a:xfrm>
          <a:custGeom>
            <a:avLst/>
            <a:gdLst/>
            <a:ahLst/>
            <a:cxnLst/>
            <a:rect l="l" t="t" r="r" b="b"/>
            <a:pathLst>
              <a:path w="2035809" h="1743075">
                <a:moveTo>
                  <a:pt x="0" y="1265047"/>
                </a:moveTo>
                <a:lnTo>
                  <a:pt x="1674622" y="0"/>
                </a:lnTo>
                <a:lnTo>
                  <a:pt x="2035302" y="477520"/>
                </a:lnTo>
                <a:lnTo>
                  <a:pt x="360679" y="1742567"/>
                </a:lnTo>
                <a:lnTo>
                  <a:pt x="0" y="1265047"/>
                </a:lnTo>
                <a:close/>
              </a:path>
            </a:pathLst>
          </a:custGeom>
          <a:ln w="19050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912609" y="3821303"/>
            <a:ext cx="1623060" cy="1252220"/>
          </a:xfrm>
          <a:custGeom>
            <a:avLst/>
            <a:gdLst/>
            <a:ahLst/>
            <a:cxnLst/>
            <a:rect l="l" t="t" r="r" b="b"/>
            <a:pathLst>
              <a:path w="1623059" h="1252220">
                <a:moveTo>
                  <a:pt x="172339" y="890270"/>
                </a:moveTo>
                <a:lnTo>
                  <a:pt x="0" y="1019810"/>
                </a:lnTo>
                <a:lnTo>
                  <a:pt x="175641" y="1252220"/>
                </a:lnTo>
                <a:lnTo>
                  <a:pt x="273293" y="1178560"/>
                </a:lnTo>
                <a:lnTo>
                  <a:pt x="192913" y="1178560"/>
                </a:lnTo>
                <a:lnTo>
                  <a:pt x="145161" y="1115060"/>
                </a:lnTo>
                <a:lnTo>
                  <a:pt x="197597" y="1075690"/>
                </a:lnTo>
                <a:lnTo>
                  <a:pt x="115570" y="1075690"/>
                </a:lnTo>
                <a:lnTo>
                  <a:pt x="76708" y="1024890"/>
                </a:lnTo>
                <a:lnTo>
                  <a:pt x="202057" y="929640"/>
                </a:lnTo>
                <a:lnTo>
                  <a:pt x="172339" y="890270"/>
                </a:lnTo>
                <a:close/>
              </a:path>
              <a:path w="1623059" h="1252220">
                <a:moveTo>
                  <a:pt x="322834" y="1079500"/>
                </a:moveTo>
                <a:lnTo>
                  <a:pt x="192913" y="1178560"/>
                </a:lnTo>
                <a:lnTo>
                  <a:pt x="273293" y="1178560"/>
                </a:lnTo>
                <a:lnTo>
                  <a:pt x="352425" y="1118870"/>
                </a:lnTo>
                <a:lnTo>
                  <a:pt x="322834" y="1079500"/>
                </a:lnTo>
                <a:close/>
              </a:path>
              <a:path w="1623059" h="1252220">
                <a:moveTo>
                  <a:pt x="300100" y="894080"/>
                </a:moveTo>
                <a:lnTo>
                  <a:pt x="245745" y="935990"/>
                </a:lnTo>
                <a:lnTo>
                  <a:pt x="365506" y="972820"/>
                </a:lnTo>
                <a:lnTo>
                  <a:pt x="370332" y="1106170"/>
                </a:lnTo>
                <a:lnTo>
                  <a:pt x="422529" y="1066800"/>
                </a:lnTo>
                <a:lnTo>
                  <a:pt x="417703" y="988060"/>
                </a:lnTo>
                <a:lnTo>
                  <a:pt x="526114" y="988060"/>
                </a:lnTo>
                <a:lnTo>
                  <a:pt x="545973" y="972820"/>
                </a:lnTo>
                <a:lnTo>
                  <a:pt x="416814" y="930910"/>
                </a:lnTo>
                <a:lnTo>
                  <a:pt x="416483" y="918210"/>
                </a:lnTo>
                <a:lnTo>
                  <a:pt x="364871" y="918210"/>
                </a:lnTo>
                <a:lnTo>
                  <a:pt x="300100" y="894080"/>
                </a:lnTo>
                <a:close/>
              </a:path>
              <a:path w="1623059" h="1252220">
                <a:moveTo>
                  <a:pt x="232283" y="988060"/>
                </a:moveTo>
                <a:lnTo>
                  <a:pt x="115570" y="1075690"/>
                </a:lnTo>
                <a:lnTo>
                  <a:pt x="197597" y="1075690"/>
                </a:lnTo>
                <a:lnTo>
                  <a:pt x="261874" y="1027430"/>
                </a:lnTo>
                <a:lnTo>
                  <a:pt x="232283" y="988060"/>
                </a:lnTo>
                <a:close/>
              </a:path>
              <a:path w="1623059" h="1252220">
                <a:moveTo>
                  <a:pt x="526114" y="988060"/>
                </a:moveTo>
                <a:lnTo>
                  <a:pt x="417703" y="988060"/>
                </a:lnTo>
                <a:lnTo>
                  <a:pt x="491363" y="1014730"/>
                </a:lnTo>
                <a:lnTo>
                  <a:pt x="526114" y="988060"/>
                </a:lnTo>
                <a:close/>
              </a:path>
              <a:path w="1623059" h="1252220">
                <a:moveTo>
                  <a:pt x="636731" y="755650"/>
                </a:moveTo>
                <a:lnTo>
                  <a:pt x="565150" y="755650"/>
                </a:lnTo>
                <a:lnTo>
                  <a:pt x="571754" y="760730"/>
                </a:lnTo>
                <a:lnTo>
                  <a:pt x="578231" y="769620"/>
                </a:lnTo>
                <a:lnTo>
                  <a:pt x="558871" y="803910"/>
                </a:lnTo>
                <a:lnTo>
                  <a:pt x="546608" y="816610"/>
                </a:lnTo>
                <a:lnTo>
                  <a:pt x="537462" y="828040"/>
                </a:lnTo>
                <a:lnTo>
                  <a:pt x="515737" y="862330"/>
                </a:lnTo>
                <a:lnTo>
                  <a:pt x="512718" y="881380"/>
                </a:lnTo>
                <a:lnTo>
                  <a:pt x="512825" y="886460"/>
                </a:lnTo>
                <a:lnTo>
                  <a:pt x="533963" y="925830"/>
                </a:lnTo>
                <a:lnTo>
                  <a:pt x="567182" y="941070"/>
                </a:lnTo>
                <a:lnTo>
                  <a:pt x="580044" y="941070"/>
                </a:lnTo>
                <a:lnTo>
                  <a:pt x="618871" y="924560"/>
                </a:lnTo>
                <a:lnTo>
                  <a:pt x="645815" y="890270"/>
                </a:lnTo>
                <a:lnTo>
                  <a:pt x="593598" y="890270"/>
                </a:lnTo>
                <a:lnTo>
                  <a:pt x="577469" y="887730"/>
                </a:lnTo>
                <a:lnTo>
                  <a:pt x="570992" y="883920"/>
                </a:lnTo>
                <a:lnTo>
                  <a:pt x="566293" y="878840"/>
                </a:lnTo>
                <a:lnTo>
                  <a:pt x="561594" y="872490"/>
                </a:lnTo>
                <a:lnTo>
                  <a:pt x="560451" y="864870"/>
                </a:lnTo>
                <a:lnTo>
                  <a:pt x="563245" y="855980"/>
                </a:lnTo>
                <a:lnTo>
                  <a:pt x="565459" y="850900"/>
                </a:lnTo>
                <a:lnTo>
                  <a:pt x="569245" y="845820"/>
                </a:lnTo>
                <a:lnTo>
                  <a:pt x="574603" y="838200"/>
                </a:lnTo>
                <a:lnTo>
                  <a:pt x="581533" y="829310"/>
                </a:lnTo>
                <a:lnTo>
                  <a:pt x="588770" y="821690"/>
                </a:lnTo>
                <a:lnTo>
                  <a:pt x="594852" y="814070"/>
                </a:lnTo>
                <a:lnTo>
                  <a:pt x="599767" y="807720"/>
                </a:lnTo>
                <a:lnTo>
                  <a:pt x="603504" y="802640"/>
                </a:lnTo>
                <a:lnTo>
                  <a:pt x="672096" y="802640"/>
                </a:lnTo>
                <a:lnTo>
                  <a:pt x="666115" y="795020"/>
                </a:lnTo>
                <a:lnTo>
                  <a:pt x="636731" y="755650"/>
                </a:lnTo>
                <a:close/>
              </a:path>
              <a:path w="1623059" h="1252220">
                <a:moveTo>
                  <a:pt x="413639" y="808990"/>
                </a:moveTo>
                <a:lnTo>
                  <a:pt x="361315" y="848360"/>
                </a:lnTo>
                <a:lnTo>
                  <a:pt x="364871" y="918210"/>
                </a:lnTo>
                <a:lnTo>
                  <a:pt x="416483" y="918210"/>
                </a:lnTo>
                <a:lnTo>
                  <a:pt x="413639" y="808990"/>
                </a:lnTo>
                <a:close/>
              </a:path>
              <a:path w="1623059" h="1252220">
                <a:moveTo>
                  <a:pt x="672096" y="802640"/>
                </a:moveTo>
                <a:lnTo>
                  <a:pt x="603504" y="802640"/>
                </a:lnTo>
                <a:lnTo>
                  <a:pt x="610235" y="811530"/>
                </a:lnTo>
                <a:lnTo>
                  <a:pt x="615715" y="819150"/>
                </a:lnTo>
                <a:lnTo>
                  <a:pt x="627761" y="849630"/>
                </a:lnTo>
                <a:lnTo>
                  <a:pt x="625475" y="857250"/>
                </a:lnTo>
                <a:lnTo>
                  <a:pt x="601218" y="887730"/>
                </a:lnTo>
                <a:lnTo>
                  <a:pt x="593598" y="890270"/>
                </a:lnTo>
                <a:lnTo>
                  <a:pt x="645815" y="890270"/>
                </a:lnTo>
                <a:lnTo>
                  <a:pt x="646390" y="889000"/>
                </a:lnTo>
                <a:lnTo>
                  <a:pt x="649700" y="881380"/>
                </a:lnTo>
                <a:lnTo>
                  <a:pt x="652295" y="872490"/>
                </a:lnTo>
                <a:lnTo>
                  <a:pt x="654176" y="862330"/>
                </a:lnTo>
                <a:lnTo>
                  <a:pt x="692633" y="862330"/>
                </a:lnTo>
                <a:lnTo>
                  <a:pt x="718058" y="843280"/>
                </a:lnTo>
                <a:lnTo>
                  <a:pt x="710862" y="839470"/>
                </a:lnTo>
                <a:lnTo>
                  <a:pt x="704310" y="835660"/>
                </a:lnTo>
                <a:lnTo>
                  <a:pt x="698376" y="830580"/>
                </a:lnTo>
                <a:lnTo>
                  <a:pt x="693039" y="826770"/>
                </a:lnTo>
                <a:lnTo>
                  <a:pt x="687564" y="821690"/>
                </a:lnTo>
                <a:lnTo>
                  <a:pt x="681243" y="814070"/>
                </a:lnTo>
                <a:lnTo>
                  <a:pt x="674090" y="805180"/>
                </a:lnTo>
                <a:lnTo>
                  <a:pt x="672096" y="802640"/>
                </a:lnTo>
                <a:close/>
              </a:path>
              <a:path w="1623059" h="1252220">
                <a:moveTo>
                  <a:pt x="692633" y="862330"/>
                </a:moveTo>
                <a:lnTo>
                  <a:pt x="654176" y="862330"/>
                </a:lnTo>
                <a:lnTo>
                  <a:pt x="655193" y="863600"/>
                </a:lnTo>
                <a:lnTo>
                  <a:pt x="656971" y="864870"/>
                </a:lnTo>
                <a:lnTo>
                  <a:pt x="659765" y="866140"/>
                </a:lnTo>
                <a:lnTo>
                  <a:pt x="665861" y="871220"/>
                </a:lnTo>
                <a:lnTo>
                  <a:pt x="670560" y="873760"/>
                </a:lnTo>
                <a:lnTo>
                  <a:pt x="673989" y="876300"/>
                </a:lnTo>
                <a:lnTo>
                  <a:pt x="692633" y="862330"/>
                </a:lnTo>
                <a:close/>
              </a:path>
              <a:path w="1623059" h="1252220">
                <a:moveTo>
                  <a:pt x="575643" y="703580"/>
                </a:moveTo>
                <a:lnTo>
                  <a:pt x="566771" y="703580"/>
                </a:lnTo>
                <a:lnTo>
                  <a:pt x="557149" y="704850"/>
                </a:lnTo>
                <a:lnTo>
                  <a:pt x="521751" y="721360"/>
                </a:lnTo>
                <a:lnTo>
                  <a:pt x="480885" y="756920"/>
                </a:lnTo>
                <a:lnTo>
                  <a:pt x="464161" y="793750"/>
                </a:lnTo>
                <a:lnTo>
                  <a:pt x="463899" y="806450"/>
                </a:lnTo>
                <a:lnTo>
                  <a:pt x="466066" y="820420"/>
                </a:lnTo>
                <a:lnTo>
                  <a:pt x="470662" y="834390"/>
                </a:lnTo>
                <a:lnTo>
                  <a:pt x="516636" y="811530"/>
                </a:lnTo>
                <a:lnTo>
                  <a:pt x="513461" y="801370"/>
                </a:lnTo>
                <a:lnTo>
                  <a:pt x="512953" y="793750"/>
                </a:lnTo>
                <a:lnTo>
                  <a:pt x="514985" y="787400"/>
                </a:lnTo>
                <a:lnTo>
                  <a:pt x="517144" y="779780"/>
                </a:lnTo>
                <a:lnTo>
                  <a:pt x="522097" y="774700"/>
                </a:lnTo>
                <a:lnTo>
                  <a:pt x="530098" y="768350"/>
                </a:lnTo>
                <a:lnTo>
                  <a:pt x="538430" y="762000"/>
                </a:lnTo>
                <a:lnTo>
                  <a:pt x="545893" y="758190"/>
                </a:lnTo>
                <a:lnTo>
                  <a:pt x="552475" y="755650"/>
                </a:lnTo>
                <a:lnTo>
                  <a:pt x="636731" y="755650"/>
                </a:lnTo>
                <a:lnTo>
                  <a:pt x="627253" y="742950"/>
                </a:lnTo>
                <a:lnTo>
                  <a:pt x="598785" y="712470"/>
                </a:lnTo>
                <a:lnTo>
                  <a:pt x="583777" y="704850"/>
                </a:lnTo>
                <a:lnTo>
                  <a:pt x="575643" y="703580"/>
                </a:lnTo>
                <a:close/>
              </a:path>
              <a:path w="1623059" h="1252220">
                <a:moveTo>
                  <a:pt x="662305" y="621030"/>
                </a:moveTo>
                <a:lnTo>
                  <a:pt x="621157" y="651510"/>
                </a:lnTo>
                <a:lnTo>
                  <a:pt x="748411" y="820420"/>
                </a:lnTo>
                <a:lnTo>
                  <a:pt x="792861" y="786130"/>
                </a:lnTo>
                <a:lnTo>
                  <a:pt x="731139" y="704850"/>
                </a:lnTo>
                <a:lnTo>
                  <a:pt x="722854" y="693420"/>
                </a:lnTo>
                <a:lnTo>
                  <a:pt x="706231" y="654050"/>
                </a:lnTo>
                <a:lnTo>
                  <a:pt x="706673" y="648970"/>
                </a:lnTo>
                <a:lnTo>
                  <a:pt x="707856" y="643890"/>
                </a:lnTo>
                <a:lnTo>
                  <a:pt x="679576" y="643890"/>
                </a:lnTo>
                <a:lnTo>
                  <a:pt x="662305" y="621030"/>
                </a:lnTo>
                <a:close/>
              </a:path>
              <a:path w="1623059" h="1252220">
                <a:moveTo>
                  <a:pt x="824675" y="615950"/>
                </a:moveTo>
                <a:lnTo>
                  <a:pt x="743839" y="615950"/>
                </a:lnTo>
                <a:lnTo>
                  <a:pt x="748919" y="617220"/>
                </a:lnTo>
                <a:lnTo>
                  <a:pt x="754126" y="621030"/>
                </a:lnTo>
                <a:lnTo>
                  <a:pt x="758698" y="624840"/>
                </a:lnTo>
                <a:lnTo>
                  <a:pt x="764603" y="631190"/>
                </a:lnTo>
                <a:lnTo>
                  <a:pt x="771842" y="640080"/>
                </a:lnTo>
                <a:lnTo>
                  <a:pt x="780415" y="651510"/>
                </a:lnTo>
                <a:lnTo>
                  <a:pt x="850138" y="742950"/>
                </a:lnTo>
                <a:lnTo>
                  <a:pt x="894715" y="709930"/>
                </a:lnTo>
                <a:lnTo>
                  <a:pt x="833628" y="628650"/>
                </a:lnTo>
                <a:lnTo>
                  <a:pt x="825488" y="617220"/>
                </a:lnTo>
                <a:lnTo>
                  <a:pt x="824675" y="615950"/>
                </a:lnTo>
                <a:close/>
              </a:path>
              <a:path w="1623059" h="1252220">
                <a:moveTo>
                  <a:pt x="925305" y="539750"/>
                </a:moveTo>
                <a:lnTo>
                  <a:pt x="843113" y="539750"/>
                </a:lnTo>
                <a:lnTo>
                  <a:pt x="849757" y="541020"/>
                </a:lnTo>
                <a:lnTo>
                  <a:pt x="855352" y="544830"/>
                </a:lnTo>
                <a:lnTo>
                  <a:pt x="862044" y="551180"/>
                </a:lnTo>
                <a:lnTo>
                  <a:pt x="869830" y="558800"/>
                </a:lnTo>
                <a:lnTo>
                  <a:pt x="878713" y="570230"/>
                </a:lnTo>
                <a:lnTo>
                  <a:pt x="951484" y="666750"/>
                </a:lnTo>
                <a:lnTo>
                  <a:pt x="996061" y="632460"/>
                </a:lnTo>
                <a:lnTo>
                  <a:pt x="925305" y="539750"/>
                </a:lnTo>
                <a:close/>
              </a:path>
              <a:path w="1623059" h="1252220">
                <a:moveTo>
                  <a:pt x="953008" y="401320"/>
                </a:moveTo>
                <a:lnTo>
                  <a:pt x="911479" y="433070"/>
                </a:lnTo>
                <a:lnTo>
                  <a:pt x="1086993" y="665480"/>
                </a:lnTo>
                <a:lnTo>
                  <a:pt x="1131570" y="631190"/>
                </a:lnTo>
                <a:lnTo>
                  <a:pt x="1067435" y="546100"/>
                </a:lnTo>
                <a:lnTo>
                  <a:pt x="1113357" y="546100"/>
                </a:lnTo>
                <a:lnTo>
                  <a:pt x="1148258" y="521970"/>
                </a:lnTo>
                <a:lnTo>
                  <a:pt x="1152665" y="515620"/>
                </a:lnTo>
                <a:lnTo>
                  <a:pt x="1070298" y="515620"/>
                </a:lnTo>
                <a:lnTo>
                  <a:pt x="1059942" y="514350"/>
                </a:lnTo>
                <a:lnTo>
                  <a:pt x="1027705" y="492760"/>
                </a:lnTo>
                <a:lnTo>
                  <a:pt x="1003252" y="457200"/>
                </a:lnTo>
                <a:lnTo>
                  <a:pt x="999490" y="435610"/>
                </a:lnTo>
                <a:lnTo>
                  <a:pt x="1001087" y="425450"/>
                </a:lnTo>
                <a:lnTo>
                  <a:pt x="971676" y="425450"/>
                </a:lnTo>
                <a:lnTo>
                  <a:pt x="953008" y="401320"/>
                </a:lnTo>
                <a:close/>
              </a:path>
              <a:path w="1623059" h="1252220">
                <a:moveTo>
                  <a:pt x="762079" y="562610"/>
                </a:moveTo>
                <a:lnTo>
                  <a:pt x="744982" y="562610"/>
                </a:lnTo>
                <a:lnTo>
                  <a:pt x="728218" y="567690"/>
                </a:lnTo>
                <a:lnTo>
                  <a:pt x="688562" y="605790"/>
                </a:lnTo>
                <a:lnTo>
                  <a:pt x="679576" y="643890"/>
                </a:lnTo>
                <a:lnTo>
                  <a:pt x="707856" y="643890"/>
                </a:lnTo>
                <a:lnTo>
                  <a:pt x="708151" y="642620"/>
                </a:lnTo>
                <a:lnTo>
                  <a:pt x="710819" y="635000"/>
                </a:lnTo>
                <a:lnTo>
                  <a:pt x="715645" y="627380"/>
                </a:lnTo>
                <a:lnTo>
                  <a:pt x="728218" y="618490"/>
                </a:lnTo>
                <a:lnTo>
                  <a:pt x="733679" y="615950"/>
                </a:lnTo>
                <a:lnTo>
                  <a:pt x="824675" y="615950"/>
                </a:lnTo>
                <a:lnTo>
                  <a:pt x="818991" y="607060"/>
                </a:lnTo>
                <a:lnTo>
                  <a:pt x="814161" y="598170"/>
                </a:lnTo>
                <a:lnTo>
                  <a:pt x="811022" y="591820"/>
                </a:lnTo>
                <a:lnTo>
                  <a:pt x="809188" y="584200"/>
                </a:lnTo>
                <a:lnTo>
                  <a:pt x="808450" y="577850"/>
                </a:lnTo>
                <a:lnTo>
                  <a:pt x="808807" y="571500"/>
                </a:lnTo>
                <a:lnTo>
                  <a:pt x="809678" y="567690"/>
                </a:lnTo>
                <a:lnTo>
                  <a:pt x="779653" y="567690"/>
                </a:lnTo>
                <a:lnTo>
                  <a:pt x="762079" y="562610"/>
                </a:lnTo>
                <a:close/>
              </a:path>
              <a:path w="1623059" h="1252220">
                <a:moveTo>
                  <a:pt x="857021" y="486410"/>
                </a:moveTo>
                <a:lnTo>
                  <a:pt x="847851" y="486410"/>
                </a:lnTo>
                <a:lnTo>
                  <a:pt x="838592" y="487680"/>
                </a:lnTo>
                <a:lnTo>
                  <a:pt x="803882" y="508000"/>
                </a:lnTo>
                <a:lnTo>
                  <a:pt x="797877" y="515620"/>
                </a:lnTo>
                <a:lnTo>
                  <a:pt x="792730" y="521970"/>
                </a:lnTo>
                <a:lnTo>
                  <a:pt x="779653" y="567690"/>
                </a:lnTo>
                <a:lnTo>
                  <a:pt x="809678" y="567690"/>
                </a:lnTo>
                <a:lnTo>
                  <a:pt x="810260" y="565150"/>
                </a:lnTo>
                <a:lnTo>
                  <a:pt x="812800" y="557530"/>
                </a:lnTo>
                <a:lnTo>
                  <a:pt x="817245" y="551180"/>
                </a:lnTo>
                <a:lnTo>
                  <a:pt x="823468" y="546100"/>
                </a:lnTo>
                <a:lnTo>
                  <a:pt x="829968" y="542290"/>
                </a:lnTo>
                <a:lnTo>
                  <a:pt x="843113" y="539750"/>
                </a:lnTo>
                <a:lnTo>
                  <a:pt x="925305" y="539750"/>
                </a:lnTo>
                <a:lnTo>
                  <a:pt x="905920" y="514350"/>
                </a:lnTo>
                <a:lnTo>
                  <a:pt x="874980" y="490220"/>
                </a:lnTo>
                <a:lnTo>
                  <a:pt x="866060" y="487680"/>
                </a:lnTo>
                <a:lnTo>
                  <a:pt x="857021" y="486410"/>
                </a:lnTo>
                <a:close/>
              </a:path>
              <a:path w="1623059" h="1252220">
                <a:moveTo>
                  <a:pt x="1113357" y="546100"/>
                </a:moveTo>
                <a:lnTo>
                  <a:pt x="1067435" y="546100"/>
                </a:lnTo>
                <a:lnTo>
                  <a:pt x="1078390" y="548640"/>
                </a:lnTo>
                <a:lnTo>
                  <a:pt x="1097492" y="548640"/>
                </a:lnTo>
                <a:lnTo>
                  <a:pt x="1113357" y="546100"/>
                </a:lnTo>
                <a:close/>
              </a:path>
              <a:path w="1623059" h="1252220">
                <a:moveTo>
                  <a:pt x="1140171" y="393700"/>
                </a:moveTo>
                <a:lnTo>
                  <a:pt x="1043253" y="393700"/>
                </a:lnTo>
                <a:lnTo>
                  <a:pt x="1053084" y="394970"/>
                </a:lnTo>
                <a:lnTo>
                  <a:pt x="1063251" y="398780"/>
                </a:lnTo>
                <a:lnTo>
                  <a:pt x="1093470" y="426720"/>
                </a:lnTo>
                <a:lnTo>
                  <a:pt x="1113043" y="464820"/>
                </a:lnTo>
                <a:lnTo>
                  <a:pt x="1114044" y="474980"/>
                </a:lnTo>
                <a:lnTo>
                  <a:pt x="1112660" y="483870"/>
                </a:lnTo>
                <a:lnTo>
                  <a:pt x="1080023" y="514350"/>
                </a:lnTo>
                <a:lnTo>
                  <a:pt x="1070298" y="515620"/>
                </a:lnTo>
                <a:lnTo>
                  <a:pt x="1152665" y="515620"/>
                </a:lnTo>
                <a:lnTo>
                  <a:pt x="1157954" y="508000"/>
                </a:lnTo>
                <a:lnTo>
                  <a:pt x="1164363" y="491490"/>
                </a:lnTo>
                <a:lnTo>
                  <a:pt x="1167511" y="472440"/>
                </a:lnTo>
                <a:lnTo>
                  <a:pt x="1166772" y="453390"/>
                </a:lnTo>
                <a:lnTo>
                  <a:pt x="1161700" y="433070"/>
                </a:lnTo>
                <a:lnTo>
                  <a:pt x="1152294" y="412750"/>
                </a:lnTo>
                <a:lnTo>
                  <a:pt x="1140171" y="393700"/>
                </a:lnTo>
                <a:close/>
              </a:path>
              <a:path w="1623059" h="1252220">
                <a:moveTo>
                  <a:pt x="1107059" y="184150"/>
                </a:moveTo>
                <a:lnTo>
                  <a:pt x="1062482" y="217170"/>
                </a:lnTo>
                <a:lnTo>
                  <a:pt x="1238123" y="449580"/>
                </a:lnTo>
                <a:lnTo>
                  <a:pt x="1282700" y="416560"/>
                </a:lnTo>
                <a:lnTo>
                  <a:pt x="1107059" y="184150"/>
                </a:lnTo>
                <a:close/>
              </a:path>
              <a:path w="1623059" h="1252220">
                <a:moveTo>
                  <a:pt x="1051365" y="341630"/>
                </a:moveTo>
                <a:lnTo>
                  <a:pt x="1002538" y="358140"/>
                </a:lnTo>
                <a:lnTo>
                  <a:pt x="978026" y="388620"/>
                </a:lnTo>
                <a:lnTo>
                  <a:pt x="971508" y="416560"/>
                </a:lnTo>
                <a:lnTo>
                  <a:pt x="971676" y="425450"/>
                </a:lnTo>
                <a:lnTo>
                  <a:pt x="1001087" y="425450"/>
                </a:lnTo>
                <a:lnTo>
                  <a:pt x="1004554" y="416560"/>
                </a:lnTo>
                <a:lnTo>
                  <a:pt x="1009902" y="408940"/>
                </a:lnTo>
                <a:lnTo>
                  <a:pt x="1017143" y="402590"/>
                </a:lnTo>
                <a:lnTo>
                  <a:pt x="1025259" y="397510"/>
                </a:lnTo>
                <a:lnTo>
                  <a:pt x="1033970" y="394970"/>
                </a:lnTo>
                <a:lnTo>
                  <a:pt x="1043253" y="393700"/>
                </a:lnTo>
                <a:lnTo>
                  <a:pt x="1140171" y="393700"/>
                </a:lnTo>
                <a:lnTo>
                  <a:pt x="1138555" y="391160"/>
                </a:lnTo>
                <a:lnTo>
                  <a:pt x="1122620" y="373380"/>
                </a:lnTo>
                <a:lnTo>
                  <a:pt x="1105852" y="359410"/>
                </a:lnTo>
                <a:lnTo>
                  <a:pt x="1088227" y="349250"/>
                </a:lnTo>
                <a:lnTo>
                  <a:pt x="1069721" y="342900"/>
                </a:lnTo>
                <a:lnTo>
                  <a:pt x="1051365" y="341630"/>
                </a:lnTo>
                <a:close/>
              </a:path>
              <a:path w="1623059" h="1252220">
                <a:moveTo>
                  <a:pt x="1320206" y="139700"/>
                </a:moveTo>
                <a:lnTo>
                  <a:pt x="1281205" y="149860"/>
                </a:lnTo>
                <a:lnTo>
                  <a:pt x="1247344" y="175260"/>
                </a:lnTo>
                <a:lnTo>
                  <a:pt x="1224788" y="227330"/>
                </a:lnTo>
                <a:lnTo>
                  <a:pt x="1225024" y="247650"/>
                </a:lnTo>
                <a:lnTo>
                  <a:pt x="1238879" y="288290"/>
                </a:lnTo>
                <a:lnTo>
                  <a:pt x="1266188" y="325120"/>
                </a:lnTo>
                <a:lnTo>
                  <a:pt x="1312926" y="354330"/>
                </a:lnTo>
                <a:lnTo>
                  <a:pt x="1334408" y="358140"/>
                </a:lnTo>
                <a:lnTo>
                  <a:pt x="1356010" y="355600"/>
                </a:lnTo>
                <a:lnTo>
                  <a:pt x="1399667" y="334010"/>
                </a:lnTo>
                <a:lnTo>
                  <a:pt x="1424217" y="309880"/>
                </a:lnTo>
                <a:lnTo>
                  <a:pt x="1350059" y="309880"/>
                </a:lnTo>
                <a:lnTo>
                  <a:pt x="1340993" y="308610"/>
                </a:lnTo>
                <a:lnTo>
                  <a:pt x="1331850" y="306070"/>
                </a:lnTo>
                <a:lnTo>
                  <a:pt x="1323101" y="302260"/>
                </a:lnTo>
                <a:lnTo>
                  <a:pt x="1314757" y="294640"/>
                </a:lnTo>
                <a:lnTo>
                  <a:pt x="1306830" y="285750"/>
                </a:lnTo>
                <a:lnTo>
                  <a:pt x="1344041" y="257810"/>
                </a:lnTo>
                <a:lnTo>
                  <a:pt x="1287018" y="257810"/>
                </a:lnTo>
                <a:lnTo>
                  <a:pt x="1281037" y="248920"/>
                </a:lnTo>
                <a:lnTo>
                  <a:pt x="1276985" y="240030"/>
                </a:lnTo>
                <a:lnTo>
                  <a:pt x="1274837" y="231140"/>
                </a:lnTo>
                <a:lnTo>
                  <a:pt x="1274572" y="222250"/>
                </a:lnTo>
                <a:lnTo>
                  <a:pt x="1276145" y="214630"/>
                </a:lnTo>
                <a:lnTo>
                  <a:pt x="1305163" y="186690"/>
                </a:lnTo>
                <a:lnTo>
                  <a:pt x="1313078" y="185420"/>
                </a:lnTo>
                <a:lnTo>
                  <a:pt x="1404720" y="185420"/>
                </a:lnTo>
                <a:lnTo>
                  <a:pt x="1399434" y="179070"/>
                </a:lnTo>
                <a:lnTo>
                  <a:pt x="1380061" y="161290"/>
                </a:lnTo>
                <a:lnTo>
                  <a:pt x="1360330" y="148590"/>
                </a:lnTo>
                <a:lnTo>
                  <a:pt x="1340231" y="140970"/>
                </a:lnTo>
                <a:lnTo>
                  <a:pt x="1320206" y="139700"/>
                </a:lnTo>
                <a:close/>
              </a:path>
              <a:path w="1623059" h="1252220">
                <a:moveTo>
                  <a:pt x="1435100" y="228600"/>
                </a:moveTo>
                <a:lnTo>
                  <a:pt x="1385062" y="255270"/>
                </a:lnTo>
                <a:lnTo>
                  <a:pt x="1387540" y="262890"/>
                </a:lnTo>
                <a:lnTo>
                  <a:pt x="1388887" y="269240"/>
                </a:lnTo>
                <a:lnTo>
                  <a:pt x="1367049" y="306070"/>
                </a:lnTo>
                <a:lnTo>
                  <a:pt x="1350059" y="309880"/>
                </a:lnTo>
                <a:lnTo>
                  <a:pt x="1424217" y="309880"/>
                </a:lnTo>
                <a:lnTo>
                  <a:pt x="1430599" y="299720"/>
                </a:lnTo>
                <a:lnTo>
                  <a:pt x="1436243" y="287020"/>
                </a:lnTo>
                <a:lnTo>
                  <a:pt x="1439457" y="273050"/>
                </a:lnTo>
                <a:lnTo>
                  <a:pt x="1440338" y="259080"/>
                </a:lnTo>
                <a:lnTo>
                  <a:pt x="1438886" y="243840"/>
                </a:lnTo>
                <a:lnTo>
                  <a:pt x="1435100" y="228600"/>
                </a:lnTo>
                <a:close/>
              </a:path>
              <a:path w="1623059" h="1252220">
                <a:moveTo>
                  <a:pt x="1404720" y="185420"/>
                </a:moveTo>
                <a:lnTo>
                  <a:pt x="1313078" y="185420"/>
                </a:lnTo>
                <a:lnTo>
                  <a:pt x="1321435" y="186690"/>
                </a:lnTo>
                <a:lnTo>
                  <a:pt x="1329868" y="189230"/>
                </a:lnTo>
                <a:lnTo>
                  <a:pt x="1338040" y="193040"/>
                </a:lnTo>
                <a:lnTo>
                  <a:pt x="1345973" y="199390"/>
                </a:lnTo>
                <a:lnTo>
                  <a:pt x="1353693" y="208280"/>
                </a:lnTo>
                <a:lnTo>
                  <a:pt x="1287018" y="257810"/>
                </a:lnTo>
                <a:lnTo>
                  <a:pt x="1344041" y="257810"/>
                </a:lnTo>
                <a:lnTo>
                  <a:pt x="1418463" y="201930"/>
                </a:lnTo>
                <a:lnTo>
                  <a:pt x="1404720" y="185420"/>
                </a:lnTo>
                <a:close/>
              </a:path>
              <a:path w="1623059" h="1252220">
                <a:moveTo>
                  <a:pt x="1495679" y="168910"/>
                </a:moveTo>
                <a:lnTo>
                  <a:pt x="1456055" y="209550"/>
                </a:lnTo>
                <a:lnTo>
                  <a:pt x="1468628" y="218440"/>
                </a:lnTo>
                <a:lnTo>
                  <a:pt x="1481963" y="224790"/>
                </a:lnTo>
                <a:lnTo>
                  <a:pt x="1496060" y="227330"/>
                </a:lnTo>
                <a:lnTo>
                  <a:pt x="1510919" y="228600"/>
                </a:lnTo>
                <a:lnTo>
                  <a:pt x="1526472" y="226060"/>
                </a:lnTo>
                <a:lnTo>
                  <a:pt x="1575943" y="200660"/>
                </a:lnTo>
                <a:lnTo>
                  <a:pt x="1598409" y="180340"/>
                </a:lnTo>
                <a:lnTo>
                  <a:pt x="1515288" y="180340"/>
                </a:lnTo>
                <a:lnTo>
                  <a:pt x="1508601" y="177800"/>
                </a:lnTo>
                <a:lnTo>
                  <a:pt x="1502056" y="173990"/>
                </a:lnTo>
                <a:lnTo>
                  <a:pt x="1495679" y="168910"/>
                </a:lnTo>
                <a:close/>
              </a:path>
              <a:path w="1623059" h="1252220">
                <a:moveTo>
                  <a:pt x="1622049" y="120650"/>
                </a:moveTo>
                <a:lnTo>
                  <a:pt x="1564005" y="120650"/>
                </a:lnTo>
                <a:lnTo>
                  <a:pt x="1567180" y="123190"/>
                </a:lnTo>
                <a:lnTo>
                  <a:pt x="1573530" y="130810"/>
                </a:lnTo>
                <a:lnTo>
                  <a:pt x="1551686" y="168910"/>
                </a:lnTo>
                <a:lnTo>
                  <a:pt x="1529147" y="180340"/>
                </a:lnTo>
                <a:lnTo>
                  <a:pt x="1598409" y="180340"/>
                </a:lnTo>
                <a:lnTo>
                  <a:pt x="1606057" y="171450"/>
                </a:lnTo>
                <a:lnTo>
                  <a:pt x="1615287" y="156210"/>
                </a:lnTo>
                <a:lnTo>
                  <a:pt x="1620647" y="140970"/>
                </a:lnTo>
                <a:lnTo>
                  <a:pt x="1622478" y="125730"/>
                </a:lnTo>
                <a:lnTo>
                  <a:pt x="1622049" y="120650"/>
                </a:lnTo>
                <a:close/>
              </a:path>
              <a:path w="1623059" h="1252220">
                <a:moveTo>
                  <a:pt x="1499235" y="0"/>
                </a:moveTo>
                <a:lnTo>
                  <a:pt x="1456086" y="16510"/>
                </a:lnTo>
                <a:lnTo>
                  <a:pt x="1423128" y="41910"/>
                </a:lnTo>
                <a:lnTo>
                  <a:pt x="1397000" y="82550"/>
                </a:lnTo>
                <a:lnTo>
                  <a:pt x="1395432" y="96520"/>
                </a:lnTo>
                <a:lnTo>
                  <a:pt x="1396650" y="109220"/>
                </a:lnTo>
                <a:lnTo>
                  <a:pt x="1417445" y="143510"/>
                </a:lnTo>
                <a:lnTo>
                  <a:pt x="1456182" y="156210"/>
                </a:lnTo>
                <a:lnTo>
                  <a:pt x="1469632" y="153670"/>
                </a:lnTo>
                <a:lnTo>
                  <a:pt x="1488249" y="147320"/>
                </a:lnTo>
                <a:lnTo>
                  <a:pt x="1512010" y="138430"/>
                </a:lnTo>
                <a:lnTo>
                  <a:pt x="1540891" y="125730"/>
                </a:lnTo>
                <a:lnTo>
                  <a:pt x="1549908" y="121920"/>
                </a:lnTo>
                <a:lnTo>
                  <a:pt x="1556385" y="120650"/>
                </a:lnTo>
                <a:lnTo>
                  <a:pt x="1622049" y="120650"/>
                </a:lnTo>
                <a:lnTo>
                  <a:pt x="1621297" y="111760"/>
                </a:lnTo>
                <a:lnTo>
                  <a:pt x="1617513" y="100330"/>
                </a:lnTo>
                <a:lnTo>
                  <a:pt x="1450467" y="100330"/>
                </a:lnTo>
                <a:lnTo>
                  <a:pt x="1447038" y="99060"/>
                </a:lnTo>
                <a:lnTo>
                  <a:pt x="1441831" y="92710"/>
                </a:lnTo>
                <a:lnTo>
                  <a:pt x="1441196" y="87630"/>
                </a:lnTo>
                <a:lnTo>
                  <a:pt x="1442847" y="82550"/>
                </a:lnTo>
                <a:lnTo>
                  <a:pt x="1471173" y="54610"/>
                </a:lnTo>
                <a:lnTo>
                  <a:pt x="1489837" y="48260"/>
                </a:lnTo>
                <a:lnTo>
                  <a:pt x="1518407" y="48260"/>
                </a:lnTo>
                <a:lnTo>
                  <a:pt x="1547495" y="16510"/>
                </a:lnTo>
                <a:lnTo>
                  <a:pt x="1535900" y="8890"/>
                </a:lnTo>
                <a:lnTo>
                  <a:pt x="1523984" y="3810"/>
                </a:lnTo>
                <a:lnTo>
                  <a:pt x="1511758" y="1270"/>
                </a:lnTo>
                <a:lnTo>
                  <a:pt x="1499235" y="0"/>
                </a:lnTo>
                <a:close/>
              </a:path>
              <a:path w="1623059" h="1252220">
                <a:moveTo>
                  <a:pt x="1570863" y="63500"/>
                </a:moveTo>
                <a:lnTo>
                  <a:pt x="1525910" y="73660"/>
                </a:lnTo>
                <a:lnTo>
                  <a:pt x="1487384" y="90170"/>
                </a:lnTo>
                <a:lnTo>
                  <a:pt x="1472596" y="96520"/>
                </a:lnTo>
                <a:lnTo>
                  <a:pt x="1461857" y="99060"/>
                </a:lnTo>
                <a:lnTo>
                  <a:pt x="1455166" y="100330"/>
                </a:lnTo>
                <a:lnTo>
                  <a:pt x="1617513" y="100330"/>
                </a:lnTo>
                <a:lnTo>
                  <a:pt x="1592119" y="69850"/>
                </a:lnTo>
                <a:lnTo>
                  <a:pt x="1581937" y="66040"/>
                </a:lnTo>
                <a:lnTo>
                  <a:pt x="1570863" y="63500"/>
                </a:lnTo>
                <a:close/>
              </a:path>
              <a:path w="1623059" h="1252220">
                <a:moveTo>
                  <a:pt x="1518407" y="48260"/>
                </a:moveTo>
                <a:lnTo>
                  <a:pt x="1497457" y="48260"/>
                </a:lnTo>
                <a:lnTo>
                  <a:pt x="1504696" y="50800"/>
                </a:lnTo>
                <a:lnTo>
                  <a:pt x="1511427" y="55880"/>
                </a:lnTo>
                <a:lnTo>
                  <a:pt x="1518407" y="48260"/>
                </a:lnTo>
                <a:close/>
              </a:path>
            </a:pathLst>
          </a:custGeom>
          <a:solidFill>
            <a:srgbClr val="66006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536" y="0"/>
            <a:ext cx="3404616" cy="68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96640" y="0"/>
            <a:ext cx="2584704" cy="685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13832" y="0"/>
            <a:ext cx="812291" cy="685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58611" y="0"/>
            <a:ext cx="2641091" cy="685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32192" y="0"/>
            <a:ext cx="809244" cy="685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61084" y="1346"/>
            <a:ext cx="67995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A40020"/>
                </a:solidFill>
              </a:rPr>
              <a:t>Aspects of </a:t>
            </a:r>
            <a:r>
              <a:rPr sz="4000" spc="-5" dirty="0">
                <a:solidFill>
                  <a:srgbClr val="FF0000"/>
                </a:solidFill>
              </a:rPr>
              <a:t>Disease</a:t>
            </a:r>
            <a:r>
              <a:rPr sz="4000" spc="-15" dirty="0">
                <a:solidFill>
                  <a:srgbClr val="FF0000"/>
                </a:solidFill>
              </a:rPr>
              <a:t> </a:t>
            </a:r>
            <a:r>
              <a:rPr sz="4000" spc="-5" dirty="0">
                <a:solidFill>
                  <a:srgbClr val="A40020"/>
                </a:solidFill>
              </a:rPr>
              <a:t>Process</a:t>
            </a:r>
            <a:endParaRPr sz="4000"/>
          </a:p>
        </p:txBody>
      </p:sp>
      <p:sp>
        <p:nvSpPr>
          <p:cNvPr id="8" name="object 8"/>
          <p:cNvSpPr txBox="1"/>
          <p:nvPr/>
        </p:nvSpPr>
        <p:spPr>
          <a:xfrm>
            <a:off x="258267" y="643509"/>
            <a:ext cx="26955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E</a:t>
            </a:r>
            <a:r>
              <a:rPr sz="2800" b="1" spc="-15" dirty="0">
                <a:latin typeface="Arial"/>
                <a:cs typeface="Arial"/>
              </a:rPr>
              <a:t>p</a:t>
            </a:r>
            <a:r>
              <a:rPr sz="2800" b="1" spc="-5" dirty="0">
                <a:latin typeface="Arial"/>
                <a:cs typeface="Arial"/>
              </a:rPr>
              <a:t>idemiology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0967" y="1329925"/>
            <a:ext cx="6866255" cy="2957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90"/>
              </a:lnSpc>
              <a:tabLst>
                <a:tab pos="342265" algn="l"/>
              </a:tabLst>
            </a:pPr>
            <a:r>
              <a:rPr sz="2800" spc="-5" dirty="0">
                <a:solidFill>
                  <a:srgbClr val="800080"/>
                </a:solidFill>
                <a:latin typeface="Arial"/>
                <a:cs typeface="Arial"/>
              </a:rPr>
              <a:t>•	</a:t>
            </a:r>
            <a:r>
              <a:rPr sz="2800" b="1" spc="-5" dirty="0">
                <a:solidFill>
                  <a:srgbClr val="800080"/>
                </a:solidFill>
                <a:latin typeface="Arial"/>
                <a:cs typeface="Arial"/>
              </a:rPr>
              <a:t>Etiology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80"/>
              </a:spcBef>
              <a:tabLst>
                <a:tab pos="342265" algn="l"/>
              </a:tabLst>
            </a:pPr>
            <a:r>
              <a:rPr sz="2800" spc="-5" dirty="0">
                <a:solidFill>
                  <a:srgbClr val="800080"/>
                </a:solidFill>
                <a:latin typeface="Arial"/>
                <a:cs typeface="Arial"/>
              </a:rPr>
              <a:t>•	</a:t>
            </a:r>
            <a:r>
              <a:rPr sz="2800" b="1" spc="-5" dirty="0">
                <a:solidFill>
                  <a:srgbClr val="800080"/>
                </a:solidFill>
                <a:latin typeface="Arial"/>
                <a:cs typeface="Arial"/>
              </a:rPr>
              <a:t>Pathogenesis </a:t>
            </a:r>
            <a:r>
              <a:rPr sz="2800" spc="-5" dirty="0">
                <a:solidFill>
                  <a:srgbClr val="800080"/>
                </a:solidFill>
                <a:latin typeface="Arial"/>
                <a:cs typeface="Arial"/>
              </a:rPr>
              <a:t>– </a:t>
            </a: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How does disease</a:t>
            </a:r>
            <a:r>
              <a:rPr sz="2400" spc="85" dirty="0">
                <a:solidFill>
                  <a:srgbClr val="800080"/>
                </a:solidFill>
                <a:latin typeface="Arial"/>
                <a:cs typeface="Arial"/>
              </a:rPr>
              <a:t> </a:t>
            </a:r>
            <a:r>
              <a:rPr sz="2400" spc="-5" dirty="0">
                <a:solidFill>
                  <a:srgbClr val="800080"/>
                </a:solidFill>
                <a:latin typeface="Arial"/>
                <a:cs typeface="Arial"/>
              </a:rPr>
              <a:t>develop?</a:t>
            </a:r>
            <a:endParaRPr sz="2400">
              <a:latin typeface="Arial"/>
              <a:cs typeface="Arial"/>
            </a:endParaRPr>
          </a:p>
          <a:p>
            <a:pPr marL="294005">
              <a:lnSpc>
                <a:spcPct val="100000"/>
              </a:lnSpc>
              <a:spcBef>
                <a:spcPts val="1680"/>
              </a:spcBef>
            </a:pP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-</a:t>
            </a:r>
            <a:r>
              <a:rPr sz="2800" spc="-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Morphology</a:t>
            </a:r>
            <a:endParaRPr sz="2800">
              <a:latin typeface="Arial"/>
              <a:cs typeface="Arial"/>
            </a:endParaRPr>
          </a:p>
          <a:p>
            <a:pPr marL="294005">
              <a:lnSpc>
                <a:spcPct val="100000"/>
              </a:lnSpc>
              <a:spcBef>
                <a:spcPts val="1685"/>
              </a:spcBef>
            </a:pP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- Clinical</a:t>
            </a:r>
            <a:r>
              <a:rPr sz="2800" spc="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Features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80"/>
              </a:spcBef>
              <a:tabLst>
                <a:tab pos="342265" algn="l"/>
              </a:tabLst>
            </a:pPr>
            <a:r>
              <a:rPr sz="2800" spc="-5" dirty="0">
                <a:solidFill>
                  <a:srgbClr val="800080"/>
                </a:solidFill>
                <a:latin typeface="Arial"/>
                <a:cs typeface="Arial"/>
              </a:rPr>
              <a:t>•	</a:t>
            </a:r>
            <a:r>
              <a:rPr sz="2800" b="1" spc="-5" dirty="0">
                <a:solidFill>
                  <a:srgbClr val="800080"/>
                </a:solidFill>
                <a:latin typeface="Arial"/>
                <a:cs typeface="Arial"/>
              </a:rPr>
              <a:t>Diagnosis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8267" y="4270908"/>
            <a:ext cx="2814955" cy="2586355"/>
          </a:xfrm>
          <a:prstGeom prst="rect">
            <a:avLst/>
          </a:prstGeom>
        </p:spPr>
        <p:txBody>
          <a:bodyPr vert="horz" wrap="square" lIns="0" tIns="22606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7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Management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Complications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Prognosis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Arial"/>
                <a:cs typeface="Arial"/>
              </a:rPr>
              <a:t>Prevention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925" y="1268475"/>
            <a:ext cx="9109075" cy="3097530"/>
          </a:xfrm>
          <a:custGeom>
            <a:avLst/>
            <a:gdLst/>
            <a:ahLst/>
            <a:cxnLst/>
            <a:rect l="l" t="t" r="r" b="b"/>
            <a:pathLst>
              <a:path w="9109075" h="3097529">
                <a:moveTo>
                  <a:pt x="0" y="3097149"/>
                </a:moveTo>
                <a:lnTo>
                  <a:pt x="9109075" y="3097149"/>
                </a:lnTo>
                <a:lnTo>
                  <a:pt x="9109075" y="0"/>
                </a:lnTo>
                <a:lnTo>
                  <a:pt x="0" y="0"/>
                </a:lnTo>
                <a:lnTo>
                  <a:pt x="0" y="3097149"/>
                </a:lnTo>
                <a:close/>
              </a:path>
            </a:pathLst>
          </a:custGeom>
          <a:solidFill>
            <a:srgbClr val="FFFFCC">
              <a:alpha val="2117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925" y="1268475"/>
            <a:ext cx="9109075" cy="3097530"/>
          </a:xfrm>
          <a:custGeom>
            <a:avLst/>
            <a:gdLst/>
            <a:ahLst/>
            <a:cxnLst/>
            <a:rect l="l" t="t" r="r" b="b"/>
            <a:pathLst>
              <a:path w="9109075" h="3097529">
                <a:moveTo>
                  <a:pt x="0" y="3097149"/>
                </a:moveTo>
                <a:lnTo>
                  <a:pt x="9109075" y="3097149"/>
                </a:lnTo>
                <a:lnTo>
                  <a:pt x="9109075" y="0"/>
                </a:lnTo>
                <a:lnTo>
                  <a:pt x="0" y="0"/>
                </a:lnTo>
                <a:lnTo>
                  <a:pt x="0" y="3097149"/>
                </a:lnTo>
                <a:close/>
              </a:path>
            </a:pathLst>
          </a:custGeom>
          <a:ln w="57150">
            <a:solidFill>
              <a:srgbClr val="FFFF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230492" y="1779651"/>
            <a:ext cx="2576830" cy="2143125"/>
          </a:xfrm>
          <a:custGeom>
            <a:avLst/>
            <a:gdLst/>
            <a:ahLst/>
            <a:cxnLst/>
            <a:rect l="l" t="t" r="r" b="b"/>
            <a:pathLst>
              <a:path w="2576829" h="2143125">
                <a:moveTo>
                  <a:pt x="0" y="1501013"/>
                </a:moveTo>
                <a:lnTo>
                  <a:pt x="2122424" y="0"/>
                </a:lnTo>
                <a:lnTo>
                  <a:pt x="2576322" y="641858"/>
                </a:lnTo>
                <a:lnTo>
                  <a:pt x="453898" y="2142871"/>
                </a:lnTo>
                <a:lnTo>
                  <a:pt x="0" y="1501013"/>
                </a:lnTo>
                <a:close/>
              </a:path>
            </a:pathLst>
          </a:custGeom>
          <a:ln w="25400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440804" y="2118673"/>
            <a:ext cx="2078481" cy="15788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536" y="10667"/>
            <a:ext cx="3404616" cy="819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96640" y="10667"/>
            <a:ext cx="2584704" cy="819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13832" y="10667"/>
            <a:ext cx="812291" cy="819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58611" y="10667"/>
            <a:ext cx="2641091" cy="8199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32192" y="10667"/>
            <a:ext cx="809244" cy="819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61084" y="145745"/>
            <a:ext cx="67995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A40020"/>
                </a:solidFill>
              </a:rPr>
              <a:t>Aspects of </a:t>
            </a:r>
            <a:r>
              <a:rPr sz="4000" spc="-5" dirty="0">
                <a:solidFill>
                  <a:srgbClr val="FF0000"/>
                </a:solidFill>
              </a:rPr>
              <a:t>Disease</a:t>
            </a:r>
            <a:r>
              <a:rPr sz="4000" spc="-15" dirty="0">
                <a:solidFill>
                  <a:srgbClr val="FF0000"/>
                </a:solidFill>
              </a:rPr>
              <a:t> </a:t>
            </a:r>
            <a:r>
              <a:rPr sz="4000" spc="-5" dirty="0">
                <a:solidFill>
                  <a:srgbClr val="A40020"/>
                </a:solidFill>
              </a:rPr>
              <a:t>Process</a:t>
            </a:r>
            <a:endParaRPr sz="4000"/>
          </a:p>
        </p:txBody>
      </p:sp>
      <p:sp>
        <p:nvSpPr>
          <p:cNvPr id="8" name="object 8"/>
          <p:cNvSpPr/>
          <p:nvPr/>
        </p:nvSpPr>
        <p:spPr>
          <a:xfrm>
            <a:off x="19811" y="1225296"/>
            <a:ext cx="880872" cy="94030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9852" y="1176527"/>
            <a:ext cx="2936748" cy="9890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42290" y="1390418"/>
            <a:ext cx="3160395" cy="3221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4865"/>
              </a:lnSpc>
            </a:pPr>
            <a:r>
              <a:rPr sz="440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4400" spc="-8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0000"/>
                </a:solidFill>
                <a:latin typeface="Arial"/>
                <a:cs typeface="Arial"/>
              </a:rPr>
              <a:t>Etiology</a:t>
            </a:r>
            <a:endParaRPr sz="4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985"/>
              </a:spcBef>
              <a:tabLst>
                <a:tab pos="342265" algn="l"/>
              </a:tabLst>
            </a:pPr>
            <a:r>
              <a:rPr sz="2800" spc="-5" dirty="0">
                <a:solidFill>
                  <a:srgbClr val="800080"/>
                </a:solidFill>
                <a:latin typeface="Arial"/>
                <a:cs typeface="Arial"/>
              </a:rPr>
              <a:t>•	</a:t>
            </a:r>
            <a:r>
              <a:rPr sz="2800" b="1" spc="-5" dirty="0">
                <a:solidFill>
                  <a:srgbClr val="800080"/>
                </a:solidFill>
                <a:latin typeface="Arial"/>
                <a:cs typeface="Arial"/>
              </a:rPr>
              <a:t>Pathogenesis</a:t>
            </a:r>
            <a:endParaRPr sz="2800">
              <a:latin typeface="Arial"/>
              <a:cs typeface="Arial"/>
            </a:endParaRPr>
          </a:p>
          <a:p>
            <a:pPr marL="294005">
              <a:lnSpc>
                <a:spcPct val="100000"/>
              </a:lnSpc>
              <a:spcBef>
                <a:spcPts val="1680"/>
              </a:spcBef>
            </a:pP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-</a:t>
            </a:r>
            <a:r>
              <a:rPr sz="28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Morphology</a:t>
            </a:r>
            <a:endParaRPr sz="2800">
              <a:latin typeface="Arial"/>
              <a:cs typeface="Arial"/>
            </a:endParaRPr>
          </a:p>
          <a:p>
            <a:pPr marL="294005">
              <a:lnSpc>
                <a:spcPct val="100000"/>
              </a:lnSpc>
              <a:spcBef>
                <a:spcPts val="1680"/>
              </a:spcBef>
            </a:pP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- Clinical</a:t>
            </a:r>
            <a:r>
              <a:rPr sz="2800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Features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80"/>
              </a:spcBef>
              <a:tabLst>
                <a:tab pos="342265" algn="l"/>
              </a:tabLst>
            </a:pPr>
            <a:r>
              <a:rPr sz="2800" spc="-5" dirty="0">
                <a:solidFill>
                  <a:srgbClr val="800080"/>
                </a:solidFill>
                <a:latin typeface="Arial"/>
                <a:cs typeface="Arial"/>
              </a:rPr>
              <a:t>•	</a:t>
            </a:r>
            <a:r>
              <a:rPr sz="2800" b="1" spc="-5" dirty="0">
                <a:solidFill>
                  <a:srgbClr val="800080"/>
                </a:solidFill>
                <a:latin typeface="Arial"/>
                <a:cs typeface="Arial"/>
              </a:rPr>
              <a:t>Diagnosis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9387" y="1196847"/>
            <a:ext cx="8785225" cy="3745229"/>
          </a:xfrm>
          <a:custGeom>
            <a:avLst/>
            <a:gdLst/>
            <a:ahLst/>
            <a:cxnLst/>
            <a:rect l="l" t="t" r="r" b="b"/>
            <a:pathLst>
              <a:path w="8785225" h="3745229">
                <a:moveTo>
                  <a:pt x="0" y="3744976"/>
                </a:moveTo>
                <a:lnTo>
                  <a:pt x="8785225" y="3744976"/>
                </a:lnTo>
                <a:lnTo>
                  <a:pt x="8785225" y="0"/>
                </a:lnTo>
                <a:lnTo>
                  <a:pt x="0" y="0"/>
                </a:lnTo>
                <a:lnTo>
                  <a:pt x="0" y="3744976"/>
                </a:lnTo>
                <a:close/>
              </a:path>
            </a:pathLst>
          </a:custGeom>
          <a:solidFill>
            <a:srgbClr val="FFFFCC">
              <a:alpha val="2117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9387" y="1196847"/>
            <a:ext cx="8785225" cy="3745229"/>
          </a:xfrm>
          <a:custGeom>
            <a:avLst/>
            <a:gdLst/>
            <a:ahLst/>
            <a:cxnLst/>
            <a:rect l="l" t="t" r="r" b="b"/>
            <a:pathLst>
              <a:path w="8785225" h="3745229">
                <a:moveTo>
                  <a:pt x="0" y="3744976"/>
                </a:moveTo>
                <a:lnTo>
                  <a:pt x="8785225" y="3744976"/>
                </a:lnTo>
                <a:lnTo>
                  <a:pt x="8785225" y="0"/>
                </a:lnTo>
                <a:lnTo>
                  <a:pt x="0" y="0"/>
                </a:lnTo>
                <a:lnTo>
                  <a:pt x="0" y="3744976"/>
                </a:lnTo>
                <a:close/>
              </a:path>
            </a:pathLst>
          </a:custGeom>
          <a:ln w="57150">
            <a:solidFill>
              <a:srgbClr val="FFFF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92190" y="2295779"/>
            <a:ext cx="2576830" cy="2143125"/>
          </a:xfrm>
          <a:custGeom>
            <a:avLst/>
            <a:gdLst/>
            <a:ahLst/>
            <a:cxnLst/>
            <a:rect l="l" t="t" r="r" b="b"/>
            <a:pathLst>
              <a:path w="2576829" h="2143125">
                <a:moveTo>
                  <a:pt x="0" y="1501394"/>
                </a:moveTo>
                <a:lnTo>
                  <a:pt x="2123059" y="0"/>
                </a:lnTo>
                <a:lnTo>
                  <a:pt x="2576576" y="641476"/>
                </a:lnTo>
                <a:lnTo>
                  <a:pt x="453643" y="2142744"/>
                </a:lnTo>
                <a:lnTo>
                  <a:pt x="0" y="1501394"/>
                </a:lnTo>
                <a:close/>
              </a:path>
            </a:pathLst>
          </a:custGeom>
          <a:ln w="25400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02502" y="2635182"/>
            <a:ext cx="2078481" cy="15788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9827" y="0"/>
            <a:ext cx="2936748" cy="682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2771" y="0"/>
            <a:ext cx="66821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FF0000"/>
                </a:solidFill>
              </a:rPr>
              <a:t>Etiology</a:t>
            </a:r>
            <a:r>
              <a:rPr sz="4000" dirty="0"/>
              <a:t>: </a:t>
            </a:r>
            <a:r>
              <a:rPr sz="3600" u="heavy" dirty="0">
                <a:uFill>
                  <a:solidFill>
                    <a:srgbClr val="660066"/>
                  </a:solidFill>
                </a:uFill>
              </a:rPr>
              <a:t>What </a:t>
            </a:r>
            <a:r>
              <a:rPr sz="3600" u="heavy" spc="-5" dirty="0">
                <a:uFill>
                  <a:solidFill>
                    <a:srgbClr val="660066"/>
                  </a:solidFill>
                </a:uFill>
              </a:rPr>
              <a:t>is the</a:t>
            </a:r>
            <a:r>
              <a:rPr sz="3600" u="heavy" spc="-40" dirty="0">
                <a:uFill>
                  <a:solidFill>
                    <a:srgbClr val="660066"/>
                  </a:solidFill>
                </a:uFill>
              </a:rPr>
              <a:t> </a:t>
            </a:r>
            <a:r>
              <a:rPr sz="3600" u="heavy" spc="-5" dirty="0">
                <a:uFill>
                  <a:solidFill>
                    <a:srgbClr val="660066"/>
                  </a:solidFill>
                </a:uFill>
              </a:rPr>
              <a:t>cause?</a:t>
            </a:r>
            <a:endParaRPr sz="3600"/>
          </a:p>
        </p:txBody>
      </p:sp>
      <p:sp>
        <p:nvSpPr>
          <p:cNvPr id="4" name="object 4"/>
          <p:cNvSpPr/>
          <p:nvPr/>
        </p:nvSpPr>
        <p:spPr>
          <a:xfrm>
            <a:off x="64007" y="766572"/>
            <a:ext cx="568452" cy="597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1668" y="734568"/>
            <a:ext cx="6542532" cy="6294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58711" y="734568"/>
            <a:ext cx="574547" cy="6294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007" y="3924300"/>
            <a:ext cx="568452" cy="597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1668" y="3892296"/>
            <a:ext cx="5219700" cy="6294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007" y="4521708"/>
            <a:ext cx="568452" cy="597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1668" y="4489703"/>
            <a:ext cx="1304544" cy="6294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220724" y="4489703"/>
            <a:ext cx="594360" cy="6294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39596" y="4489703"/>
            <a:ext cx="1979676" cy="6294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43783" y="4489703"/>
            <a:ext cx="574547" cy="6294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58267" y="635184"/>
            <a:ext cx="6431280" cy="5697220"/>
          </a:xfrm>
          <a:prstGeom prst="rect">
            <a:avLst/>
          </a:prstGeom>
        </p:spPr>
        <p:txBody>
          <a:bodyPr vert="horz" wrap="square" lIns="0" tIns="20383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6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Environmental or Acquired</a:t>
            </a:r>
            <a:r>
              <a:rPr sz="28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Factors:</a:t>
            </a:r>
            <a:endParaRPr sz="28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1095"/>
              </a:spcBef>
              <a:buFont typeface="Arial"/>
              <a:buChar char="•"/>
              <a:tabLst>
                <a:tab pos="1155065" algn="l"/>
                <a:tab pos="1156335" algn="l"/>
              </a:tabLst>
            </a:pPr>
            <a:r>
              <a:rPr sz="2000" b="1" spc="-5" dirty="0">
                <a:latin typeface="Arial"/>
                <a:cs typeface="Arial"/>
              </a:rPr>
              <a:t>Physical</a:t>
            </a:r>
            <a:endParaRPr sz="20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1155065" algn="l"/>
                <a:tab pos="1156335" algn="l"/>
              </a:tabLst>
            </a:pPr>
            <a:r>
              <a:rPr sz="2000" b="1" dirty="0">
                <a:latin typeface="Arial"/>
                <a:cs typeface="Arial"/>
              </a:rPr>
              <a:t>Chemical</a:t>
            </a:r>
            <a:endParaRPr sz="20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1155065" algn="l"/>
                <a:tab pos="1156335" algn="l"/>
              </a:tabLst>
            </a:pPr>
            <a:r>
              <a:rPr sz="2000" b="1" dirty="0">
                <a:latin typeface="Arial"/>
                <a:cs typeface="Arial"/>
              </a:rPr>
              <a:t>Nutritional</a:t>
            </a:r>
            <a:endParaRPr sz="20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1155065" algn="l"/>
                <a:tab pos="1156335" algn="l"/>
              </a:tabLst>
            </a:pPr>
            <a:r>
              <a:rPr sz="2000" b="1" dirty="0">
                <a:latin typeface="Arial"/>
                <a:cs typeface="Arial"/>
              </a:rPr>
              <a:t>Infections</a:t>
            </a:r>
            <a:endParaRPr sz="20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1155065" algn="l"/>
                <a:tab pos="1156335" algn="l"/>
              </a:tabLst>
            </a:pPr>
            <a:r>
              <a:rPr sz="2000" b="1" spc="-5" dirty="0">
                <a:latin typeface="Arial"/>
                <a:cs typeface="Arial"/>
              </a:rPr>
              <a:t>Immunological</a:t>
            </a:r>
            <a:endParaRPr sz="20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1155065" algn="l"/>
                <a:tab pos="1156335" algn="l"/>
              </a:tabLst>
            </a:pPr>
            <a:r>
              <a:rPr sz="2000" b="1" spc="-5" dirty="0">
                <a:latin typeface="Arial"/>
                <a:cs typeface="Arial"/>
              </a:rPr>
              <a:t>Psychological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2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Genetic or Intrinsic</a:t>
            </a:r>
            <a:r>
              <a:rPr sz="28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Factors:</a:t>
            </a:r>
            <a:endParaRPr sz="28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134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solidFill>
                  <a:srgbClr val="FF0000"/>
                </a:solidFill>
                <a:latin typeface="Arial"/>
                <a:cs typeface="Arial"/>
              </a:rPr>
              <a:t>Multi-factorial:</a:t>
            </a:r>
            <a:endParaRPr sz="28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1085"/>
              </a:spcBef>
              <a:buFont typeface="Arial"/>
              <a:buChar char="•"/>
              <a:tabLst>
                <a:tab pos="1155065" algn="l"/>
                <a:tab pos="1156335" algn="l"/>
              </a:tabLst>
            </a:pPr>
            <a:r>
              <a:rPr sz="2000" b="1" dirty="0">
                <a:latin typeface="Arial"/>
                <a:cs typeface="Arial"/>
              </a:rPr>
              <a:t>Diabetes</a:t>
            </a:r>
            <a:endParaRPr sz="20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965"/>
              </a:spcBef>
              <a:buFont typeface="Arial"/>
              <a:buChar char="•"/>
              <a:tabLst>
                <a:tab pos="1155065" algn="l"/>
                <a:tab pos="1156335" algn="l"/>
              </a:tabLst>
            </a:pPr>
            <a:r>
              <a:rPr sz="2000" b="1" spc="-5" dirty="0">
                <a:latin typeface="Arial"/>
                <a:cs typeface="Arial"/>
              </a:rPr>
              <a:t>Hypertension</a:t>
            </a:r>
            <a:endParaRPr sz="2000">
              <a:latin typeface="Arial"/>
              <a:cs typeface="Arial"/>
            </a:endParaRPr>
          </a:p>
          <a:p>
            <a:pPr marL="1155700" lvl="1" indent="-228600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1155065" algn="l"/>
                <a:tab pos="1156335" algn="l"/>
              </a:tabLst>
            </a:pPr>
            <a:r>
              <a:rPr sz="2000" b="1" dirty="0">
                <a:latin typeface="Arial"/>
                <a:cs typeface="Arial"/>
              </a:rPr>
              <a:t>Cancer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392798" y="2187067"/>
            <a:ext cx="2035810" cy="1743075"/>
          </a:xfrm>
          <a:custGeom>
            <a:avLst/>
            <a:gdLst/>
            <a:ahLst/>
            <a:cxnLst/>
            <a:rect l="l" t="t" r="r" b="b"/>
            <a:pathLst>
              <a:path w="2035809" h="1743075">
                <a:moveTo>
                  <a:pt x="0" y="1265047"/>
                </a:moveTo>
                <a:lnTo>
                  <a:pt x="1674622" y="0"/>
                </a:lnTo>
                <a:lnTo>
                  <a:pt x="2035302" y="477520"/>
                </a:lnTo>
                <a:lnTo>
                  <a:pt x="360679" y="1742567"/>
                </a:lnTo>
                <a:lnTo>
                  <a:pt x="0" y="1265047"/>
                </a:lnTo>
                <a:close/>
              </a:path>
            </a:pathLst>
          </a:custGeom>
          <a:ln w="19050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579234" y="2478277"/>
            <a:ext cx="1623060" cy="1252220"/>
          </a:xfrm>
          <a:custGeom>
            <a:avLst/>
            <a:gdLst/>
            <a:ahLst/>
            <a:cxnLst/>
            <a:rect l="l" t="t" r="r" b="b"/>
            <a:pathLst>
              <a:path w="1623059" h="1252220">
                <a:moveTo>
                  <a:pt x="172339" y="890270"/>
                </a:moveTo>
                <a:lnTo>
                  <a:pt x="0" y="1019810"/>
                </a:lnTo>
                <a:lnTo>
                  <a:pt x="175641" y="1252220"/>
                </a:lnTo>
                <a:lnTo>
                  <a:pt x="273293" y="1178560"/>
                </a:lnTo>
                <a:lnTo>
                  <a:pt x="192913" y="1178560"/>
                </a:lnTo>
                <a:lnTo>
                  <a:pt x="145161" y="1115060"/>
                </a:lnTo>
                <a:lnTo>
                  <a:pt x="197597" y="1075690"/>
                </a:lnTo>
                <a:lnTo>
                  <a:pt x="115570" y="1075690"/>
                </a:lnTo>
                <a:lnTo>
                  <a:pt x="76708" y="1024890"/>
                </a:lnTo>
                <a:lnTo>
                  <a:pt x="202057" y="929640"/>
                </a:lnTo>
                <a:lnTo>
                  <a:pt x="172339" y="890270"/>
                </a:lnTo>
                <a:close/>
              </a:path>
              <a:path w="1623059" h="1252220">
                <a:moveTo>
                  <a:pt x="322834" y="1079500"/>
                </a:moveTo>
                <a:lnTo>
                  <a:pt x="192913" y="1178560"/>
                </a:lnTo>
                <a:lnTo>
                  <a:pt x="273293" y="1178560"/>
                </a:lnTo>
                <a:lnTo>
                  <a:pt x="352425" y="1118870"/>
                </a:lnTo>
                <a:lnTo>
                  <a:pt x="322834" y="1079500"/>
                </a:lnTo>
                <a:close/>
              </a:path>
              <a:path w="1623059" h="1252220">
                <a:moveTo>
                  <a:pt x="300100" y="894080"/>
                </a:moveTo>
                <a:lnTo>
                  <a:pt x="245745" y="935990"/>
                </a:lnTo>
                <a:lnTo>
                  <a:pt x="365506" y="972820"/>
                </a:lnTo>
                <a:lnTo>
                  <a:pt x="370332" y="1106170"/>
                </a:lnTo>
                <a:lnTo>
                  <a:pt x="422529" y="1066800"/>
                </a:lnTo>
                <a:lnTo>
                  <a:pt x="417703" y="988060"/>
                </a:lnTo>
                <a:lnTo>
                  <a:pt x="526114" y="988060"/>
                </a:lnTo>
                <a:lnTo>
                  <a:pt x="545973" y="972820"/>
                </a:lnTo>
                <a:lnTo>
                  <a:pt x="416814" y="930910"/>
                </a:lnTo>
                <a:lnTo>
                  <a:pt x="416483" y="918210"/>
                </a:lnTo>
                <a:lnTo>
                  <a:pt x="364871" y="918210"/>
                </a:lnTo>
                <a:lnTo>
                  <a:pt x="300100" y="894080"/>
                </a:lnTo>
                <a:close/>
              </a:path>
              <a:path w="1623059" h="1252220">
                <a:moveTo>
                  <a:pt x="232283" y="988060"/>
                </a:moveTo>
                <a:lnTo>
                  <a:pt x="115570" y="1075690"/>
                </a:lnTo>
                <a:lnTo>
                  <a:pt x="197597" y="1075690"/>
                </a:lnTo>
                <a:lnTo>
                  <a:pt x="261874" y="1027430"/>
                </a:lnTo>
                <a:lnTo>
                  <a:pt x="232283" y="988060"/>
                </a:lnTo>
                <a:close/>
              </a:path>
              <a:path w="1623059" h="1252220">
                <a:moveTo>
                  <a:pt x="526114" y="988060"/>
                </a:moveTo>
                <a:lnTo>
                  <a:pt x="417703" y="988060"/>
                </a:lnTo>
                <a:lnTo>
                  <a:pt x="491363" y="1014730"/>
                </a:lnTo>
                <a:lnTo>
                  <a:pt x="526114" y="988060"/>
                </a:lnTo>
                <a:close/>
              </a:path>
              <a:path w="1623059" h="1252220">
                <a:moveTo>
                  <a:pt x="636731" y="755650"/>
                </a:moveTo>
                <a:lnTo>
                  <a:pt x="565150" y="755650"/>
                </a:lnTo>
                <a:lnTo>
                  <a:pt x="571754" y="760730"/>
                </a:lnTo>
                <a:lnTo>
                  <a:pt x="578231" y="769620"/>
                </a:lnTo>
                <a:lnTo>
                  <a:pt x="558871" y="803910"/>
                </a:lnTo>
                <a:lnTo>
                  <a:pt x="546608" y="816610"/>
                </a:lnTo>
                <a:lnTo>
                  <a:pt x="537462" y="828040"/>
                </a:lnTo>
                <a:lnTo>
                  <a:pt x="515737" y="862330"/>
                </a:lnTo>
                <a:lnTo>
                  <a:pt x="512718" y="881380"/>
                </a:lnTo>
                <a:lnTo>
                  <a:pt x="512825" y="886460"/>
                </a:lnTo>
                <a:lnTo>
                  <a:pt x="533963" y="925830"/>
                </a:lnTo>
                <a:lnTo>
                  <a:pt x="567182" y="941070"/>
                </a:lnTo>
                <a:lnTo>
                  <a:pt x="580044" y="941070"/>
                </a:lnTo>
                <a:lnTo>
                  <a:pt x="618871" y="924560"/>
                </a:lnTo>
                <a:lnTo>
                  <a:pt x="645815" y="890270"/>
                </a:lnTo>
                <a:lnTo>
                  <a:pt x="593598" y="890270"/>
                </a:lnTo>
                <a:lnTo>
                  <a:pt x="577469" y="887730"/>
                </a:lnTo>
                <a:lnTo>
                  <a:pt x="570992" y="883920"/>
                </a:lnTo>
                <a:lnTo>
                  <a:pt x="566293" y="878840"/>
                </a:lnTo>
                <a:lnTo>
                  <a:pt x="561594" y="872490"/>
                </a:lnTo>
                <a:lnTo>
                  <a:pt x="560451" y="864870"/>
                </a:lnTo>
                <a:lnTo>
                  <a:pt x="563245" y="855980"/>
                </a:lnTo>
                <a:lnTo>
                  <a:pt x="565459" y="850900"/>
                </a:lnTo>
                <a:lnTo>
                  <a:pt x="569245" y="845820"/>
                </a:lnTo>
                <a:lnTo>
                  <a:pt x="574603" y="838200"/>
                </a:lnTo>
                <a:lnTo>
                  <a:pt x="581533" y="829310"/>
                </a:lnTo>
                <a:lnTo>
                  <a:pt x="588770" y="821690"/>
                </a:lnTo>
                <a:lnTo>
                  <a:pt x="594852" y="814070"/>
                </a:lnTo>
                <a:lnTo>
                  <a:pt x="599767" y="807720"/>
                </a:lnTo>
                <a:lnTo>
                  <a:pt x="603504" y="802640"/>
                </a:lnTo>
                <a:lnTo>
                  <a:pt x="672096" y="802640"/>
                </a:lnTo>
                <a:lnTo>
                  <a:pt x="666115" y="795020"/>
                </a:lnTo>
                <a:lnTo>
                  <a:pt x="636731" y="755650"/>
                </a:lnTo>
                <a:close/>
              </a:path>
              <a:path w="1623059" h="1252220">
                <a:moveTo>
                  <a:pt x="413639" y="808990"/>
                </a:moveTo>
                <a:lnTo>
                  <a:pt x="361315" y="848360"/>
                </a:lnTo>
                <a:lnTo>
                  <a:pt x="364871" y="918210"/>
                </a:lnTo>
                <a:lnTo>
                  <a:pt x="416483" y="918210"/>
                </a:lnTo>
                <a:lnTo>
                  <a:pt x="413639" y="808990"/>
                </a:lnTo>
                <a:close/>
              </a:path>
              <a:path w="1623059" h="1252220">
                <a:moveTo>
                  <a:pt x="672096" y="802640"/>
                </a:moveTo>
                <a:lnTo>
                  <a:pt x="603504" y="802640"/>
                </a:lnTo>
                <a:lnTo>
                  <a:pt x="610235" y="811530"/>
                </a:lnTo>
                <a:lnTo>
                  <a:pt x="615715" y="819150"/>
                </a:lnTo>
                <a:lnTo>
                  <a:pt x="627761" y="849630"/>
                </a:lnTo>
                <a:lnTo>
                  <a:pt x="625475" y="857250"/>
                </a:lnTo>
                <a:lnTo>
                  <a:pt x="601218" y="887730"/>
                </a:lnTo>
                <a:lnTo>
                  <a:pt x="593598" y="890270"/>
                </a:lnTo>
                <a:lnTo>
                  <a:pt x="645815" y="890270"/>
                </a:lnTo>
                <a:lnTo>
                  <a:pt x="646390" y="889000"/>
                </a:lnTo>
                <a:lnTo>
                  <a:pt x="649700" y="881380"/>
                </a:lnTo>
                <a:lnTo>
                  <a:pt x="652295" y="872490"/>
                </a:lnTo>
                <a:lnTo>
                  <a:pt x="654176" y="862330"/>
                </a:lnTo>
                <a:lnTo>
                  <a:pt x="692633" y="862330"/>
                </a:lnTo>
                <a:lnTo>
                  <a:pt x="718058" y="843280"/>
                </a:lnTo>
                <a:lnTo>
                  <a:pt x="710862" y="839470"/>
                </a:lnTo>
                <a:lnTo>
                  <a:pt x="704310" y="835660"/>
                </a:lnTo>
                <a:lnTo>
                  <a:pt x="698376" y="830580"/>
                </a:lnTo>
                <a:lnTo>
                  <a:pt x="693039" y="826770"/>
                </a:lnTo>
                <a:lnTo>
                  <a:pt x="687564" y="821690"/>
                </a:lnTo>
                <a:lnTo>
                  <a:pt x="681243" y="814070"/>
                </a:lnTo>
                <a:lnTo>
                  <a:pt x="674090" y="805180"/>
                </a:lnTo>
                <a:lnTo>
                  <a:pt x="672096" y="802640"/>
                </a:lnTo>
                <a:close/>
              </a:path>
              <a:path w="1623059" h="1252220">
                <a:moveTo>
                  <a:pt x="692633" y="862330"/>
                </a:moveTo>
                <a:lnTo>
                  <a:pt x="654176" y="862330"/>
                </a:lnTo>
                <a:lnTo>
                  <a:pt x="655193" y="863600"/>
                </a:lnTo>
                <a:lnTo>
                  <a:pt x="656971" y="864870"/>
                </a:lnTo>
                <a:lnTo>
                  <a:pt x="659765" y="866140"/>
                </a:lnTo>
                <a:lnTo>
                  <a:pt x="665861" y="871220"/>
                </a:lnTo>
                <a:lnTo>
                  <a:pt x="670560" y="873760"/>
                </a:lnTo>
                <a:lnTo>
                  <a:pt x="673989" y="876300"/>
                </a:lnTo>
                <a:lnTo>
                  <a:pt x="692633" y="862330"/>
                </a:lnTo>
                <a:close/>
              </a:path>
              <a:path w="1623059" h="1252220">
                <a:moveTo>
                  <a:pt x="575643" y="703580"/>
                </a:moveTo>
                <a:lnTo>
                  <a:pt x="566771" y="703580"/>
                </a:lnTo>
                <a:lnTo>
                  <a:pt x="557149" y="704850"/>
                </a:lnTo>
                <a:lnTo>
                  <a:pt x="521751" y="721360"/>
                </a:lnTo>
                <a:lnTo>
                  <a:pt x="480885" y="756920"/>
                </a:lnTo>
                <a:lnTo>
                  <a:pt x="464161" y="793750"/>
                </a:lnTo>
                <a:lnTo>
                  <a:pt x="463899" y="806450"/>
                </a:lnTo>
                <a:lnTo>
                  <a:pt x="466066" y="820420"/>
                </a:lnTo>
                <a:lnTo>
                  <a:pt x="470662" y="834390"/>
                </a:lnTo>
                <a:lnTo>
                  <a:pt x="516636" y="811530"/>
                </a:lnTo>
                <a:lnTo>
                  <a:pt x="513461" y="801370"/>
                </a:lnTo>
                <a:lnTo>
                  <a:pt x="512953" y="793750"/>
                </a:lnTo>
                <a:lnTo>
                  <a:pt x="538430" y="762000"/>
                </a:lnTo>
                <a:lnTo>
                  <a:pt x="552475" y="755650"/>
                </a:lnTo>
                <a:lnTo>
                  <a:pt x="636731" y="755650"/>
                </a:lnTo>
                <a:lnTo>
                  <a:pt x="627253" y="742950"/>
                </a:lnTo>
                <a:lnTo>
                  <a:pt x="598785" y="712470"/>
                </a:lnTo>
                <a:lnTo>
                  <a:pt x="583777" y="704850"/>
                </a:lnTo>
                <a:lnTo>
                  <a:pt x="575643" y="703580"/>
                </a:lnTo>
                <a:close/>
              </a:path>
              <a:path w="1623059" h="1252220">
                <a:moveTo>
                  <a:pt x="662305" y="621030"/>
                </a:moveTo>
                <a:lnTo>
                  <a:pt x="621157" y="651510"/>
                </a:lnTo>
                <a:lnTo>
                  <a:pt x="748411" y="820420"/>
                </a:lnTo>
                <a:lnTo>
                  <a:pt x="792861" y="786130"/>
                </a:lnTo>
                <a:lnTo>
                  <a:pt x="731139" y="704850"/>
                </a:lnTo>
                <a:lnTo>
                  <a:pt x="722854" y="693420"/>
                </a:lnTo>
                <a:lnTo>
                  <a:pt x="706231" y="654050"/>
                </a:lnTo>
                <a:lnTo>
                  <a:pt x="706673" y="648970"/>
                </a:lnTo>
                <a:lnTo>
                  <a:pt x="707856" y="643890"/>
                </a:lnTo>
                <a:lnTo>
                  <a:pt x="679576" y="643890"/>
                </a:lnTo>
                <a:lnTo>
                  <a:pt x="662305" y="621030"/>
                </a:lnTo>
                <a:close/>
              </a:path>
              <a:path w="1623059" h="1252220">
                <a:moveTo>
                  <a:pt x="824675" y="615950"/>
                </a:moveTo>
                <a:lnTo>
                  <a:pt x="743839" y="615950"/>
                </a:lnTo>
                <a:lnTo>
                  <a:pt x="748919" y="617220"/>
                </a:lnTo>
                <a:lnTo>
                  <a:pt x="754126" y="621030"/>
                </a:lnTo>
                <a:lnTo>
                  <a:pt x="758698" y="624840"/>
                </a:lnTo>
                <a:lnTo>
                  <a:pt x="764603" y="631190"/>
                </a:lnTo>
                <a:lnTo>
                  <a:pt x="771842" y="640080"/>
                </a:lnTo>
                <a:lnTo>
                  <a:pt x="780415" y="651510"/>
                </a:lnTo>
                <a:lnTo>
                  <a:pt x="850138" y="742950"/>
                </a:lnTo>
                <a:lnTo>
                  <a:pt x="894715" y="709930"/>
                </a:lnTo>
                <a:lnTo>
                  <a:pt x="833628" y="628650"/>
                </a:lnTo>
                <a:lnTo>
                  <a:pt x="825488" y="617220"/>
                </a:lnTo>
                <a:lnTo>
                  <a:pt x="824675" y="615950"/>
                </a:lnTo>
                <a:close/>
              </a:path>
              <a:path w="1623059" h="1252220">
                <a:moveTo>
                  <a:pt x="925305" y="539750"/>
                </a:moveTo>
                <a:lnTo>
                  <a:pt x="843113" y="539750"/>
                </a:lnTo>
                <a:lnTo>
                  <a:pt x="849757" y="541020"/>
                </a:lnTo>
                <a:lnTo>
                  <a:pt x="855352" y="544830"/>
                </a:lnTo>
                <a:lnTo>
                  <a:pt x="862044" y="551180"/>
                </a:lnTo>
                <a:lnTo>
                  <a:pt x="869830" y="558800"/>
                </a:lnTo>
                <a:lnTo>
                  <a:pt x="878713" y="570230"/>
                </a:lnTo>
                <a:lnTo>
                  <a:pt x="951484" y="666750"/>
                </a:lnTo>
                <a:lnTo>
                  <a:pt x="996061" y="632460"/>
                </a:lnTo>
                <a:lnTo>
                  <a:pt x="925305" y="539750"/>
                </a:lnTo>
                <a:close/>
              </a:path>
              <a:path w="1623059" h="1252220">
                <a:moveTo>
                  <a:pt x="953008" y="401320"/>
                </a:moveTo>
                <a:lnTo>
                  <a:pt x="911479" y="433070"/>
                </a:lnTo>
                <a:lnTo>
                  <a:pt x="1086993" y="665480"/>
                </a:lnTo>
                <a:lnTo>
                  <a:pt x="1131570" y="631190"/>
                </a:lnTo>
                <a:lnTo>
                  <a:pt x="1067435" y="546100"/>
                </a:lnTo>
                <a:lnTo>
                  <a:pt x="1113357" y="546100"/>
                </a:lnTo>
                <a:lnTo>
                  <a:pt x="1148258" y="521970"/>
                </a:lnTo>
                <a:lnTo>
                  <a:pt x="1152665" y="515620"/>
                </a:lnTo>
                <a:lnTo>
                  <a:pt x="1070298" y="515620"/>
                </a:lnTo>
                <a:lnTo>
                  <a:pt x="1059942" y="514350"/>
                </a:lnTo>
                <a:lnTo>
                  <a:pt x="1027705" y="492760"/>
                </a:lnTo>
                <a:lnTo>
                  <a:pt x="1003252" y="457200"/>
                </a:lnTo>
                <a:lnTo>
                  <a:pt x="999490" y="435610"/>
                </a:lnTo>
                <a:lnTo>
                  <a:pt x="1001087" y="425450"/>
                </a:lnTo>
                <a:lnTo>
                  <a:pt x="971676" y="425450"/>
                </a:lnTo>
                <a:lnTo>
                  <a:pt x="953008" y="401320"/>
                </a:lnTo>
                <a:close/>
              </a:path>
              <a:path w="1623059" h="1252220">
                <a:moveTo>
                  <a:pt x="762079" y="562610"/>
                </a:moveTo>
                <a:lnTo>
                  <a:pt x="744982" y="562610"/>
                </a:lnTo>
                <a:lnTo>
                  <a:pt x="728218" y="567690"/>
                </a:lnTo>
                <a:lnTo>
                  <a:pt x="688562" y="605790"/>
                </a:lnTo>
                <a:lnTo>
                  <a:pt x="679576" y="643890"/>
                </a:lnTo>
                <a:lnTo>
                  <a:pt x="707856" y="643890"/>
                </a:lnTo>
                <a:lnTo>
                  <a:pt x="708151" y="642620"/>
                </a:lnTo>
                <a:lnTo>
                  <a:pt x="710819" y="635000"/>
                </a:lnTo>
                <a:lnTo>
                  <a:pt x="715645" y="628650"/>
                </a:lnTo>
                <a:lnTo>
                  <a:pt x="728218" y="618490"/>
                </a:lnTo>
                <a:lnTo>
                  <a:pt x="733679" y="615950"/>
                </a:lnTo>
                <a:lnTo>
                  <a:pt x="824675" y="615950"/>
                </a:lnTo>
                <a:lnTo>
                  <a:pt x="818991" y="607060"/>
                </a:lnTo>
                <a:lnTo>
                  <a:pt x="814161" y="598170"/>
                </a:lnTo>
                <a:lnTo>
                  <a:pt x="811022" y="591820"/>
                </a:lnTo>
                <a:lnTo>
                  <a:pt x="809188" y="584200"/>
                </a:lnTo>
                <a:lnTo>
                  <a:pt x="808450" y="577850"/>
                </a:lnTo>
                <a:lnTo>
                  <a:pt x="808807" y="571500"/>
                </a:lnTo>
                <a:lnTo>
                  <a:pt x="809678" y="567690"/>
                </a:lnTo>
                <a:lnTo>
                  <a:pt x="779653" y="567690"/>
                </a:lnTo>
                <a:lnTo>
                  <a:pt x="762079" y="562610"/>
                </a:lnTo>
                <a:close/>
              </a:path>
              <a:path w="1623059" h="1252220">
                <a:moveTo>
                  <a:pt x="857021" y="486410"/>
                </a:moveTo>
                <a:lnTo>
                  <a:pt x="847851" y="486410"/>
                </a:lnTo>
                <a:lnTo>
                  <a:pt x="838592" y="487680"/>
                </a:lnTo>
                <a:lnTo>
                  <a:pt x="803882" y="508000"/>
                </a:lnTo>
                <a:lnTo>
                  <a:pt x="797877" y="515620"/>
                </a:lnTo>
                <a:lnTo>
                  <a:pt x="792730" y="521970"/>
                </a:lnTo>
                <a:lnTo>
                  <a:pt x="779653" y="567690"/>
                </a:lnTo>
                <a:lnTo>
                  <a:pt x="809678" y="567690"/>
                </a:lnTo>
                <a:lnTo>
                  <a:pt x="810260" y="565150"/>
                </a:lnTo>
                <a:lnTo>
                  <a:pt x="812800" y="557530"/>
                </a:lnTo>
                <a:lnTo>
                  <a:pt x="817245" y="551180"/>
                </a:lnTo>
                <a:lnTo>
                  <a:pt x="823468" y="546100"/>
                </a:lnTo>
                <a:lnTo>
                  <a:pt x="829968" y="542290"/>
                </a:lnTo>
                <a:lnTo>
                  <a:pt x="843113" y="539750"/>
                </a:lnTo>
                <a:lnTo>
                  <a:pt x="925305" y="539750"/>
                </a:lnTo>
                <a:lnTo>
                  <a:pt x="905920" y="514350"/>
                </a:lnTo>
                <a:lnTo>
                  <a:pt x="874980" y="490220"/>
                </a:lnTo>
                <a:lnTo>
                  <a:pt x="866060" y="487680"/>
                </a:lnTo>
                <a:lnTo>
                  <a:pt x="857021" y="486410"/>
                </a:lnTo>
                <a:close/>
              </a:path>
              <a:path w="1623059" h="1252220">
                <a:moveTo>
                  <a:pt x="1113357" y="546100"/>
                </a:moveTo>
                <a:lnTo>
                  <a:pt x="1067435" y="546100"/>
                </a:lnTo>
                <a:lnTo>
                  <a:pt x="1078390" y="548640"/>
                </a:lnTo>
                <a:lnTo>
                  <a:pt x="1097492" y="548640"/>
                </a:lnTo>
                <a:lnTo>
                  <a:pt x="1113357" y="546100"/>
                </a:lnTo>
                <a:close/>
              </a:path>
              <a:path w="1623059" h="1252220">
                <a:moveTo>
                  <a:pt x="1140171" y="393700"/>
                </a:moveTo>
                <a:lnTo>
                  <a:pt x="1043253" y="393700"/>
                </a:lnTo>
                <a:lnTo>
                  <a:pt x="1053084" y="394970"/>
                </a:lnTo>
                <a:lnTo>
                  <a:pt x="1063251" y="398780"/>
                </a:lnTo>
                <a:lnTo>
                  <a:pt x="1093470" y="426720"/>
                </a:lnTo>
                <a:lnTo>
                  <a:pt x="1113043" y="464820"/>
                </a:lnTo>
                <a:lnTo>
                  <a:pt x="1114044" y="474980"/>
                </a:lnTo>
                <a:lnTo>
                  <a:pt x="1112660" y="483870"/>
                </a:lnTo>
                <a:lnTo>
                  <a:pt x="1080023" y="514350"/>
                </a:lnTo>
                <a:lnTo>
                  <a:pt x="1070298" y="515620"/>
                </a:lnTo>
                <a:lnTo>
                  <a:pt x="1152665" y="515620"/>
                </a:lnTo>
                <a:lnTo>
                  <a:pt x="1157954" y="508000"/>
                </a:lnTo>
                <a:lnTo>
                  <a:pt x="1164363" y="491490"/>
                </a:lnTo>
                <a:lnTo>
                  <a:pt x="1167511" y="472440"/>
                </a:lnTo>
                <a:lnTo>
                  <a:pt x="1166772" y="453390"/>
                </a:lnTo>
                <a:lnTo>
                  <a:pt x="1161700" y="433070"/>
                </a:lnTo>
                <a:lnTo>
                  <a:pt x="1152294" y="412750"/>
                </a:lnTo>
                <a:lnTo>
                  <a:pt x="1140171" y="393700"/>
                </a:lnTo>
                <a:close/>
              </a:path>
              <a:path w="1623059" h="1252220">
                <a:moveTo>
                  <a:pt x="1107059" y="184150"/>
                </a:moveTo>
                <a:lnTo>
                  <a:pt x="1062482" y="217170"/>
                </a:lnTo>
                <a:lnTo>
                  <a:pt x="1238123" y="450850"/>
                </a:lnTo>
                <a:lnTo>
                  <a:pt x="1282700" y="416560"/>
                </a:lnTo>
                <a:lnTo>
                  <a:pt x="1107059" y="184150"/>
                </a:lnTo>
                <a:close/>
              </a:path>
              <a:path w="1623059" h="1252220">
                <a:moveTo>
                  <a:pt x="1051365" y="341630"/>
                </a:moveTo>
                <a:lnTo>
                  <a:pt x="1002538" y="358140"/>
                </a:lnTo>
                <a:lnTo>
                  <a:pt x="978026" y="388620"/>
                </a:lnTo>
                <a:lnTo>
                  <a:pt x="971508" y="416560"/>
                </a:lnTo>
                <a:lnTo>
                  <a:pt x="971676" y="425450"/>
                </a:lnTo>
                <a:lnTo>
                  <a:pt x="1001087" y="425450"/>
                </a:lnTo>
                <a:lnTo>
                  <a:pt x="1004554" y="416560"/>
                </a:lnTo>
                <a:lnTo>
                  <a:pt x="1009902" y="408940"/>
                </a:lnTo>
                <a:lnTo>
                  <a:pt x="1017143" y="402590"/>
                </a:lnTo>
                <a:lnTo>
                  <a:pt x="1025259" y="397510"/>
                </a:lnTo>
                <a:lnTo>
                  <a:pt x="1033970" y="394970"/>
                </a:lnTo>
                <a:lnTo>
                  <a:pt x="1043253" y="393700"/>
                </a:lnTo>
                <a:lnTo>
                  <a:pt x="1140171" y="393700"/>
                </a:lnTo>
                <a:lnTo>
                  <a:pt x="1138555" y="391160"/>
                </a:lnTo>
                <a:lnTo>
                  <a:pt x="1122620" y="373380"/>
                </a:lnTo>
                <a:lnTo>
                  <a:pt x="1105852" y="359410"/>
                </a:lnTo>
                <a:lnTo>
                  <a:pt x="1088227" y="349250"/>
                </a:lnTo>
                <a:lnTo>
                  <a:pt x="1069721" y="342900"/>
                </a:lnTo>
                <a:lnTo>
                  <a:pt x="1051365" y="341630"/>
                </a:lnTo>
                <a:close/>
              </a:path>
              <a:path w="1623059" h="1252220">
                <a:moveTo>
                  <a:pt x="1320206" y="139700"/>
                </a:moveTo>
                <a:lnTo>
                  <a:pt x="1281205" y="149860"/>
                </a:lnTo>
                <a:lnTo>
                  <a:pt x="1247344" y="175260"/>
                </a:lnTo>
                <a:lnTo>
                  <a:pt x="1224788" y="227330"/>
                </a:lnTo>
                <a:lnTo>
                  <a:pt x="1225024" y="247650"/>
                </a:lnTo>
                <a:lnTo>
                  <a:pt x="1238879" y="288290"/>
                </a:lnTo>
                <a:lnTo>
                  <a:pt x="1266188" y="325120"/>
                </a:lnTo>
                <a:lnTo>
                  <a:pt x="1312926" y="354330"/>
                </a:lnTo>
                <a:lnTo>
                  <a:pt x="1334408" y="358140"/>
                </a:lnTo>
                <a:lnTo>
                  <a:pt x="1356010" y="355600"/>
                </a:lnTo>
                <a:lnTo>
                  <a:pt x="1399667" y="334010"/>
                </a:lnTo>
                <a:lnTo>
                  <a:pt x="1424217" y="309880"/>
                </a:lnTo>
                <a:lnTo>
                  <a:pt x="1350059" y="309880"/>
                </a:lnTo>
                <a:lnTo>
                  <a:pt x="1340993" y="308610"/>
                </a:lnTo>
                <a:lnTo>
                  <a:pt x="1331850" y="306070"/>
                </a:lnTo>
                <a:lnTo>
                  <a:pt x="1323101" y="302260"/>
                </a:lnTo>
                <a:lnTo>
                  <a:pt x="1314757" y="294640"/>
                </a:lnTo>
                <a:lnTo>
                  <a:pt x="1306830" y="285750"/>
                </a:lnTo>
                <a:lnTo>
                  <a:pt x="1344041" y="257810"/>
                </a:lnTo>
                <a:lnTo>
                  <a:pt x="1287018" y="257810"/>
                </a:lnTo>
                <a:lnTo>
                  <a:pt x="1281037" y="248920"/>
                </a:lnTo>
                <a:lnTo>
                  <a:pt x="1276985" y="240030"/>
                </a:lnTo>
                <a:lnTo>
                  <a:pt x="1274837" y="231140"/>
                </a:lnTo>
                <a:lnTo>
                  <a:pt x="1274572" y="222250"/>
                </a:lnTo>
                <a:lnTo>
                  <a:pt x="1276145" y="214630"/>
                </a:lnTo>
                <a:lnTo>
                  <a:pt x="1305163" y="186690"/>
                </a:lnTo>
                <a:lnTo>
                  <a:pt x="1313078" y="185420"/>
                </a:lnTo>
                <a:lnTo>
                  <a:pt x="1404720" y="185420"/>
                </a:lnTo>
                <a:lnTo>
                  <a:pt x="1399434" y="179070"/>
                </a:lnTo>
                <a:lnTo>
                  <a:pt x="1380061" y="161290"/>
                </a:lnTo>
                <a:lnTo>
                  <a:pt x="1360330" y="148590"/>
                </a:lnTo>
                <a:lnTo>
                  <a:pt x="1340231" y="140970"/>
                </a:lnTo>
                <a:lnTo>
                  <a:pt x="1320206" y="139700"/>
                </a:lnTo>
                <a:close/>
              </a:path>
              <a:path w="1623059" h="1252220">
                <a:moveTo>
                  <a:pt x="1435100" y="228600"/>
                </a:moveTo>
                <a:lnTo>
                  <a:pt x="1385062" y="255270"/>
                </a:lnTo>
                <a:lnTo>
                  <a:pt x="1387540" y="262890"/>
                </a:lnTo>
                <a:lnTo>
                  <a:pt x="1388887" y="269240"/>
                </a:lnTo>
                <a:lnTo>
                  <a:pt x="1367049" y="306070"/>
                </a:lnTo>
                <a:lnTo>
                  <a:pt x="1350059" y="309880"/>
                </a:lnTo>
                <a:lnTo>
                  <a:pt x="1424217" y="309880"/>
                </a:lnTo>
                <a:lnTo>
                  <a:pt x="1430599" y="299720"/>
                </a:lnTo>
                <a:lnTo>
                  <a:pt x="1436243" y="287020"/>
                </a:lnTo>
                <a:lnTo>
                  <a:pt x="1439457" y="273050"/>
                </a:lnTo>
                <a:lnTo>
                  <a:pt x="1440338" y="259080"/>
                </a:lnTo>
                <a:lnTo>
                  <a:pt x="1438886" y="243840"/>
                </a:lnTo>
                <a:lnTo>
                  <a:pt x="1435100" y="228600"/>
                </a:lnTo>
                <a:close/>
              </a:path>
              <a:path w="1623059" h="1252220">
                <a:moveTo>
                  <a:pt x="1404720" y="185420"/>
                </a:moveTo>
                <a:lnTo>
                  <a:pt x="1313078" y="185420"/>
                </a:lnTo>
                <a:lnTo>
                  <a:pt x="1321435" y="186690"/>
                </a:lnTo>
                <a:lnTo>
                  <a:pt x="1329868" y="189230"/>
                </a:lnTo>
                <a:lnTo>
                  <a:pt x="1338040" y="193040"/>
                </a:lnTo>
                <a:lnTo>
                  <a:pt x="1345973" y="199390"/>
                </a:lnTo>
                <a:lnTo>
                  <a:pt x="1353693" y="208280"/>
                </a:lnTo>
                <a:lnTo>
                  <a:pt x="1287018" y="257810"/>
                </a:lnTo>
                <a:lnTo>
                  <a:pt x="1344041" y="257810"/>
                </a:lnTo>
                <a:lnTo>
                  <a:pt x="1418463" y="201930"/>
                </a:lnTo>
                <a:lnTo>
                  <a:pt x="1404720" y="185420"/>
                </a:lnTo>
                <a:close/>
              </a:path>
              <a:path w="1623059" h="1252220">
                <a:moveTo>
                  <a:pt x="1495679" y="168910"/>
                </a:moveTo>
                <a:lnTo>
                  <a:pt x="1456055" y="209550"/>
                </a:lnTo>
                <a:lnTo>
                  <a:pt x="1468628" y="218440"/>
                </a:lnTo>
                <a:lnTo>
                  <a:pt x="1481963" y="224790"/>
                </a:lnTo>
                <a:lnTo>
                  <a:pt x="1496060" y="227330"/>
                </a:lnTo>
                <a:lnTo>
                  <a:pt x="1510919" y="228600"/>
                </a:lnTo>
                <a:lnTo>
                  <a:pt x="1526472" y="226060"/>
                </a:lnTo>
                <a:lnTo>
                  <a:pt x="1575943" y="200660"/>
                </a:lnTo>
                <a:lnTo>
                  <a:pt x="1598409" y="180340"/>
                </a:lnTo>
                <a:lnTo>
                  <a:pt x="1515288" y="180340"/>
                </a:lnTo>
                <a:lnTo>
                  <a:pt x="1508601" y="177800"/>
                </a:lnTo>
                <a:lnTo>
                  <a:pt x="1502056" y="173990"/>
                </a:lnTo>
                <a:lnTo>
                  <a:pt x="1495679" y="168910"/>
                </a:lnTo>
                <a:close/>
              </a:path>
              <a:path w="1623059" h="1252220">
                <a:moveTo>
                  <a:pt x="1622049" y="120650"/>
                </a:moveTo>
                <a:lnTo>
                  <a:pt x="1564005" y="120650"/>
                </a:lnTo>
                <a:lnTo>
                  <a:pt x="1567180" y="123190"/>
                </a:lnTo>
                <a:lnTo>
                  <a:pt x="1573530" y="130810"/>
                </a:lnTo>
                <a:lnTo>
                  <a:pt x="1551686" y="168910"/>
                </a:lnTo>
                <a:lnTo>
                  <a:pt x="1529147" y="180340"/>
                </a:lnTo>
                <a:lnTo>
                  <a:pt x="1598409" y="180340"/>
                </a:lnTo>
                <a:lnTo>
                  <a:pt x="1606057" y="171450"/>
                </a:lnTo>
                <a:lnTo>
                  <a:pt x="1615287" y="156210"/>
                </a:lnTo>
                <a:lnTo>
                  <a:pt x="1620647" y="140970"/>
                </a:lnTo>
                <a:lnTo>
                  <a:pt x="1622478" y="125730"/>
                </a:lnTo>
                <a:lnTo>
                  <a:pt x="1622049" y="120650"/>
                </a:lnTo>
                <a:close/>
              </a:path>
              <a:path w="1623059" h="1252220">
                <a:moveTo>
                  <a:pt x="1499235" y="0"/>
                </a:moveTo>
                <a:lnTo>
                  <a:pt x="1456086" y="16510"/>
                </a:lnTo>
                <a:lnTo>
                  <a:pt x="1423128" y="41910"/>
                </a:lnTo>
                <a:lnTo>
                  <a:pt x="1397000" y="82550"/>
                </a:lnTo>
                <a:lnTo>
                  <a:pt x="1395432" y="96520"/>
                </a:lnTo>
                <a:lnTo>
                  <a:pt x="1396650" y="109220"/>
                </a:lnTo>
                <a:lnTo>
                  <a:pt x="1417445" y="143510"/>
                </a:lnTo>
                <a:lnTo>
                  <a:pt x="1456182" y="156210"/>
                </a:lnTo>
                <a:lnTo>
                  <a:pt x="1469632" y="153670"/>
                </a:lnTo>
                <a:lnTo>
                  <a:pt x="1488249" y="147320"/>
                </a:lnTo>
                <a:lnTo>
                  <a:pt x="1512010" y="138430"/>
                </a:lnTo>
                <a:lnTo>
                  <a:pt x="1540891" y="125730"/>
                </a:lnTo>
                <a:lnTo>
                  <a:pt x="1549908" y="121920"/>
                </a:lnTo>
                <a:lnTo>
                  <a:pt x="1556385" y="120650"/>
                </a:lnTo>
                <a:lnTo>
                  <a:pt x="1622049" y="120650"/>
                </a:lnTo>
                <a:lnTo>
                  <a:pt x="1621297" y="111760"/>
                </a:lnTo>
                <a:lnTo>
                  <a:pt x="1617513" y="100330"/>
                </a:lnTo>
                <a:lnTo>
                  <a:pt x="1450467" y="100330"/>
                </a:lnTo>
                <a:lnTo>
                  <a:pt x="1447038" y="99060"/>
                </a:lnTo>
                <a:lnTo>
                  <a:pt x="1441831" y="92710"/>
                </a:lnTo>
                <a:lnTo>
                  <a:pt x="1441196" y="87630"/>
                </a:lnTo>
                <a:lnTo>
                  <a:pt x="1442847" y="82550"/>
                </a:lnTo>
                <a:lnTo>
                  <a:pt x="1471173" y="54610"/>
                </a:lnTo>
                <a:lnTo>
                  <a:pt x="1489837" y="48260"/>
                </a:lnTo>
                <a:lnTo>
                  <a:pt x="1518407" y="48260"/>
                </a:lnTo>
                <a:lnTo>
                  <a:pt x="1547495" y="16510"/>
                </a:lnTo>
                <a:lnTo>
                  <a:pt x="1535900" y="8890"/>
                </a:lnTo>
                <a:lnTo>
                  <a:pt x="1523984" y="3810"/>
                </a:lnTo>
                <a:lnTo>
                  <a:pt x="1511758" y="1270"/>
                </a:lnTo>
                <a:lnTo>
                  <a:pt x="1499235" y="0"/>
                </a:lnTo>
                <a:close/>
              </a:path>
              <a:path w="1623059" h="1252220">
                <a:moveTo>
                  <a:pt x="1570863" y="63500"/>
                </a:moveTo>
                <a:lnTo>
                  <a:pt x="1558244" y="64770"/>
                </a:lnTo>
                <a:lnTo>
                  <a:pt x="1543256" y="68580"/>
                </a:lnTo>
                <a:lnTo>
                  <a:pt x="1525910" y="73660"/>
                </a:lnTo>
                <a:lnTo>
                  <a:pt x="1506220" y="82550"/>
                </a:lnTo>
                <a:lnTo>
                  <a:pt x="1487384" y="90170"/>
                </a:lnTo>
                <a:lnTo>
                  <a:pt x="1472596" y="96520"/>
                </a:lnTo>
                <a:lnTo>
                  <a:pt x="1461857" y="99060"/>
                </a:lnTo>
                <a:lnTo>
                  <a:pt x="1455166" y="100330"/>
                </a:lnTo>
                <a:lnTo>
                  <a:pt x="1617513" y="100330"/>
                </a:lnTo>
                <a:lnTo>
                  <a:pt x="1592119" y="69850"/>
                </a:lnTo>
                <a:lnTo>
                  <a:pt x="1581937" y="66040"/>
                </a:lnTo>
                <a:lnTo>
                  <a:pt x="1570863" y="63500"/>
                </a:lnTo>
                <a:close/>
              </a:path>
              <a:path w="1623059" h="1252220">
                <a:moveTo>
                  <a:pt x="1518407" y="48260"/>
                </a:moveTo>
                <a:lnTo>
                  <a:pt x="1497457" y="48260"/>
                </a:lnTo>
                <a:lnTo>
                  <a:pt x="1504696" y="50800"/>
                </a:lnTo>
                <a:lnTo>
                  <a:pt x="1511427" y="55880"/>
                </a:lnTo>
                <a:lnTo>
                  <a:pt x="1518407" y="48260"/>
                </a:lnTo>
                <a:close/>
              </a:path>
            </a:pathLst>
          </a:custGeom>
          <a:solidFill>
            <a:srgbClr val="660066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536" y="10667"/>
            <a:ext cx="3404616" cy="8199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596640" y="10667"/>
            <a:ext cx="2584704" cy="819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13832" y="10667"/>
            <a:ext cx="812291" cy="8199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58611" y="10667"/>
            <a:ext cx="2641091" cy="8199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32192" y="10667"/>
            <a:ext cx="809244" cy="8199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161084" y="145745"/>
            <a:ext cx="67995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A40020"/>
                </a:solidFill>
              </a:rPr>
              <a:t>Aspects of </a:t>
            </a:r>
            <a:r>
              <a:rPr sz="4000" spc="-5" dirty="0">
                <a:solidFill>
                  <a:srgbClr val="FF0000"/>
                </a:solidFill>
              </a:rPr>
              <a:t>Disease</a:t>
            </a:r>
            <a:r>
              <a:rPr sz="4000" spc="-15" dirty="0">
                <a:solidFill>
                  <a:srgbClr val="FF0000"/>
                </a:solidFill>
              </a:rPr>
              <a:t> </a:t>
            </a:r>
            <a:r>
              <a:rPr sz="4000" spc="-5" dirty="0">
                <a:solidFill>
                  <a:srgbClr val="A40020"/>
                </a:solidFill>
              </a:rPr>
              <a:t>Process</a:t>
            </a:r>
            <a:endParaRPr sz="4000"/>
          </a:p>
        </p:txBody>
      </p:sp>
      <p:sp>
        <p:nvSpPr>
          <p:cNvPr id="8" name="object 8"/>
          <p:cNvSpPr/>
          <p:nvPr/>
        </p:nvSpPr>
        <p:spPr>
          <a:xfrm>
            <a:off x="135636" y="1229867"/>
            <a:ext cx="568452" cy="60807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63295" y="1197863"/>
            <a:ext cx="1871472" cy="6400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811" y="1914144"/>
            <a:ext cx="880872" cy="94030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9852" y="1865376"/>
            <a:ext cx="4366260" cy="9890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42290" y="1337545"/>
            <a:ext cx="3978910" cy="3323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090"/>
              </a:lnSpc>
              <a:tabLst>
                <a:tab pos="342265" algn="l"/>
              </a:tabLst>
            </a:pPr>
            <a:r>
              <a:rPr sz="2800" spc="-5" dirty="0">
                <a:solidFill>
                  <a:srgbClr val="660066"/>
                </a:solidFill>
                <a:latin typeface="Arial"/>
                <a:cs typeface="Arial"/>
              </a:rPr>
              <a:t>•	</a:t>
            </a:r>
            <a:r>
              <a:rPr sz="2800" b="1" spc="-5" dirty="0">
                <a:solidFill>
                  <a:srgbClr val="660066"/>
                </a:solidFill>
                <a:latin typeface="Arial"/>
                <a:cs typeface="Arial"/>
              </a:rPr>
              <a:t>Etiology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335"/>
              </a:spcBef>
            </a:pPr>
            <a:r>
              <a:rPr sz="4400" dirty="0">
                <a:solidFill>
                  <a:srgbClr val="FF0000"/>
                </a:solidFill>
                <a:latin typeface="Arial"/>
                <a:cs typeface="Arial"/>
              </a:rPr>
              <a:t>•</a:t>
            </a:r>
            <a:r>
              <a:rPr sz="4400" spc="-1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4400" b="1" dirty="0">
                <a:solidFill>
                  <a:srgbClr val="FF0000"/>
                </a:solidFill>
                <a:latin typeface="Arial"/>
                <a:cs typeface="Arial"/>
              </a:rPr>
              <a:t>Pathogenesis</a:t>
            </a:r>
            <a:endParaRPr sz="4400">
              <a:latin typeface="Arial"/>
              <a:cs typeface="Arial"/>
            </a:endParaRPr>
          </a:p>
          <a:p>
            <a:pPr marL="294005">
              <a:lnSpc>
                <a:spcPct val="100000"/>
              </a:lnSpc>
              <a:spcBef>
                <a:spcPts val="1985"/>
              </a:spcBef>
            </a:pP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-</a:t>
            </a:r>
            <a:r>
              <a:rPr sz="2800" spc="-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Morphology</a:t>
            </a:r>
            <a:endParaRPr sz="2800">
              <a:latin typeface="Arial"/>
              <a:cs typeface="Arial"/>
            </a:endParaRPr>
          </a:p>
          <a:p>
            <a:pPr marL="294005">
              <a:lnSpc>
                <a:spcPct val="100000"/>
              </a:lnSpc>
              <a:spcBef>
                <a:spcPts val="1685"/>
              </a:spcBef>
            </a:pP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- Clinical</a:t>
            </a:r>
            <a:r>
              <a:rPr sz="2800" spc="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003300"/>
                </a:solidFill>
                <a:latin typeface="Arial"/>
                <a:cs typeface="Arial"/>
              </a:rPr>
              <a:t>Features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680"/>
              </a:spcBef>
              <a:tabLst>
                <a:tab pos="342265" algn="l"/>
              </a:tabLst>
            </a:pPr>
            <a:r>
              <a:rPr sz="2800" spc="-5" dirty="0">
                <a:solidFill>
                  <a:srgbClr val="800080"/>
                </a:solidFill>
                <a:latin typeface="Arial"/>
                <a:cs typeface="Arial"/>
              </a:rPr>
              <a:t>•	</a:t>
            </a:r>
            <a:r>
              <a:rPr sz="2800" b="1" spc="-5" dirty="0">
                <a:solidFill>
                  <a:srgbClr val="800080"/>
                </a:solidFill>
                <a:latin typeface="Arial"/>
                <a:cs typeface="Arial"/>
              </a:rPr>
              <a:t>Diagnosis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79387" y="1196847"/>
            <a:ext cx="8785225" cy="3745229"/>
          </a:xfrm>
          <a:custGeom>
            <a:avLst/>
            <a:gdLst/>
            <a:ahLst/>
            <a:cxnLst/>
            <a:rect l="l" t="t" r="r" b="b"/>
            <a:pathLst>
              <a:path w="8785225" h="3745229">
                <a:moveTo>
                  <a:pt x="0" y="3744976"/>
                </a:moveTo>
                <a:lnTo>
                  <a:pt x="8785225" y="3744976"/>
                </a:lnTo>
                <a:lnTo>
                  <a:pt x="8785225" y="0"/>
                </a:lnTo>
                <a:lnTo>
                  <a:pt x="0" y="0"/>
                </a:lnTo>
                <a:lnTo>
                  <a:pt x="0" y="3744976"/>
                </a:lnTo>
                <a:close/>
              </a:path>
            </a:pathLst>
          </a:custGeom>
          <a:solidFill>
            <a:srgbClr val="FFFFCC">
              <a:alpha val="2117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79387" y="1196847"/>
            <a:ext cx="8785225" cy="3745229"/>
          </a:xfrm>
          <a:custGeom>
            <a:avLst/>
            <a:gdLst/>
            <a:ahLst/>
            <a:cxnLst/>
            <a:rect l="l" t="t" r="r" b="b"/>
            <a:pathLst>
              <a:path w="8785225" h="3745229">
                <a:moveTo>
                  <a:pt x="0" y="3744976"/>
                </a:moveTo>
                <a:lnTo>
                  <a:pt x="8785225" y="3744976"/>
                </a:lnTo>
                <a:lnTo>
                  <a:pt x="8785225" y="0"/>
                </a:lnTo>
                <a:lnTo>
                  <a:pt x="0" y="0"/>
                </a:lnTo>
                <a:lnTo>
                  <a:pt x="0" y="3744976"/>
                </a:lnTo>
                <a:close/>
              </a:path>
            </a:pathLst>
          </a:custGeom>
          <a:ln w="57150">
            <a:solidFill>
              <a:srgbClr val="FFFF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92190" y="2295779"/>
            <a:ext cx="2576830" cy="2143125"/>
          </a:xfrm>
          <a:custGeom>
            <a:avLst/>
            <a:gdLst/>
            <a:ahLst/>
            <a:cxnLst/>
            <a:rect l="l" t="t" r="r" b="b"/>
            <a:pathLst>
              <a:path w="2576829" h="2143125">
                <a:moveTo>
                  <a:pt x="0" y="1501394"/>
                </a:moveTo>
                <a:lnTo>
                  <a:pt x="2123059" y="0"/>
                </a:lnTo>
                <a:lnTo>
                  <a:pt x="2576576" y="641476"/>
                </a:lnTo>
                <a:lnTo>
                  <a:pt x="453643" y="2142744"/>
                </a:lnTo>
                <a:lnTo>
                  <a:pt x="0" y="1501394"/>
                </a:lnTo>
                <a:close/>
              </a:path>
            </a:pathLst>
          </a:custGeom>
          <a:ln w="25400">
            <a:solidFill>
              <a:srgbClr val="8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02502" y="2635182"/>
            <a:ext cx="2078481" cy="157880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728</Words>
  <Application>Microsoft Office PowerPoint</Application>
  <PresentationFormat>On-screen Show (4:3)</PresentationFormat>
  <Paragraphs>222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Arial Black</vt:lpstr>
      <vt:lpstr>Calibri</vt:lpstr>
      <vt:lpstr>Times New Roman</vt:lpstr>
      <vt:lpstr>Office Theme</vt:lpstr>
      <vt:lpstr>Introduction  to       Pathology</vt:lpstr>
      <vt:lpstr>Definition of Pathology</vt:lpstr>
      <vt:lpstr>Definition of Pathology</vt:lpstr>
      <vt:lpstr>Definition of Disease</vt:lpstr>
      <vt:lpstr>Classification of Diseases</vt:lpstr>
      <vt:lpstr>Aspects of Disease Process</vt:lpstr>
      <vt:lpstr>Aspects of Disease Process</vt:lpstr>
      <vt:lpstr>Etiology: What is the cause?</vt:lpstr>
      <vt:lpstr>Aspects of Disease Process</vt:lpstr>
      <vt:lpstr>Pathogenesis: Definition</vt:lpstr>
      <vt:lpstr>Pathogenesis: Morphology</vt:lpstr>
      <vt:lpstr>Pathogenesis: Clinical Features</vt:lpstr>
      <vt:lpstr>Aspects of Disease Process</vt:lpstr>
      <vt:lpstr>Diagnosis</vt:lpstr>
      <vt:lpstr>Diagnosis: Levels of study</vt:lpstr>
      <vt:lpstr>Divisions of Pathology</vt:lpstr>
      <vt:lpstr>Divisions of Pathology</vt:lpstr>
      <vt:lpstr>Divisions of Pathology</vt:lpstr>
      <vt:lpstr>Subdivisions of Pathology</vt:lpstr>
      <vt:lpstr>Subdivisions of Pathology (1)</vt:lpstr>
      <vt:lpstr>Subdivisions of Pathology (2)</vt:lpstr>
      <vt:lpstr>Subdivisions of Pathology (3)</vt:lpstr>
      <vt:lpstr>Subdivisions of Pathology (4)</vt:lpstr>
      <vt:lpstr>Subdivisions of Pathology (5)</vt:lpstr>
      <vt:lpstr>Subdivisions of Pathology (6)</vt:lpstr>
      <vt:lpstr>Subdivisions of Pathology (7)</vt:lpstr>
      <vt:lpstr>Nomenclature (1)</vt:lpstr>
      <vt:lpstr>Nomenclature (2)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Dept. Surgical Research</dc:creator>
  <cp:lastModifiedBy>Osama</cp:lastModifiedBy>
  <cp:revision>1</cp:revision>
  <dcterms:created xsi:type="dcterms:W3CDTF">2018-09-10T11:11:52Z</dcterms:created>
  <dcterms:modified xsi:type="dcterms:W3CDTF">2018-09-10T11:18:22Z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2015-08-31T00:00:00Z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2018-09-10T00:00:00Z</vt:filetime>
  </property>
</Properties>
</file>