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3"/>
  </p:notesMasterIdLst>
  <p:sldIdLst>
    <p:sldId id="257" r:id="rId2"/>
    <p:sldId id="259" r:id="rId3"/>
    <p:sldId id="263" r:id="rId4"/>
    <p:sldId id="264" r:id="rId5"/>
    <p:sldId id="265" r:id="rId6"/>
    <p:sldId id="266" r:id="rId7"/>
    <p:sldId id="262" r:id="rId8"/>
    <p:sldId id="268" r:id="rId9"/>
    <p:sldId id="260"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 id="284" r:id="rId26"/>
    <p:sldId id="285" r:id="rId27"/>
    <p:sldId id="293" r:id="rId28"/>
    <p:sldId id="286" r:id="rId29"/>
    <p:sldId id="287" r:id="rId30"/>
    <p:sldId id="294" r:id="rId31"/>
    <p:sldId id="310" r:id="rId32"/>
    <p:sldId id="288" r:id="rId33"/>
    <p:sldId id="289" r:id="rId34"/>
    <p:sldId id="290" r:id="rId35"/>
    <p:sldId id="292" r:id="rId36"/>
    <p:sldId id="291" r:id="rId37"/>
    <p:sldId id="282" r:id="rId38"/>
    <p:sldId id="295" r:id="rId39"/>
    <p:sldId id="296" r:id="rId40"/>
    <p:sldId id="297" r:id="rId41"/>
    <p:sldId id="298" r:id="rId42"/>
    <p:sldId id="299" r:id="rId43"/>
    <p:sldId id="305" r:id="rId44"/>
    <p:sldId id="306" r:id="rId45"/>
    <p:sldId id="307" r:id="rId46"/>
    <p:sldId id="308" r:id="rId47"/>
    <p:sldId id="300" r:id="rId48"/>
    <p:sldId id="301" r:id="rId49"/>
    <p:sldId id="309" r:id="rId50"/>
    <p:sldId id="302" r:id="rId51"/>
    <p:sldId id="303" r:id="rId52"/>
    <p:sldId id="304" r:id="rId53"/>
    <p:sldId id="311" r:id="rId54"/>
    <p:sldId id="312" r:id="rId55"/>
    <p:sldId id="313" r:id="rId56"/>
    <p:sldId id="323" r:id="rId57"/>
    <p:sldId id="324" r:id="rId58"/>
    <p:sldId id="325" r:id="rId59"/>
    <p:sldId id="327" r:id="rId60"/>
    <p:sldId id="326" r:id="rId61"/>
    <p:sldId id="319" r:id="rId62"/>
    <p:sldId id="320" r:id="rId63"/>
    <p:sldId id="321" r:id="rId64"/>
    <p:sldId id="322" r:id="rId65"/>
    <p:sldId id="314" r:id="rId66"/>
    <p:sldId id="315" r:id="rId67"/>
    <p:sldId id="316" r:id="rId68"/>
    <p:sldId id="317" r:id="rId69"/>
    <p:sldId id="318" r:id="rId70"/>
    <p:sldId id="328" r:id="rId71"/>
    <p:sldId id="329" r:id="rId72"/>
    <p:sldId id="330" r:id="rId73"/>
    <p:sldId id="331" r:id="rId74"/>
    <p:sldId id="336" r:id="rId75"/>
    <p:sldId id="335" r:id="rId76"/>
    <p:sldId id="337" r:id="rId77"/>
    <p:sldId id="338" r:id="rId78"/>
    <p:sldId id="332" r:id="rId79"/>
    <p:sldId id="333" r:id="rId80"/>
    <p:sldId id="334" r:id="rId81"/>
    <p:sldId id="339" r:id="rId82"/>
    <p:sldId id="340" r:id="rId83"/>
    <p:sldId id="341" r:id="rId84"/>
    <p:sldId id="342" r:id="rId85"/>
    <p:sldId id="343" r:id="rId86"/>
    <p:sldId id="344" r:id="rId87"/>
    <p:sldId id="345" r:id="rId88"/>
    <p:sldId id="346" r:id="rId89"/>
    <p:sldId id="37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2" r:id="rId105"/>
    <p:sldId id="363" r:id="rId106"/>
    <p:sldId id="365" r:id="rId107"/>
    <p:sldId id="364" r:id="rId108"/>
    <p:sldId id="361" r:id="rId109"/>
    <p:sldId id="366" r:id="rId110"/>
    <p:sldId id="367" r:id="rId111"/>
    <p:sldId id="368" r:id="rId112"/>
    <p:sldId id="370" r:id="rId113"/>
    <p:sldId id="369" r:id="rId114"/>
    <p:sldId id="371" r:id="rId115"/>
    <p:sldId id="372" r:id="rId116"/>
    <p:sldId id="373" r:id="rId117"/>
    <p:sldId id="374" r:id="rId118"/>
    <p:sldId id="375" r:id="rId119"/>
    <p:sldId id="377" r:id="rId120"/>
    <p:sldId id="378" r:id="rId121"/>
    <p:sldId id="382" r:id="rId122"/>
    <p:sldId id="379" r:id="rId123"/>
    <p:sldId id="380" r:id="rId124"/>
    <p:sldId id="381" r:id="rId125"/>
    <p:sldId id="383" r:id="rId126"/>
    <p:sldId id="384" r:id="rId127"/>
    <p:sldId id="385" r:id="rId128"/>
    <p:sldId id="386" r:id="rId129"/>
    <p:sldId id="387" r:id="rId130"/>
    <p:sldId id="388" r:id="rId131"/>
    <p:sldId id="391" r:id="rId1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829" autoAdjust="0"/>
  </p:normalViewPr>
  <p:slideViewPr>
    <p:cSldViewPr>
      <p:cViewPr varScale="1">
        <p:scale>
          <a:sx n="65" d="100"/>
          <a:sy n="65" d="100"/>
        </p:scale>
        <p:origin x="-1500" y="-108"/>
      </p:cViewPr>
      <p:guideLst>
        <p:guide orient="horz" pos="2160"/>
        <p:guide pos="2880"/>
      </p:guideLst>
    </p:cSldViewPr>
  </p:slideViewPr>
  <p:outlineViewPr>
    <p:cViewPr>
      <p:scale>
        <a:sx n="33" d="100"/>
        <a:sy n="33" d="100"/>
      </p:scale>
      <p:origin x="0" y="32160"/>
    </p:cViewPr>
  </p:outlineViewPr>
  <p:notesTextViewPr>
    <p:cViewPr>
      <p:scale>
        <a:sx n="100" d="100"/>
        <a:sy n="100" d="100"/>
      </p:scale>
      <p:origin x="0" y="0"/>
    </p:cViewPr>
  </p:notesTextViewPr>
  <p:sorterViewPr>
    <p:cViewPr>
      <p:scale>
        <a:sx n="66" d="100"/>
        <a:sy n="66" d="100"/>
      </p:scale>
      <p:origin x="0" y="832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B9C469-CDA5-45E3-8557-6F3E6ABE54BF}" type="datetimeFigureOut">
              <a:rPr lang="en-GB" smtClean="0"/>
              <a:pPr/>
              <a:t>28/04/2018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786ED3-63C3-4EEC-9D7A-C276B949560E}"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u="sng" dirty="0" smtClean="0"/>
              <a:t>Side effects of H2 blockers</a:t>
            </a:r>
            <a:r>
              <a:rPr lang="en-GB" dirty="0" smtClean="0"/>
              <a:t>: Dizziness,</a:t>
            </a:r>
            <a:r>
              <a:rPr lang="en-GB" baseline="0" dirty="0" smtClean="0"/>
              <a:t> </a:t>
            </a:r>
            <a:r>
              <a:rPr lang="en-GB" sz="1200" u="none" strike="noStrike" kern="1200" dirty="0" smtClean="0">
                <a:solidFill>
                  <a:schemeClr val="tx1"/>
                </a:solidFill>
                <a:latin typeface="+mn-lt"/>
                <a:ea typeface="+mn-ea"/>
                <a:cs typeface="+mn-cs"/>
              </a:rPr>
              <a:t>headache, drowsiness,</a:t>
            </a:r>
            <a:r>
              <a:rPr lang="en-GB" dirty="0" smtClean="0"/>
              <a:t> constipation, nausea,</a:t>
            </a:r>
            <a:r>
              <a:rPr lang="en-GB" sz="1200" u="none" strike="noStrike" kern="1200" dirty="0" smtClean="0">
                <a:solidFill>
                  <a:schemeClr val="tx1"/>
                </a:solidFill>
                <a:latin typeface="+mn-lt"/>
                <a:ea typeface="+mn-ea"/>
                <a:cs typeface="+mn-cs"/>
              </a:rPr>
              <a:t> ringing in the ear and difficulty sleeping.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sng" strike="noStrike" kern="1200" dirty="0" smtClean="0">
                <a:solidFill>
                  <a:schemeClr val="tx1"/>
                </a:solidFill>
                <a:latin typeface="+mn-lt"/>
                <a:ea typeface="+mn-ea"/>
                <a:cs typeface="+mn-cs"/>
              </a:rPr>
              <a:t>Zantac</a:t>
            </a:r>
            <a:r>
              <a:rPr lang="en-GB" sz="1200" u="none" strike="noStrike" kern="1200" dirty="0" smtClean="0">
                <a:solidFill>
                  <a:schemeClr val="tx1"/>
                </a:solidFill>
                <a:latin typeface="+mn-lt"/>
                <a:ea typeface="+mn-ea"/>
                <a:cs typeface="+mn-cs"/>
              </a:rPr>
              <a:t> cause changes in blood cell counts, irregular heartbeats and liver problem.</a:t>
            </a:r>
          </a:p>
          <a:p>
            <a:pPr marL="0" marR="0" indent="0" algn="l" defTabSz="914400" rtl="0" eaLnBrk="1" fontAlgn="auto" latinLnBrk="0" hangingPunct="1">
              <a:lnSpc>
                <a:spcPct val="100000"/>
              </a:lnSpc>
              <a:spcBef>
                <a:spcPts val="0"/>
              </a:spcBef>
              <a:spcAft>
                <a:spcPts val="0"/>
              </a:spcAft>
              <a:buClrTx/>
              <a:buSzTx/>
              <a:buFontTx/>
              <a:buNone/>
              <a:tabLst/>
              <a:defRPr/>
            </a:pPr>
            <a:r>
              <a:rPr lang="en-GB" b="1" u="sng" dirty="0" err="1" smtClean="0"/>
              <a:t>Tagamet</a:t>
            </a:r>
            <a:r>
              <a:rPr lang="en-GB" dirty="0" smtClean="0"/>
              <a:t> causes breast development in men.</a:t>
            </a:r>
            <a:endParaRPr lang="en-GB" sz="120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strike="noStrike"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8786ED3-63C3-4EEC-9D7A-C276B949560E}" type="slidenum">
              <a:rPr lang="en-GB" smtClean="0"/>
              <a:pPr/>
              <a:t>30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u="sng" dirty="0" smtClean="0"/>
              <a:t>TX </a:t>
            </a:r>
            <a:r>
              <a:rPr lang="en-GB" dirty="0" smtClean="0"/>
              <a:t>cause</a:t>
            </a:r>
            <a:r>
              <a:rPr lang="en-GB" baseline="0" dirty="0" smtClean="0"/>
              <a:t> </a:t>
            </a:r>
            <a:r>
              <a:rPr lang="en-GB" baseline="0" dirty="0" err="1" smtClean="0"/>
              <a:t>bronchoconstriction</a:t>
            </a:r>
            <a:r>
              <a:rPr lang="en-GB" baseline="0" dirty="0" smtClean="0"/>
              <a:t>.</a:t>
            </a:r>
          </a:p>
          <a:p>
            <a:r>
              <a:rPr lang="en-GB" u="sng" baseline="0" dirty="0" smtClean="0"/>
              <a:t>PAF</a:t>
            </a:r>
            <a:r>
              <a:rPr lang="en-GB" baseline="0" dirty="0" smtClean="0"/>
              <a:t> activates platelets to secrete its contents.</a:t>
            </a:r>
            <a:endParaRPr lang="en-GB" dirty="0"/>
          </a:p>
        </p:txBody>
      </p:sp>
      <p:sp>
        <p:nvSpPr>
          <p:cNvPr id="4" name="Slide Number Placeholder 3"/>
          <p:cNvSpPr>
            <a:spLocks noGrp="1"/>
          </p:cNvSpPr>
          <p:nvPr>
            <p:ph type="sldNum" sz="quarter" idx="10"/>
          </p:nvPr>
        </p:nvSpPr>
        <p:spPr/>
        <p:txBody>
          <a:bodyPr/>
          <a:lstStyle/>
          <a:p>
            <a:fld id="{B8786ED3-63C3-4EEC-9D7A-C276B949560E}" type="slidenum">
              <a:rPr lang="en-GB" smtClean="0"/>
              <a:pPr/>
              <a:t>33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u="sng" dirty="0" smtClean="0"/>
              <a:t>Methacholine</a:t>
            </a:r>
            <a:r>
              <a:rPr lang="en-GB" b="0" u="none" dirty="0" smtClean="0"/>
              <a:t> </a:t>
            </a:r>
            <a:endParaRPr lang="en-GB" b="1" u="sng" dirty="0" smtClean="0"/>
          </a:p>
          <a:p>
            <a:r>
              <a:rPr lang="en-GB" b="1" u="sng" dirty="0" smtClean="0"/>
              <a:t>Methacholine challenge test</a:t>
            </a:r>
            <a:r>
              <a:rPr lang="en-GB" u="sng" dirty="0" smtClean="0"/>
              <a:t> </a:t>
            </a:r>
            <a:r>
              <a:rPr lang="en-GB" dirty="0" smtClean="0"/>
              <a:t>or </a:t>
            </a:r>
            <a:r>
              <a:rPr lang="en-GB" b="1" u="sng" dirty="0" smtClean="0"/>
              <a:t>histamine challenge test</a:t>
            </a:r>
            <a:r>
              <a:rPr lang="en-GB" u="sng" dirty="0" smtClean="0"/>
              <a:t> </a:t>
            </a:r>
            <a:r>
              <a:rPr lang="en-GB" dirty="0" smtClean="0"/>
              <a:t>.</a:t>
            </a:r>
          </a:p>
          <a:p>
            <a:r>
              <a:rPr lang="en-GB" dirty="0" smtClean="0"/>
              <a:t>Both drugs provoke </a:t>
            </a:r>
            <a:r>
              <a:rPr lang="en-GB" u="sng" dirty="0" err="1" smtClean="0">
                <a:solidFill>
                  <a:srgbClr val="FF0000"/>
                </a:solidFill>
              </a:rPr>
              <a:t>bronchoconstriction</a:t>
            </a:r>
            <a:r>
              <a:rPr lang="en-GB" u="none" dirty="0" smtClean="0">
                <a:solidFill>
                  <a:srgbClr val="FF0000"/>
                </a:solidFill>
              </a:rPr>
              <a:t>.</a:t>
            </a:r>
            <a:r>
              <a:rPr lang="en-GB" u="none" baseline="0" dirty="0" smtClean="0">
                <a:solidFill>
                  <a:srgbClr val="FF0000"/>
                </a:solidFill>
              </a:rPr>
              <a:t> H</a:t>
            </a:r>
            <a:r>
              <a:rPr lang="en-GB" dirty="0" smtClean="0"/>
              <a:t>istamine causes nasal and bronchial mucus secretion but</a:t>
            </a:r>
            <a:r>
              <a:rPr lang="en-GB" baseline="0" dirty="0" smtClean="0"/>
              <a:t> </a:t>
            </a:r>
            <a:r>
              <a:rPr lang="en-GB" baseline="0" dirty="0" err="1" smtClean="0"/>
              <a:t>methacholine</a:t>
            </a:r>
            <a:r>
              <a:rPr lang="en-GB" baseline="0" dirty="0" smtClean="0"/>
              <a:t> is not.</a:t>
            </a:r>
          </a:p>
          <a:p>
            <a:r>
              <a:rPr lang="en-GB" dirty="0" smtClean="0"/>
              <a:t> The degree of narrowing can then be quantified by </a:t>
            </a:r>
            <a:r>
              <a:rPr lang="en-GB" u="sng" dirty="0" smtClean="0"/>
              <a:t>SPIROMETRY</a:t>
            </a:r>
            <a:r>
              <a:rPr lang="en-GB" dirty="0" smtClean="0"/>
              <a:t>. People with pre-existing airway </a:t>
            </a:r>
            <a:r>
              <a:rPr lang="en-GB" dirty="0" err="1" smtClean="0"/>
              <a:t>hyperreactivity</a:t>
            </a:r>
            <a:r>
              <a:rPr lang="en-GB" dirty="0" smtClean="0"/>
              <a:t>, such as asthmatics, will react to lower doses of drug.</a:t>
            </a:r>
            <a:endParaRPr lang="en-GB" dirty="0"/>
          </a:p>
        </p:txBody>
      </p:sp>
      <p:sp>
        <p:nvSpPr>
          <p:cNvPr id="4" name="Slide Number Placeholder 3"/>
          <p:cNvSpPr>
            <a:spLocks noGrp="1"/>
          </p:cNvSpPr>
          <p:nvPr>
            <p:ph type="sldNum" sz="quarter" idx="10"/>
          </p:nvPr>
        </p:nvSpPr>
        <p:spPr/>
        <p:txBody>
          <a:bodyPr/>
          <a:lstStyle/>
          <a:p>
            <a:fld id="{B8786ED3-63C3-4EEC-9D7A-C276B949560E}" type="slidenum">
              <a:rPr lang="en-GB" smtClean="0"/>
              <a:pPr/>
              <a:t>37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8786ED3-63C3-4EEC-9D7A-C276B949560E}" type="slidenum">
              <a:rPr lang="en-GB" smtClean="0"/>
              <a:pPr/>
              <a:t>110</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9" name="Picture 8" descr="Moonlight title.png"/>
          <p:cNvPicPr>
            <a:picLocks noChangeAspect="1"/>
          </p:cNvPicPr>
          <p:nvPr/>
        </p:nvPicPr>
        <p:blipFill>
          <a:blip r:embed="rId2" cstate="print"/>
          <a:srcRect l="6765" r="4151" b="4117"/>
          <a:stretch>
            <a:fillRect/>
          </a:stretch>
        </p:blipFill>
        <p:spPr>
          <a:xfrm>
            <a:off x="0" y="0"/>
            <a:ext cx="9144000" cy="6859302"/>
          </a:xfrm>
          <a:prstGeom prst="rect">
            <a:avLst/>
          </a:prstGeom>
        </p:spPr>
      </p:pic>
      <p:sp>
        <p:nvSpPr>
          <p:cNvPr id="2" name="Title 1"/>
          <p:cNvSpPr>
            <a:spLocks noGrp="1"/>
          </p:cNvSpPr>
          <p:nvPr>
            <p:ph type="ctrTitle"/>
          </p:nvPr>
        </p:nvSpPr>
        <p:spPr>
          <a:xfrm>
            <a:off x="762000" y="1752600"/>
            <a:ext cx="5410200" cy="1801906"/>
          </a:xfrm>
        </p:spPr>
        <p:txBody>
          <a:bodyPr vert="horz" lIns="91440" tIns="45720" rIns="91440" bIns="45720" rtlCol="0" anchor="b" anchorCtr="0">
            <a:normAutofit/>
          </a:bodyPr>
          <a:lstStyle>
            <a:lvl1pPr algn="l"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447800" y="3733800"/>
            <a:ext cx="4724400" cy="1676400"/>
          </a:xfrm>
        </p:spPr>
        <p:txBody>
          <a:bodyPr>
            <a:normAutofit/>
          </a:bodyPr>
          <a:lstStyle>
            <a:lvl1pPr marL="0" indent="0" algn="l">
              <a:buNone/>
              <a:defRPr sz="2200" kern="1200">
                <a:gradFill>
                  <a:gsLst>
                    <a:gs pos="0">
                      <a:schemeClr val="bg1"/>
                    </a:gs>
                    <a:gs pos="90000">
                      <a:schemeClr val="bg2">
                        <a:lumMod val="9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858000" y="6347908"/>
            <a:ext cx="2133600" cy="182880"/>
          </a:xfrm>
        </p:spPr>
        <p:txBody>
          <a:bodyPr/>
          <a:lstStyle>
            <a:lvl1pPr algn="r">
              <a:defRPr>
                <a:solidFill>
                  <a:schemeClr val="bg2"/>
                </a:solidFill>
              </a:defRPr>
            </a:lvl1pPr>
          </a:lstStyle>
          <a:p>
            <a:fld id="{BB17BA50-CD12-4B09-A550-003351B8CF68}" type="datetimeFigureOut">
              <a:rPr lang="en-GB" smtClean="0"/>
              <a:pPr/>
              <a:t>28/04/2018</a:t>
            </a:fld>
            <a:endParaRPr lang="en-GB" dirty="0"/>
          </a:p>
        </p:txBody>
      </p:sp>
      <p:sp>
        <p:nvSpPr>
          <p:cNvPr id="5" name="Footer Placeholder 4"/>
          <p:cNvSpPr>
            <a:spLocks noGrp="1"/>
          </p:cNvSpPr>
          <p:nvPr>
            <p:ph type="ftr" sz="quarter" idx="11"/>
          </p:nvPr>
        </p:nvSpPr>
        <p:spPr>
          <a:xfrm>
            <a:off x="6096000" y="6544234"/>
            <a:ext cx="2895600" cy="182880"/>
          </a:xfrm>
        </p:spPr>
        <p:txBody>
          <a:bodyPr/>
          <a:lstStyle>
            <a:lvl1pPr algn="r">
              <a:defRPr>
                <a:solidFill>
                  <a:schemeClr val="bg2"/>
                </a:solidFill>
              </a:defRPr>
            </a:lvl1pPr>
          </a:lstStyle>
          <a:p>
            <a:endParaRPr lang="en-GB" dirty="0"/>
          </a:p>
        </p:txBody>
      </p:sp>
      <p:sp>
        <p:nvSpPr>
          <p:cNvPr id="6" name="Slide Number Placeholder 5"/>
          <p:cNvSpPr>
            <a:spLocks noGrp="1"/>
          </p:cNvSpPr>
          <p:nvPr>
            <p:ph type="sldNum" sz="quarter" idx="12"/>
          </p:nvPr>
        </p:nvSpPr>
        <p:spPr>
          <a:xfrm>
            <a:off x="228600" y="6511960"/>
            <a:ext cx="1066800" cy="215154"/>
          </a:xfrm>
        </p:spPr>
        <p:txBody>
          <a:bodyPr/>
          <a:lstStyle>
            <a:lvl1pPr>
              <a:defRPr>
                <a:solidFill>
                  <a:schemeClr val="bg2"/>
                </a:solidFill>
              </a:defRPr>
            </a:lvl1pPr>
          </a:lstStyle>
          <a:p>
            <a:fld id="{56DA972F-2C1E-481C-8DD0-9DF37B318A3F}"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976438" y="1981201"/>
            <a:ext cx="5325315" cy="3841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B17BA50-CD12-4B09-A550-003351B8CF68}" type="datetimeFigureOut">
              <a:rPr lang="en-GB" smtClean="0"/>
              <a:pPr/>
              <a:t>28/04/2018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DA972F-2C1E-481C-8DD0-9DF37B318A3F}" type="slidenum">
              <a:rPr lang="en-GB" smtClean="0"/>
              <a:pPr/>
              <a:t>‹#›</a:t>
            </a:fld>
            <a:endParaRPr lang="en-GB" dirty="0"/>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93751"/>
            <a:ext cx="1371600" cy="5041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976438" y="793751"/>
            <a:ext cx="4500562"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B17BA50-CD12-4B09-A550-003351B8CF68}" type="datetimeFigureOut">
              <a:rPr lang="en-GB" smtClean="0"/>
              <a:pPr/>
              <a:t>28/04/2018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DA972F-2C1E-481C-8DD0-9DF37B318A3F}" type="slidenum">
              <a:rPr lang="en-GB" smtClean="0"/>
              <a:pPr/>
              <a:t>‹#›</a:t>
            </a:fld>
            <a:endParaRPr lang="en-GB"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B17BA50-CD12-4B09-A550-003351B8CF68}" type="datetimeFigureOut">
              <a:rPr lang="en-GB" smtClean="0"/>
              <a:pPr/>
              <a:t>28/04/2018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DA972F-2C1E-481C-8DD0-9DF37B318A3F}" type="slidenum">
              <a:rPr lang="en-GB" smtClean="0"/>
              <a:pPr/>
              <a:t>‹#›</a:t>
            </a:fld>
            <a:endParaRPr lang="en-GB"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pic>
        <p:nvPicPr>
          <p:cNvPr id="8" name="Picture 7" descr="moonlight section.png"/>
          <p:cNvPicPr>
            <a:picLocks noChangeAspect="1"/>
          </p:cNvPicPr>
          <p:nvPr/>
        </p:nvPicPr>
        <p:blipFill>
          <a:blip r:embed="rId2" cstate="print"/>
          <a:srcRect l="6389" r="4959" b="27051"/>
          <a:stretch>
            <a:fillRect/>
          </a:stretch>
        </p:blipFill>
        <p:spPr>
          <a:xfrm>
            <a:off x="0" y="0"/>
            <a:ext cx="9144000" cy="6858709"/>
          </a:xfrm>
          <a:prstGeom prst="rect">
            <a:avLst/>
          </a:prstGeom>
        </p:spPr>
      </p:pic>
      <p:sp>
        <p:nvSpPr>
          <p:cNvPr id="2" name="Title 1"/>
          <p:cNvSpPr>
            <a:spLocks noGrp="1"/>
          </p:cNvSpPr>
          <p:nvPr>
            <p:ph type="title"/>
          </p:nvPr>
        </p:nvSpPr>
        <p:spPr>
          <a:xfrm>
            <a:off x="685800" y="2438400"/>
            <a:ext cx="7772400" cy="1362075"/>
          </a:xfrm>
        </p:spPr>
        <p:txBody>
          <a:bodyPr vert="horz" lIns="91440" tIns="45720" rIns="91440" bIns="45720" rtlCol="0" anchor="b" anchorCtr="0">
            <a:normAutofit/>
          </a:bodyPr>
          <a:lstStyle>
            <a:lvl1pPr algn="ctr"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3886200"/>
            <a:ext cx="7772400" cy="941294"/>
          </a:xfrm>
        </p:spPr>
        <p:txBody>
          <a:bodyPr anchor="t" anchorCtr="0">
            <a:normAutofit/>
          </a:bodyPr>
          <a:lstStyle>
            <a:lvl1pPr marL="0" indent="0" algn="ctr">
              <a:buNone/>
              <a:defRPr sz="2000" kern="1200">
                <a:gradFill>
                  <a:gsLst>
                    <a:gs pos="0">
                      <a:schemeClr val="bg1"/>
                    </a:gs>
                    <a:gs pos="90000">
                      <a:schemeClr val="bg2">
                        <a:lumMod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7BA50-CD12-4B09-A550-003351B8CF68}" type="datetimeFigureOut">
              <a:rPr lang="en-GB" smtClean="0"/>
              <a:pPr/>
              <a:t>28/04/2018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DA972F-2C1E-481C-8DD0-9DF37B318A3F}"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p>
            <a:r>
              <a:rPr lang="en-US" smtClean="0"/>
              <a:t>Click to edit Master title style</a:t>
            </a:r>
            <a:endParaRPr/>
          </a:p>
        </p:txBody>
      </p:sp>
      <p:sp>
        <p:nvSpPr>
          <p:cNvPr id="3" name="Content Placeholder 2"/>
          <p:cNvSpPr>
            <a:spLocks noGrp="1"/>
          </p:cNvSpPr>
          <p:nvPr>
            <p:ph sz="half" idx="1"/>
          </p:nvPr>
        </p:nvSpPr>
        <p:spPr>
          <a:xfrm>
            <a:off x="1976438" y="2003425"/>
            <a:ext cx="2971800" cy="383222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03425"/>
            <a:ext cx="2971800" cy="383222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B17BA50-CD12-4B09-A550-003351B8CF68}" type="datetimeFigureOut">
              <a:rPr lang="en-GB" smtClean="0"/>
              <a:pPr/>
              <a:t>28/04/2018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DA972F-2C1E-481C-8DD0-9DF37B318A3F}" type="slidenum">
              <a:rPr lang="en-GB" smtClean="0"/>
              <a:pPr/>
              <a:t>‹#›</a:t>
            </a:fld>
            <a:endParaRPr lang="en-GB" dirty="0"/>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81200"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81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199"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B17BA50-CD12-4B09-A550-003351B8CF68}" type="datetimeFigureOut">
              <a:rPr lang="en-GB" smtClean="0"/>
              <a:pPr/>
              <a:t>28/04/2018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6DA972F-2C1E-481C-8DD0-9DF37B318A3F}" type="slidenum">
              <a:rPr lang="en-GB" smtClean="0"/>
              <a:pPr/>
              <a:t>‹#›</a:t>
            </a:fld>
            <a:endParaRPr lang="en-GB" dirty="0"/>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B17BA50-CD12-4B09-A550-003351B8CF68}" type="datetimeFigureOut">
              <a:rPr lang="en-GB" smtClean="0"/>
              <a:pPr/>
              <a:t>28/04/2018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6DA972F-2C1E-481C-8DD0-9DF37B318A3F}" type="slidenum">
              <a:rPr lang="en-GB" smtClean="0"/>
              <a:pPr/>
              <a:t>‹#›</a:t>
            </a:fld>
            <a:endParaRPr lang="en-GB" dirty="0"/>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7BA50-CD12-4B09-A550-003351B8CF68}" type="datetimeFigureOut">
              <a:rPr lang="en-GB" smtClean="0"/>
              <a:pPr/>
              <a:t>28/04/2018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6DA972F-2C1E-481C-8DD0-9DF37B318A3F}" type="slidenum">
              <a:rPr lang="en-GB" smtClean="0"/>
              <a:pPr/>
              <a:t>‹#›</a:t>
            </a:fld>
            <a:endParaRPr lang="en-GB" dirty="0"/>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1752" y="1033272"/>
            <a:ext cx="1298448" cy="2624328"/>
          </a:xfrm>
        </p:spPr>
        <p:txBody>
          <a:bodyPr anchor="t" anchorCtr="0"/>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2133600" y="1371600"/>
            <a:ext cx="4953000" cy="38862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127248" y="5486400"/>
            <a:ext cx="4498848" cy="758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7BA50-CD12-4B09-A550-003351B8CF68}" type="datetimeFigureOut">
              <a:rPr lang="en-GB" smtClean="0"/>
              <a:pPr/>
              <a:t>28/04/2018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DA972F-2C1E-481C-8DD0-9DF37B318A3F}" type="slidenum">
              <a:rPr lang="en-GB" smtClean="0"/>
              <a:pPr/>
              <a:t>‹#›</a:t>
            </a:fld>
            <a:endParaRPr lang="en-GB" dirty="0"/>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4800" y="1033462"/>
            <a:ext cx="1295400" cy="2624138"/>
          </a:xfrm>
        </p:spPr>
        <p:txBody>
          <a:bodyPr anchor="t" anchorCtr="0"/>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1905000" y="914400"/>
            <a:ext cx="5486400" cy="4495800"/>
          </a:xfrm>
          <a:prstGeom prst="ellipse">
            <a:avLst/>
          </a:prstGeom>
          <a:effectLst>
            <a:innerShdw blurRad="254000">
              <a:schemeClr val="tx1"/>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124200" y="5486400"/>
            <a:ext cx="4495800"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7BA50-CD12-4B09-A550-003351B8CF68}" type="datetimeFigureOut">
              <a:rPr lang="en-GB" smtClean="0"/>
              <a:pPr/>
              <a:t>28/04/2018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DA972F-2C1E-481C-8DD0-9DF37B318A3F}" type="slidenum">
              <a:rPr lang="en-GB" smtClean="0"/>
              <a:pPr/>
              <a:t>‹#›</a:t>
            </a:fld>
            <a:endParaRPr lang="en-GB"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moonlight master 2.png"/>
          <p:cNvPicPr>
            <a:picLocks noChangeAspect="1"/>
          </p:cNvPicPr>
          <p:nvPr/>
        </p:nvPicPr>
        <p:blipFill>
          <a:blip r:embed="rId13" cstate="print"/>
          <a:srcRect l="2391" t="1099" r="1988"/>
          <a:stretch>
            <a:fillRect/>
          </a:stretch>
        </p:blipFill>
        <p:spPr>
          <a:xfrm>
            <a:off x="0" y="0"/>
            <a:ext cx="9144000" cy="6858000"/>
          </a:xfrm>
          <a:prstGeom prst="rect">
            <a:avLst/>
          </a:prstGeom>
        </p:spPr>
      </p:pic>
      <p:sp>
        <p:nvSpPr>
          <p:cNvPr id="2" name="Title Placeholder 1"/>
          <p:cNvSpPr>
            <a:spLocks noGrp="1"/>
          </p:cNvSpPr>
          <p:nvPr>
            <p:ph type="title"/>
          </p:nvPr>
        </p:nvSpPr>
        <p:spPr>
          <a:xfrm>
            <a:off x="1981201" y="792162"/>
            <a:ext cx="5311562" cy="808038"/>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2286000" y="1981201"/>
            <a:ext cx="5015753" cy="38413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28600" y="6347908"/>
            <a:ext cx="2133600" cy="182880"/>
          </a:xfrm>
          <a:prstGeom prst="rect">
            <a:avLst/>
          </a:prstGeom>
        </p:spPr>
        <p:txBody>
          <a:bodyPr vert="horz" lIns="91440" tIns="45720" rIns="91440" bIns="45720" rtlCol="0" anchor="ctr"/>
          <a:lstStyle>
            <a:lvl1pPr algn="l">
              <a:defRPr sz="1100">
                <a:solidFill>
                  <a:schemeClr val="bg2"/>
                </a:solidFill>
              </a:defRPr>
            </a:lvl1pPr>
          </a:lstStyle>
          <a:p>
            <a:fld id="{BB17BA50-CD12-4B09-A550-003351B8CF68}" type="datetimeFigureOut">
              <a:rPr lang="en-GB" smtClean="0"/>
              <a:pPr/>
              <a:t>28/04/2018</a:t>
            </a:fld>
            <a:endParaRPr lang="en-GB" dirty="0"/>
          </a:p>
        </p:txBody>
      </p:sp>
      <p:sp>
        <p:nvSpPr>
          <p:cNvPr id="5" name="Footer Placeholder 4"/>
          <p:cNvSpPr>
            <a:spLocks noGrp="1"/>
          </p:cNvSpPr>
          <p:nvPr>
            <p:ph type="ftr" sz="quarter" idx="3"/>
          </p:nvPr>
        </p:nvSpPr>
        <p:spPr>
          <a:xfrm>
            <a:off x="228600" y="6544234"/>
            <a:ext cx="2895600" cy="182880"/>
          </a:xfrm>
          <a:prstGeom prst="rect">
            <a:avLst/>
          </a:prstGeom>
        </p:spPr>
        <p:txBody>
          <a:bodyPr vert="horz" lIns="91440" tIns="45720" rIns="91440" bIns="45720" rtlCol="0" anchor="ctr"/>
          <a:lstStyle>
            <a:lvl1pPr algn="l">
              <a:defRPr sz="1100">
                <a:solidFill>
                  <a:schemeClr val="bg2"/>
                </a:solidFill>
              </a:defRPr>
            </a:lvl1pPr>
          </a:lstStyle>
          <a:p>
            <a:endParaRPr lang="en-GB" dirty="0"/>
          </a:p>
        </p:txBody>
      </p:sp>
      <p:sp>
        <p:nvSpPr>
          <p:cNvPr id="6" name="Slide Number Placeholder 5"/>
          <p:cNvSpPr>
            <a:spLocks noGrp="1"/>
          </p:cNvSpPr>
          <p:nvPr>
            <p:ph type="sldNum" sz="quarter" idx="4"/>
          </p:nvPr>
        </p:nvSpPr>
        <p:spPr>
          <a:xfrm>
            <a:off x="228600" y="6033246"/>
            <a:ext cx="1066800" cy="215154"/>
          </a:xfrm>
          <a:prstGeom prst="rect">
            <a:avLst/>
          </a:prstGeom>
        </p:spPr>
        <p:txBody>
          <a:bodyPr vert="horz" lIns="91440" tIns="45720" rIns="91440" bIns="45720" rtlCol="0" anchor="ctr"/>
          <a:lstStyle>
            <a:lvl1pPr algn="l">
              <a:defRPr sz="1300">
                <a:solidFill>
                  <a:schemeClr val="bg2"/>
                </a:solidFill>
              </a:defRPr>
            </a:lvl1pPr>
          </a:lstStyle>
          <a:p>
            <a:fld id="{56DA972F-2C1E-481C-8DD0-9DF37B318A3F}"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xStyles>
    <p:titleStyle>
      <a:lvl1pPr algn="l" defTabSz="914400" rtl="0" eaLnBrk="1" latinLnBrk="0" hangingPunct="1">
        <a:spcBef>
          <a:spcPct val="0"/>
        </a:spcBef>
        <a:buNone/>
        <a:defRPr sz="36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p:titleStyle>
    <p:bodyStyle>
      <a:lvl1pPr marL="228600" indent="-228600" algn="l" defTabSz="914400" rtl="0" eaLnBrk="1" latinLnBrk="0" hangingPunct="1">
        <a:spcBef>
          <a:spcPts val="1200"/>
        </a:spcBef>
        <a:buClr>
          <a:schemeClr val="bg2"/>
        </a:buClr>
        <a:buFontTx/>
        <a:buBlip>
          <a:blip r:embed="rId14"/>
        </a:buBlip>
        <a:defRPr sz="2200" kern="1200">
          <a:gradFill>
            <a:gsLst>
              <a:gs pos="0">
                <a:schemeClr val="bg1"/>
              </a:gs>
              <a:gs pos="90000">
                <a:schemeClr val="bg2">
                  <a:lumMod val="90000"/>
                </a:schemeClr>
              </a:gs>
            </a:gsLst>
            <a:lin ang="5400000" scaled="0"/>
          </a:gradFill>
          <a:latin typeface="+mn-lt"/>
          <a:ea typeface="+mn-ea"/>
          <a:cs typeface="+mn-cs"/>
        </a:defRPr>
      </a:lvl1pPr>
      <a:lvl2pPr marL="4572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2pPr>
      <a:lvl3pPr marL="6858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3pPr>
      <a:lvl4pPr marL="9144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4pPr>
      <a:lvl5pPr marL="11430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5pPr>
      <a:lvl6pPr marL="1371600" indent="-228600" algn="l" defTabSz="914400" rtl="0" eaLnBrk="1" latinLnBrk="0" hangingPunct="1">
        <a:spcBef>
          <a:spcPts val="1200"/>
        </a:spcBef>
        <a:buClrTx/>
        <a:buFont typeface="Arial" pitchFamily="34" charset="0"/>
        <a:buChar char="•"/>
        <a:defRPr sz="1800" kern="1200">
          <a:gradFill>
            <a:gsLst>
              <a:gs pos="0">
                <a:schemeClr val="bg1"/>
              </a:gs>
              <a:gs pos="90000">
                <a:schemeClr val="bg2">
                  <a:lumMod val="90000"/>
                </a:schemeClr>
              </a:gs>
            </a:gsLst>
            <a:lin ang="5400000" scaled="0"/>
          </a:gradFill>
          <a:latin typeface="+mn-lt"/>
          <a:ea typeface="+mn-ea"/>
          <a:cs typeface="+mn-cs"/>
        </a:defRPr>
      </a:lvl6pPr>
      <a:lvl7pPr marL="1600200" indent="-228600" algn="l" defTabSz="914400" rtl="0" eaLnBrk="1" latinLnBrk="0" hangingPunct="1">
        <a:spcBef>
          <a:spcPts val="1200"/>
        </a:spcBef>
        <a:buClrTx/>
        <a:buFont typeface="Arial" pitchFamily="34" charset="0"/>
        <a:buChar char="•"/>
        <a:defRPr sz="1800" kern="1200">
          <a:gradFill>
            <a:gsLst>
              <a:gs pos="0">
                <a:schemeClr val="bg1"/>
              </a:gs>
              <a:gs pos="90000">
                <a:schemeClr val="bg2">
                  <a:lumMod val="90000"/>
                </a:schemeClr>
              </a:gs>
            </a:gsLst>
            <a:lin ang="5400000" scaled="0"/>
          </a:gradFill>
          <a:latin typeface="+mn-lt"/>
          <a:ea typeface="+mn-ea"/>
          <a:cs typeface="+mn-cs"/>
        </a:defRPr>
      </a:lvl7pPr>
      <a:lvl8pPr marL="1828800" indent="-228600" algn="l" defTabSz="914400" rtl="0" eaLnBrk="1" latinLnBrk="0" hangingPunct="1">
        <a:spcBef>
          <a:spcPts val="1200"/>
        </a:spcBef>
        <a:buClrTx/>
        <a:buFont typeface="Arial" pitchFamily="34" charset="0"/>
        <a:buChar char="•"/>
        <a:defRPr sz="1800" kern="1200" baseline="0">
          <a:gradFill>
            <a:gsLst>
              <a:gs pos="0">
                <a:schemeClr val="bg1"/>
              </a:gs>
              <a:gs pos="90000">
                <a:schemeClr val="bg2">
                  <a:lumMod val="90000"/>
                </a:schemeClr>
              </a:gs>
            </a:gsLst>
            <a:lin ang="5400000" scaled="0"/>
          </a:gradFill>
          <a:latin typeface="+mn-lt"/>
          <a:ea typeface="+mn-ea"/>
          <a:cs typeface="+mn-cs"/>
        </a:defRPr>
      </a:lvl8pPr>
      <a:lvl9pPr marL="2057400" indent="-228600" algn="l" defTabSz="914400" rtl="0" eaLnBrk="1" latinLnBrk="0" hangingPunct="1">
        <a:spcBef>
          <a:spcPts val="1200"/>
        </a:spcBef>
        <a:buClrTx/>
        <a:buFont typeface="Arial" pitchFamily="34" charset="0"/>
        <a:buChar char="•"/>
        <a:defRPr sz="1800" kern="1200" baseline="0">
          <a:gradFill>
            <a:gsLst>
              <a:gs pos="0">
                <a:schemeClr val="bg1"/>
              </a:gs>
              <a:gs pos="90000">
                <a:schemeClr val="bg2">
                  <a:lumMod val="9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dsclick.infospace.com/ClickHandler.ashx?ru=http%3a%2f%2fwww.binauralbeatsonline.com%2fwp-content%2fuploads%2f2010%2f10%2fImmune-System.jpg&amp;ld=20111225&amp;ap=18&amp;app=1&amp;c=speedbit.2.aff05&amp;s=speedbit2&amp;coi=372380&amp;cop=main-title&amp;ep=18&amp;euip=176.67.108.45&amp;npp=18&amp;p=0&amp;pp=0&amp;pvaid=37ee0f675077412f9e9b602ce64956bf&amp;hash=096B4015241F809474FD195F00617483"/>
          <p:cNvPicPr>
            <a:picLocks noChangeAspect="1" noChangeArrowheads="1"/>
          </p:cNvPicPr>
          <p:nvPr/>
        </p:nvPicPr>
        <p:blipFill>
          <a:blip r:embed="rId2" cstate="print"/>
          <a:srcRect/>
          <a:stretch>
            <a:fillRect/>
          </a:stretch>
        </p:blipFill>
        <p:spPr bwMode="auto">
          <a:xfrm>
            <a:off x="1547664" y="1484784"/>
            <a:ext cx="5832648" cy="4320480"/>
          </a:xfrm>
          <a:prstGeom prst="rect">
            <a:avLst/>
          </a:prstGeom>
          <a:noFill/>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792162"/>
            <a:ext cx="5311562"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PHAGOCYTES</a:t>
            </a:r>
            <a:endParaRPr lang="en-GB" dirty="0"/>
          </a:p>
        </p:txBody>
      </p:sp>
      <p:sp>
        <p:nvSpPr>
          <p:cNvPr id="3" name="Content Placeholder 2"/>
          <p:cNvSpPr>
            <a:spLocks noGrp="1"/>
          </p:cNvSpPr>
          <p:nvPr>
            <p:ph idx="1"/>
          </p:nvPr>
        </p:nvSpPr>
        <p:spPr>
          <a:xfrm>
            <a:off x="827584" y="1340768"/>
            <a:ext cx="7488832" cy="5256584"/>
          </a:xfrm>
        </p:spPr>
        <p:txBody>
          <a:bodyPr>
            <a:noAutofit/>
          </a:bodyPr>
          <a:lstStyle/>
          <a:p>
            <a:r>
              <a:rPr lang="en-GB" sz="2400" b="1" dirty="0" smtClean="0">
                <a:solidFill>
                  <a:schemeClr val="bg2">
                    <a:lumMod val="25000"/>
                  </a:schemeClr>
                </a:solidFill>
                <a:latin typeface="Times New Roman" pitchFamily="18" charset="0"/>
                <a:cs typeface="Times New Roman" pitchFamily="18" charset="0"/>
              </a:rPr>
              <a:t>Glial</a:t>
            </a:r>
            <a:r>
              <a:rPr lang="en-GB" sz="2400" b="1" dirty="0" smtClean="0">
                <a:solidFill>
                  <a:schemeClr val="bg1"/>
                </a:solidFill>
                <a:latin typeface="Times New Roman" pitchFamily="18" charset="0"/>
                <a:cs typeface="Times New Roman" pitchFamily="18" charset="0"/>
              </a:rPr>
              <a:t> </a:t>
            </a:r>
            <a:r>
              <a:rPr lang="en-GB" sz="2400" dirty="0" smtClean="0">
                <a:solidFill>
                  <a:schemeClr val="bg1"/>
                </a:solidFill>
                <a:latin typeface="Times New Roman" pitchFamily="18" charset="0"/>
                <a:cs typeface="Times New Roman" pitchFamily="18" charset="0"/>
              </a:rPr>
              <a:t>cells, </a:t>
            </a:r>
            <a:r>
              <a:rPr lang="en-GB" sz="2400" b="1" dirty="0" smtClean="0">
                <a:solidFill>
                  <a:schemeClr val="bg2">
                    <a:lumMod val="25000"/>
                  </a:schemeClr>
                </a:solidFill>
                <a:latin typeface="Times New Roman" pitchFamily="18" charset="0"/>
                <a:cs typeface="Times New Roman" pitchFamily="18" charset="0"/>
              </a:rPr>
              <a:t>alveolar</a:t>
            </a:r>
            <a:r>
              <a:rPr lang="en-GB" sz="2400" dirty="0" smtClean="0">
                <a:solidFill>
                  <a:schemeClr val="bg1"/>
                </a:solidFill>
                <a:latin typeface="Times New Roman" pitchFamily="18" charset="0"/>
                <a:cs typeface="Times New Roman" pitchFamily="18" charset="0"/>
              </a:rPr>
              <a:t> cells are all M</a:t>
            </a:r>
            <a:r>
              <a:rPr lang="en-GB" sz="2400" dirty="0" smtClean="0">
                <a:solidFill>
                  <a:schemeClr val="bg1"/>
                </a:solidFill>
                <a:latin typeface="Times New Roman" pitchFamily="18" charset="0"/>
                <a:cs typeface="Times New Roman" pitchFamily="18" charset="0"/>
                <a:sym typeface="Symbol"/>
              </a:rPr>
              <a:t></a:t>
            </a:r>
            <a:r>
              <a:rPr lang="en-GB" sz="2400" dirty="0" smtClean="0">
                <a:solidFill>
                  <a:schemeClr val="bg1"/>
                </a:solidFill>
                <a:latin typeface="Times New Roman" pitchFamily="18" charset="0"/>
                <a:cs typeface="Times New Roman" pitchFamily="18" charset="0"/>
              </a:rPr>
              <a:t>. </a:t>
            </a:r>
            <a:r>
              <a:rPr lang="en-GB" sz="2400" dirty="0" smtClean="0">
                <a:solidFill>
                  <a:schemeClr val="bg2">
                    <a:lumMod val="25000"/>
                  </a:schemeClr>
                </a:solidFill>
                <a:latin typeface="Times New Roman" pitchFamily="18" charset="0"/>
                <a:cs typeface="Times New Roman" pitchFamily="18" charset="0"/>
              </a:rPr>
              <a:t>Osteoclasts</a:t>
            </a:r>
            <a:r>
              <a:rPr lang="en-GB" sz="2400" dirty="0" smtClean="0">
                <a:solidFill>
                  <a:schemeClr val="bg1"/>
                </a:solidFill>
                <a:latin typeface="Times New Roman" pitchFamily="18" charset="0"/>
                <a:cs typeface="Times New Roman" pitchFamily="18" charset="0"/>
              </a:rPr>
              <a:t> are specialised M</a:t>
            </a:r>
            <a:r>
              <a:rPr lang="en-GB" sz="2400" dirty="0" smtClean="0">
                <a:solidFill>
                  <a:schemeClr val="bg1"/>
                </a:solidFill>
                <a:latin typeface="Times New Roman" pitchFamily="18" charset="0"/>
                <a:cs typeface="Times New Roman" pitchFamily="18" charset="0"/>
                <a:sym typeface="Symbol"/>
              </a:rPr>
              <a:t> (calcium metabolism).</a:t>
            </a:r>
          </a:p>
          <a:p>
            <a:r>
              <a:rPr lang="en-GB" sz="2400" dirty="0" smtClean="0">
                <a:solidFill>
                  <a:schemeClr val="bg1"/>
                </a:solidFill>
                <a:latin typeface="Times New Roman" pitchFamily="18" charset="0"/>
                <a:cs typeface="Times New Roman" pitchFamily="18" charset="0"/>
                <a:sym typeface="Symbol"/>
              </a:rPr>
              <a:t>The body produces neutophils more than monocytes under the effect of CSF produced by</a:t>
            </a:r>
            <a:r>
              <a:rPr lang="en-GB" sz="2400" dirty="0" smtClean="0">
                <a:solidFill>
                  <a:schemeClr val="bg1"/>
                </a:solidFill>
                <a:latin typeface="Times New Roman" pitchFamily="18" charset="0"/>
                <a:cs typeface="Times New Roman" pitchFamily="18" charset="0"/>
              </a:rPr>
              <a:t> M</a:t>
            </a:r>
            <a:r>
              <a:rPr lang="en-GB" sz="2400" dirty="0" smtClean="0">
                <a:solidFill>
                  <a:schemeClr val="bg1"/>
                </a:solidFill>
                <a:latin typeface="Times New Roman" pitchFamily="18" charset="0"/>
                <a:cs typeface="Times New Roman" pitchFamily="18" charset="0"/>
                <a:sym typeface="Symbol"/>
              </a:rPr>
              <a:t> specially during acute inflammatory response.</a:t>
            </a:r>
          </a:p>
          <a:p>
            <a:r>
              <a:rPr lang="en-GB" sz="2400" dirty="0" smtClean="0">
                <a:solidFill>
                  <a:schemeClr val="bg1"/>
                </a:solidFill>
                <a:latin typeface="Times New Roman" pitchFamily="18" charset="0"/>
                <a:cs typeface="Times New Roman" pitchFamily="18" charset="0"/>
                <a:sym typeface="Symbol"/>
              </a:rPr>
              <a:t>Clinically  </a:t>
            </a:r>
            <a:r>
              <a:rPr lang="en-GB" sz="2400" b="1" dirty="0" smtClean="0">
                <a:solidFill>
                  <a:schemeClr val="bg2">
                    <a:lumMod val="25000"/>
                  </a:schemeClr>
                </a:solidFill>
                <a:latin typeface="Times New Roman" pitchFamily="18" charset="0"/>
                <a:cs typeface="Times New Roman" pitchFamily="18" charset="0"/>
                <a:sym typeface="Symbol"/>
              </a:rPr>
              <a:t>filgrastim</a:t>
            </a:r>
            <a:r>
              <a:rPr lang="en-GB" sz="2400" dirty="0" smtClean="0">
                <a:solidFill>
                  <a:schemeClr val="bg1"/>
                </a:solidFill>
                <a:latin typeface="Times New Roman" pitchFamily="18" charset="0"/>
                <a:cs typeface="Times New Roman" pitchFamily="18" charset="0"/>
                <a:sym typeface="Symbol"/>
              </a:rPr>
              <a:t> and </a:t>
            </a:r>
            <a:r>
              <a:rPr lang="en-GB" sz="2400" b="1" dirty="0" smtClean="0">
                <a:solidFill>
                  <a:schemeClr val="bg2">
                    <a:lumMod val="25000"/>
                  </a:schemeClr>
                </a:solidFill>
                <a:latin typeface="Times New Roman" pitchFamily="18" charset="0"/>
                <a:cs typeface="Times New Roman" pitchFamily="18" charset="0"/>
                <a:sym typeface="Symbol"/>
              </a:rPr>
              <a:t>lenograstim</a:t>
            </a:r>
            <a:r>
              <a:rPr lang="en-GB" sz="2400" dirty="0" smtClean="0">
                <a:solidFill>
                  <a:schemeClr val="bg1"/>
                </a:solidFill>
                <a:latin typeface="Times New Roman" pitchFamily="18" charset="0"/>
                <a:cs typeface="Times New Roman" pitchFamily="18" charset="0"/>
                <a:sym typeface="Symbol"/>
              </a:rPr>
              <a:t> used as CSFs for neutrophils following stem cell transplantation.</a:t>
            </a:r>
          </a:p>
          <a:p>
            <a:r>
              <a:rPr lang="en-GB" sz="2400" dirty="0" smtClean="0">
                <a:solidFill>
                  <a:schemeClr val="bg1"/>
                </a:solidFill>
                <a:latin typeface="Times New Roman" pitchFamily="18" charset="0"/>
                <a:cs typeface="Times New Roman" pitchFamily="18" charset="0"/>
                <a:sym typeface="Symbol"/>
              </a:rPr>
              <a:t>Neutrophils has more important defensive role in blood than </a:t>
            </a:r>
            <a:r>
              <a:rPr lang="en-GB" sz="2400" dirty="0" smtClean="0">
                <a:solidFill>
                  <a:schemeClr val="bg1"/>
                </a:solidFill>
                <a:latin typeface="Times New Roman" pitchFamily="18" charset="0"/>
                <a:cs typeface="Times New Roman" pitchFamily="18" charset="0"/>
              </a:rPr>
              <a:t>M</a:t>
            </a:r>
            <a:r>
              <a:rPr lang="en-GB" sz="2400" dirty="0" smtClean="0">
                <a:solidFill>
                  <a:schemeClr val="bg1"/>
                </a:solidFill>
                <a:latin typeface="Times New Roman" pitchFamily="18" charset="0"/>
                <a:cs typeface="Times New Roman" pitchFamily="18" charset="0"/>
                <a:sym typeface="Symbol"/>
              </a:rPr>
              <a:t>, but </a:t>
            </a:r>
            <a:r>
              <a:rPr lang="en-GB" sz="2400" dirty="0" smtClean="0">
                <a:solidFill>
                  <a:schemeClr val="bg1"/>
                </a:solidFill>
                <a:latin typeface="Times New Roman" pitchFamily="18" charset="0"/>
                <a:cs typeface="Times New Roman" pitchFamily="18" charset="0"/>
              </a:rPr>
              <a:t>M</a:t>
            </a:r>
            <a:r>
              <a:rPr lang="en-GB" sz="2400" dirty="0" smtClean="0">
                <a:solidFill>
                  <a:schemeClr val="bg1"/>
                </a:solidFill>
                <a:latin typeface="Times New Roman" pitchFamily="18" charset="0"/>
                <a:cs typeface="Times New Roman" pitchFamily="18" charset="0"/>
                <a:sym typeface="Symbol"/>
              </a:rPr>
              <a:t> have all job to do in tissues. They have the role in calling neutophils to site of inflammation using chemotactics like IL-8.</a:t>
            </a:r>
            <a:r>
              <a:rPr lang="en-GB" sz="2400" dirty="0" smtClean="0">
                <a:solidFill>
                  <a:schemeClr val="bg1"/>
                </a:solidFill>
                <a:latin typeface="Times New Roman" pitchFamily="18" charset="0"/>
                <a:cs typeface="Times New Roman" pitchFamily="18" charset="0"/>
              </a:rPr>
              <a:t> </a:t>
            </a:r>
            <a:endParaRPr lang="en-GB" sz="2400" dirty="0" smtClean="0">
              <a:solidFill>
                <a:schemeClr val="bg1"/>
              </a:solidFill>
              <a:latin typeface="Times New Roman" pitchFamily="18" charset="0"/>
              <a:cs typeface="Times New Roman" pitchFamily="18" charset="0"/>
              <a:sym typeface="Symbol"/>
            </a:endParaRPr>
          </a:p>
          <a:p>
            <a:r>
              <a:rPr lang="en-GB" sz="2400" dirty="0" smtClean="0">
                <a:solidFill>
                  <a:schemeClr val="bg1"/>
                </a:solidFill>
                <a:latin typeface="Times New Roman" pitchFamily="18" charset="0"/>
                <a:cs typeface="Times New Roman" pitchFamily="18" charset="0"/>
              </a:rPr>
              <a:t>M</a:t>
            </a:r>
            <a:r>
              <a:rPr lang="en-GB" sz="2400" dirty="0" smtClean="0">
                <a:solidFill>
                  <a:schemeClr val="bg1"/>
                </a:solidFill>
                <a:latin typeface="Times New Roman" pitchFamily="18" charset="0"/>
                <a:cs typeface="Times New Roman" pitchFamily="18" charset="0"/>
                <a:sym typeface="Symbol"/>
              </a:rPr>
              <a:t>s use receptors found on their membrane surface to</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704856"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Tolerance and autoimmunity</a:t>
            </a:r>
            <a:endParaRPr lang="en-GB" dirty="0"/>
          </a:p>
        </p:txBody>
      </p:sp>
      <p:sp>
        <p:nvSpPr>
          <p:cNvPr id="3" name="Content Placeholder 2"/>
          <p:cNvSpPr>
            <a:spLocks noGrp="1"/>
          </p:cNvSpPr>
          <p:nvPr>
            <p:ph idx="1"/>
          </p:nvPr>
        </p:nvSpPr>
        <p:spPr>
          <a:xfrm>
            <a:off x="323528" y="908720"/>
            <a:ext cx="8568952" cy="5616625"/>
          </a:xfrm>
        </p:spPr>
        <p:txBody>
          <a:bodyPr>
            <a:normAutofit/>
          </a:bodyPr>
          <a:lstStyle/>
          <a:p>
            <a:r>
              <a:rPr lang="en-GB" sz="2800" dirty="0" smtClean="0">
                <a:solidFill>
                  <a:schemeClr val="bg1">
                    <a:lumMod val="95000"/>
                  </a:schemeClr>
                </a:solidFill>
                <a:latin typeface="Times New Roman" pitchFamily="18" charset="0"/>
                <a:cs typeface="Times New Roman" pitchFamily="18" charset="0"/>
              </a:rPr>
              <a:t>Tolerance achieved  as a result of a consequence of  </a:t>
            </a:r>
            <a:r>
              <a:rPr lang="en-GB" sz="2800" dirty="0" err="1" smtClean="0">
                <a:solidFill>
                  <a:schemeClr val="bg1">
                    <a:lumMod val="95000"/>
                  </a:schemeClr>
                </a:solidFill>
                <a:latin typeface="Times New Roman" pitchFamily="18" charset="0"/>
                <a:cs typeface="Times New Roman" pitchFamily="18" charset="0"/>
              </a:rPr>
              <a:t>tolerizing</a:t>
            </a:r>
            <a:r>
              <a:rPr lang="en-GB" sz="2800" dirty="0" smtClean="0">
                <a:solidFill>
                  <a:schemeClr val="bg1">
                    <a:lumMod val="95000"/>
                  </a:schemeClr>
                </a:solidFill>
                <a:latin typeface="Times New Roman" pitchFamily="18" charset="0"/>
                <a:cs typeface="Times New Roman" pitchFamily="18" charset="0"/>
              </a:rPr>
              <a:t> interaction which takes place during development of lymphocytes or afterwards.</a:t>
            </a:r>
          </a:p>
          <a:p>
            <a:r>
              <a:rPr lang="en-GB" sz="2800" dirty="0" smtClean="0">
                <a:solidFill>
                  <a:schemeClr val="bg1">
                    <a:lumMod val="95000"/>
                  </a:schemeClr>
                </a:solidFill>
                <a:latin typeface="Times New Roman" pitchFamily="18" charset="0"/>
                <a:cs typeface="Times New Roman" pitchFamily="18" charset="0"/>
              </a:rPr>
              <a:t> Tolerance induced during the early stages of development is referred to as </a:t>
            </a:r>
            <a:r>
              <a:rPr lang="en-GB" sz="2800" b="1" i="1" u="sng" dirty="0" smtClean="0">
                <a:solidFill>
                  <a:srgbClr val="C00000"/>
                </a:solidFill>
                <a:latin typeface="Times New Roman" pitchFamily="18" charset="0"/>
                <a:cs typeface="Times New Roman" pitchFamily="18" charset="0"/>
              </a:rPr>
              <a:t>central tolerance</a:t>
            </a:r>
            <a:r>
              <a:rPr lang="en-GB" sz="2800" b="1" i="1" u="sng" dirty="0" smtClean="0">
                <a:solidFill>
                  <a:schemeClr val="bg1">
                    <a:lumMod val="95000"/>
                  </a:schemeClr>
                </a:solidFill>
                <a:latin typeface="Times New Roman" pitchFamily="18" charset="0"/>
                <a:cs typeface="Times New Roman" pitchFamily="18" charset="0"/>
              </a:rPr>
              <a:t>; </a:t>
            </a:r>
            <a:r>
              <a:rPr lang="en-GB" sz="2800" dirty="0" smtClean="0">
                <a:solidFill>
                  <a:schemeClr val="bg1">
                    <a:lumMod val="95000"/>
                  </a:schemeClr>
                </a:solidFill>
                <a:latin typeface="Times New Roman" pitchFamily="18" charset="0"/>
                <a:cs typeface="Times New Roman" pitchFamily="18" charset="0"/>
              </a:rPr>
              <a:t>where as tolerance induced in mature lymphocytes is referred to as </a:t>
            </a:r>
            <a:r>
              <a:rPr lang="en-GB" sz="2800" b="1" i="1" u="sng" dirty="0" smtClean="0">
                <a:solidFill>
                  <a:srgbClr val="C00000"/>
                </a:solidFill>
                <a:latin typeface="Times New Roman" pitchFamily="18" charset="0"/>
                <a:cs typeface="Times New Roman" pitchFamily="18" charset="0"/>
              </a:rPr>
              <a:t>peripheral tolerance</a:t>
            </a:r>
            <a:r>
              <a:rPr lang="en-GB" sz="2800" b="1" i="1" u="sng" dirty="0" smtClean="0">
                <a:solidFill>
                  <a:schemeClr val="bg1">
                    <a:lumMod val="95000"/>
                  </a:schemeClr>
                </a:solidFill>
                <a:latin typeface="Times New Roman" pitchFamily="18" charset="0"/>
                <a:cs typeface="Times New Roman" pitchFamily="18" charset="0"/>
              </a:rPr>
              <a:t>.</a:t>
            </a:r>
          </a:p>
          <a:p>
            <a:r>
              <a:rPr lang="en-GB" sz="2800" dirty="0" smtClean="0">
                <a:solidFill>
                  <a:schemeClr val="bg1">
                    <a:lumMod val="95000"/>
                  </a:schemeClr>
                </a:solidFill>
                <a:latin typeface="Times New Roman" pitchFamily="18" charset="0"/>
                <a:cs typeface="Times New Roman" pitchFamily="18" charset="0"/>
              </a:rPr>
              <a:t>Central tolerance occurs in the primary lymphoid organs (the bone marrow for B cells and the thymus for T cells) as part of the process known as </a:t>
            </a:r>
            <a:r>
              <a:rPr lang="en-GB" sz="2800" b="1" i="1" u="sng" dirty="0" smtClean="0">
                <a:solidFill>
                  <a:srgbClr val="C00000"/>
                </a:solidFill>
                <a:latin typeface="Times New Roman" pitchFamily="18" charset="0"/>
                <a:cs typeface="Times New Roman" pitchFamily="18" charset="0"/>
              </a:rPr>
              <a:t>negative selection.</a:t>
            </a:r>
          </a:p>
          <a:p>
            <a:r>
              <a:rPr lang="en-GB" sz="2800" b="1" i="1" u="sng" dirty="0" smtClean="0">
                <a:solidFill>
                  <a:schemeClr val="bg1">
                    <a:lumMod val="95000"/>
                  </a:schemeClr>
                </a:solidFill>
                <a:latin typeface="Times New Roman" pitchFamily="18" charset="0"/>
                <a:cs typeface="Times New Roman" pitchFamily="18" charset="0"/>
              </a:rPr>
              <a:t>Generally tolerance achieved by multiple mechanisms</a:t>
            </a:r>
            <a:r>
              <a:rPr lang="en-GB" sz="2800" b="1" i="1" dirty="0" smtClean="0">
                <a:solidFill>
                  <a:schemeClr val="bg1">
                    <a:lumMod val="95000"/>
                  </a:schemeClr>
                </a:solidFill>
                <a:latin typeface="Times New Roman" pitchFamily="18" charset="0"/>
                <a:cs typeface="Times New Roman" pitchFamily="18" charset="0"/>
              </a:rPr>
              <a:t>.</a:t>
            </a:r>
            <a:r>
              <a:rPr lang="en-GB" sz="2800" dirty="0" smtClean="0">
                <a:solidFill>
                  <a:schemeClr val="bg1">
                    <a:lumMod val="95000"/>
                  </a:schemeClr>
                </a:solidFill>
                <a:latin typeface="Times New Roman" pitchFamily="18" charset="0"/>
                <a:cs typeface="Times New Roman" pitchFamily="18" charset="0"/>
              </a:rPr>
              <a:t> </a:t>
            </a:r>
            <a:endParaRPr lang="en-GB" sz="2800" b="1" i="1" u="sng" dirty="0" smtClean="0">
              <a:solidFill>
                <a:schemeClr val="bg1">
                  <a:lumMod val="95000"/>
                </a:schemeClr>
              </a:solidFill>
              <a:latin typeface="Times New Roman" pitchFamily="18" charset="0"/>
              <a:cs typeface="Times New Roman" pitchFamily="18" charset="0"/>
            </a:endParaRPr>
          </a:p>
          <a:p>
            <a:endParaRPr lang="en-GB" sz="2800" dirty="0">
              <a:solidFill>
                <a:schemeClr val="bg1">
                  <a:lumMod val="95000"/>
                </a:schemeClr>
              </a:solidFill>
              <a:latin typeface="Times New Roman" pitchFamily="18" charset="0"/>
              <a:cs typeface="Times New Roman" pitchFamily="18" charset="0"/>
            </a:endParaRPr>
          </a:p>
        </p:txBody>
      </p:sp>
    </p:spTree>
  </p:cSld>
  <p:clrMapOvr>
    <a:masterClrMapping/>
  </p:clrMapOvr>
  <p:transition>
    <p:wipe dir="d"/>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920880" cy="808038"/>
          </a:xfrm>
        </p:spPr>
        <p:txBody>
          <a:bodyPr/>
          <a:lstStyle/>
          <a:p>
            <a:pPr algn="ctr"/>
            <a:r>
              <a:rPr lang="en-GB" dirty="0" smtClean="0">
                <a:solidFill>
                  <a:schemeClr val="bg1"/>
                </a:solidFill>
                <a:latin typeface="Times New Roman" pitchFamily="18" charset="0"/>
                <a:cs typeface="Times New Roman" pitchFamily="18" charset="0"/>
              </a:rPr>
              <a:t>Tolerance and autoimmunity</a:t>
            </a:r>
            <a:endParaRPr lang="en-GB" dirty="0"/>
          </a:p>
        </p:txBody>
      </p:sp>
      <p:sp>
        <p:nvSpPr>
          <p:cNvPr id="3" name="Content Placeholder 2"/>
          <p:cNvSpPr>
            <a:spLocks noGrp="1"/>
          </p:cNvSpPr>
          <p:nvPr>
            <p:ph idx="1"/>
          </p:nvPr>
        </p:nvSpPr>
        <p:spPr>
          <a:xfrm>
            <a:off x="323528" y="1124744"/>
            <a:ext cx="8496944" cy="5472608"/>
          </a:xfrm>
        </p:spPr>
        <p:txBody>
          <a:bodyPr>
            <a:normAutofit/>
          </a:bodyPr>
          <a:lstStyle/>
          <a:p>
            <a:r>
              <a:rPr lang="en-GB" sz="2800" dirty="0" smtClean="0">
                <a:solidFill>
                  <a:schemeClr val="bg1"/>
                </a:solidFill>
                <a:latin typeface="Times New Roman" pitchFamily="18" charset="0"/>
                <a:cs typeface="Times New Roman" pitchFamily="18" charset="0"/>
              </a:rPr>
              <a:t>Negative selection in the central (primary) lymphoid organs ensures that most B and T cells that leaves into  the periphery react only with foreign antigens.</a:t>
            </a:r>
          </a:p>
          <a:p>
            <a:r>
              <a:rPr lang="en-GB" sz="2800" dirty="0" smtClean="0">
                <a:solidFill>
                  <a:schemeClr val="bg1"/>
                </a:solidFill>
                <a:latin typeface="Times New Roman" pitchFamily="18" charset="0"/>
                <a:cs typeface="Times New Roman" pitchFamily="18" charset="0"/>
              </a:rPr>
              <a:t>Any leaked self (auto) reacting B and T lymphocytes should be controlled by the peripheral tolerance. </a:t>
            </a:r>
          </a:p>
          <a:p>
            <a:r>
              <a:rPr lang="en-GB" sz="2800" dirty="0" smtClean="0">
                <a:solidFill>
                  <a:schemeClr val="bg1"/>
                </a:solidFill>
                <a:latin typeface="Times New Roman" pitchFamily="18" charset="0"/>
                <a:cs typeface="Times New Roman" pitchFamily="18" charset="0"/>
              </a:rPr>
              <a:t>Lymphocytes distinguish self antigens from non-self antigens depending upon more than one factor:</a:t>
            </a:r>
          </a:p>
          <a:p>
            <a:pPr>
              <a:buNone/>
            </a:pPr>
            <a:r>
              <a:rPr lang="en-GB" sz="2800" dirty="0" smtClean="0">
                <a:solidFill>
                  <a:schemeClr val="bg1"/>
                </a:solidFill>
                <a:latin typeface="Times New Roman" pitchFamily="18" charset="0"/>
                <a:cs typeface="Times New Roman" pitchFamily="18" charset="0"/>
              </a:rPr>
              <a:t>*** Immature lymphocytes are much more sensitive than mature lymphocytes to strong signals delivered through their antigen receptors.</a:t>
            </a:r>
          </a:p>
          <a:p>
            <a:pPr>
              <a:buNone/>
            </a:pPr>
            <a:endParaRPr lang="en-GB" sz="2800" dirty="0" smtClean="0">
              <a:solidFill>
                <a:schemeClr val="bg1"/>
              </a:solidFill>
              <a:latin typeface="Times New Roman" pitchFamily="18" charset="0"/>
              <a:cs typeface="Times New Roman" pitchFamily="18" charset="0"/>
            </a:endParaRPr>
          </a:p>
          <a:p>
            <a:endParaRPr lang="en-GB" dirty="0"/>
          </a:p>
        </p:txBody>
      </p:sp>
    </p:spTree>
  </p:cSld>
  <p:clrMapOvr>
    <a:masterClrMapping/>
  </p:clrMapOvr>
  <p:transition>
    <p:wipe dir="d"/>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76864" cy="692696"/>
          </a:xfrm>
        </p:spPr>
        <p:txBody>
          <a:bodyPr/>
          <a:lstStyle/>
          <a:p>
            <a:pPr algn="ctr"/>
            <a:r>
              <a:rPr lang="en-GB" dirty="0" smtClean="0">
                <a:solidFill>
                  <a:schemeClr val="bg1"/>
                </a:solidFill>
                <a:latin typeface="Times New Roman" pitchFamily="18" charset="0"/>
                <a:cs typeface="Times New Roman" pitchFamily="18" charset="0"/>
              </a:rPr>
              <a:t>Tolerance and autoimmunity</a:t>
            </a:r>
            <a:endParaRPr lang="en-GB" dirty="0"/>
          </a:p>
        </p:txBody>
      </p:sp>
      <p:sp>
        <p:nvSpPr>
          <p:cNvPr id="3" name="Content Placeholder 2"/>
          <p:cNvSpPr>
            <a:spLocks noGrp="1"/>
          </p:cNvSpPr>
          <p:nvPr>
            <p:ph idx="1"/>
          </p:nvPr>
        </p:nvSpPr>
        <p:spPr>
          <a:xfrm>
            <a:off x="179512" y="692696"/>
            <a:ext cx="8784976" cy="6165304"/>
          </a:xfrm>
        </p:spPr>
        <p:txBody>
          <a:bodyPr>
            <a:normAutofit/>
          </a:bodyPr>
          <a:lstStyle/>
          <a:p>
            <a:pPr>
              <a:buNone/>
            </a:pPr>
            <a:r>
              <a:rPr lang="en-GB" sz="2800" dirty="0" smtClean="0">
                <a:solidFill>
                  <a:schemeClr val="bg1"/>
                </a:solidFill>
                <a:latin typeface="Times New Roman" pitchFamily="18" charset="0"/>
                <a:cs typeface="Times New Roman" pitchFamily="18" charset="0"/>
              </a:rPr>
              <a:t>*** tolerance resulted from continuous exposure of lymphocytes to high levels of antigen, which can lead to chronic antigen receptor signalling.</a:t>
            </a:r>
          </a:p>
          <a:p>
            <a:pPr>
              <a:buNone/>
            </a:pPr>
            <a:r>
              <a:rPr lang="en-GB" sz="2800" dirty="0" smtClean="0">
                <a:solidFill>
                  <a:schemeClr val="bg1"/>
                </a:solidFill>
                <a:latin typeface="Times New Roman" pitchFamily="18" charset="0"/>
                <a:cs typeface="Times New Roman" pitchFamily="18" charset="0"/>
              </a:rPr>
              <a:t>*** Presence of co-stimulatory signals. If the antigen is encountered in the absence of co-stimulatory signals, then the lymphocytes are </a:t>
            </a:r>
            <a:r>
              <a:rPr lang="en-GB" sz="2800" dirty="0" err="1" smtClean="0">
                <a:solidFill>
                  <a:schemeClr val="bg1"/>
                </a:solidFill>
                <a:latin typeface="Times New Roman" pitchFamily="18" charset="0"/>
                <a:cs typeface="Times New Roman" pitchFamily="18" charset="0"/>
              </a:rPr>
              <a:t>tolerized</a:t>
            </a:r>
            <a:r>
              <a:rPr lang="en-GB" sz="2800" dirty="0" smtClean="0">
                <a:solidFill>
                  <a:schemeClr val="bg1"/>
                </a:solidFill>
                <a:latin typeface="Times New Roman" pitchFamily="18" charset="0"/>
                <a:cs typeface="Times New Roman" pitchFamily="18" charset="0"/>
              </a:rPr>
              <a:t>; if antigen is encountered in the presence of co-stimulatory signals, the lymphocytes are activated.</a:t>
            </a:r>
          </a:p>
          <a:p>
            <a:pPr>
              <a:buNone/>
            </a:pPr>
            <a:r>
              <a:rPr lang="en-GB" sz="2800" u="sng" dirty="0" smtClean="0">
                <a:solidFill>
                  <a:schemeClr val="bg1"/>
                </a:solidFill>
                <a:latin typeface="Times New Roman" pitchFamily="18" charset="0"/>
                <a:cs typeface="Times New Roman" pitchFamily="18" charset="0"/>
              </a:rPr>
              <a:t>CENTRAL TOLERANCE</a:t>
            </a:r>
            <a:r>
              <a:rPr lang="en-GB" sz="2800" dirty="0" smtClean="0">
                <a:solidFill>
                  <a:schemeClr val="bg1"/>
                </a:solidFill>
                <a:latin typeface="Times New Roman" pitchFamily="18" charset="0"/>
                <a:cs typeface="Times New Roman" pitchFamily="18" charset="0"/>
              </a:rPr>
              <a:t>:</a:t>
            </a:r>
          </a:p>
          <a:p>
            <a:r>
              <a:rPr lang="en-GB" sz="2800" dirty="0" smtClean="0">
                <a:solidFill>
                  <a:schemeClr val="bg1"/>
                </a:solidFill>
                <a:latin typeface="Times New Roman" pitchFamily="18" charset="0"/>
                <a:cs typeface="Times New Roman" pitchFamily="18" charset="0"/>
              </a:rPr>
              <a:t> Recognition receptors in B and T lymphocytes (BCRs and TCRs) shows grate diversity.</a:t>
            </a:r>
            <a:r>
              <a:rPr lang="en-GB" sz="2800" b="1" i="1" dirty="0" smtClean="0"/>
              <a:t> </a:t>
            </a:r>
            <a:r>
              <a:rPr lang="en-GB" sz="2800" dirty="0" smtClean="0">
                <a:solidFill>
                  <a:schemeClr val="bg1"/>
                </a:solidFill>
                <a:latin typeface="Times New Roman" pitchFamily="18" charset="0"/>
                <a:cs typeface="Times New Roman" pitchFamily="18" charset="0"/>
              </a:rPr>
              <a:t>Beside that Auto-reactive lymphocytes (B and T) with receptors for self-antigen is a potential source of  a danger to the host. </a:t>
            </a:r>
          </a:p>
        </p:txBody>
      </p:sp>
    </p:spTree>
  </p:cSld>
  <p:clrMapOvr>
    <a:masterClrMapping/>
  </p:clrMapOvr>
  <p:transition>
    <p:wipe dir="d"/>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064896" cy="808038"/>
          </a:xfrm>
        </p:spPr>
        <p:txBody>
          <a:bodyPr/>
          <a:lstStyle/>
          <a:p>
            <a:pPr algn="ctr"/>
            <a:r>
              <a:rPr lang="en-GB" dirty="0" smtClean="0">
                <a:solidFill>
                  <a:schemeClr val="bg1"/>
                </a:solidFill>
                <a:latin typeface="Times New Roman" pitchFamily="18" charset="0"/>
                <a:cs typeface="Times New Roman" pitchFamily="18" charset="0"/>
              </a:rPr>
              <a:t>Tolerance and autoimmunity</a:t>
            </a:r>
            <a:endParaRPr lang="en-GB" dirty="0"/>
          </a:p>
        </p:txBody>
      </p:sp>
      <p:sp>
        <p:nvSpPr>
          <p:cNvPr id="3" name="Content Placeholder 2"/>
          <p:cNvSpPr>
            <a:spLocks noGrp="1"/>
          </p:cNvSpPr>
          <p:nvPr>
            <p:ph idx="1"/>
          </p:nvPr>
        </p:nvSpPr>
        <p:spPr>
          <a:xfrm>
            <a:off x="251520" y="764704"/>
            <a:ext cx="8712968" cy="5904656"/>
          </a:xfrm>
        </p:spPr>
        <p:txBody>
          <a:bodyPr>
            <a:normAutofit lnSpcReduction="10000"/>
          </a:bodyPr>
          <a:lstStyle/>
          <a:p>
            <a:r>
              <a:rPr lang="en-GB" sz="2800" dirty="0" smtClean="0">
                <a:solidFill>
                  <a:schemeClr val="bg1"/>
                </a:solidFill>
                <a:latin typeface="Times New Roman" pitchFamily="18" charset="0"/>
                <a:cs typeface="Times New Roman" pitchFamily="18" charset="0"/>
              </a:rPr>
              <a:t>Auto reactive cells must be excluded or deleted from the developing lymphocyte repertoire to maintain tolerance to self. </a:t>
            </a:r>
          </a:p>
          <a:p>
            <a:r>
              <a:rPr lang="en-GB" sz="2800" dirty="0" smtClean="0">
                <a:solidFill>
                  <a:schemeClr val="bg1"/>
                </a:solidFill>
                <a:latin typeface="Times New Roman" pitchFamily="18" charset="0"/>
                <a:cs typeface="Times New Roman" pitchFamily="18" charset="0"/>
              </a:rPr>
              <a:t>This is completely comply with the proposed theory known as </a:t>
            </a:r>
            <a:r>
              <a:rPr lang="en-GB" sz="2800" b="1" i="1" u="sng" dirty="0" err="1" smtClean="0">
                <a:solidFill>
                  <a:schemeClr val="bg1"/>
                </a:solidFill>
                <a:latin typeface="Times New Roman" pitchFamily="18" charset="0"/>
                <a:cs typeface="Times New Roman" pitchFamily="18" charset="0"/>
              </a:rPr>
              <a:t>clonal</a:t>
            </a:r>
            <a:r>
              <a:rPr lang="en-GB" sz="2800" b="1" i="1" u="sng" dirty="0" smtClean="0">
                <a:solidFill>
                  <a:schemeClr val="bg1"/>
                </a:solidFill>
                <a:latin typeface="Times New Roman" pitchFamily="18" charset="0"/>
                <a:cs typeface="Times New Roman" pitchFamily="18" charset="0"/>
              </a:rPr>
              <a:t> selection theory</a:t>
            </a:r>
            <a:r>
              <a:rPr lang="en-GB" sz="2800" dirty="0" smtClean="0">
                <a:solidFill>
                  <a:schemeClr val="bg1"/>
                </a:solidFill>
                <a:latin typeface="Times New Roman" pitchFamily="18" charset="0"/>
                <a:cs typeface="Times New Roman" pitchFamily="18" charset="0"/>
              </a:rPr>
              <a:t>.</a:t>
            </a:r>
          </a:p>
          <a:p>
            <a:pPr lvl="1">
              <a:buNone/>
            </a:pPr>
            <a:r>
              <a:rPr lang="en-GB" sz="3200" u="sng" dirty="0" smtClean="0">
                <a:solidFill>
                  <a:schemeClr val="bg1"/>
                </a:solidFill>
                <a:latin typeface="Times New Roman" pitchFamily="18" charset="0"/>
                <a:cs typeface="Times New Roman" pitchFamily="18" charset="0"/>
              </a:rPr>
              <a:t>Mechanisms of Central Tolerance: T and B Cells</a:t>
            </a:r>
          </a:p>
          <a:p>
            <a:pPr lvl="1">
              <a:buNone/>
            </a:pPr>
            <a:r>
              <a:rPr lang="en-GB" sz="2800" b="1" u="sng" dirty="0" smtClean="0">
                <a:solidFill>
                  <a:schemeClr val="bg1"/>
                </a:solidFill>
                <a:latin typeface="Times New Roman" pitchFamily="18" charset="0"/>
                <a:cs typeface="Times New Roman" pitchFamily="18" charset="0"/>
              </a:rPr>
              <a:t>Deletion:</a:t>
            </a:r>
          </a:p>
          <a:p>
            <a:pPr lvl="1"/>
            <a:r>
              <a:rPr lang="en-GB" sz="2800" dirty="0" smtClean="0">
                <a:solidFill>
                  <a:schemeClr val="bg1"/>
                </a:solidFill>
                <a:latin typeface="Times New Roman" pitchFamily="18" charset="0"/>
                <a:cs typeface="Times New Roman" pitchFamily="18" charset="0"/>
              </a:rPr>
              <a:t>Is a mechanism by which </a:t>
            </a:r>
            <a:r>
              <a:rPr lang="en-GB" sz="2800" dirty="0" err="1" smtClean="0">
                <a:solidFill>
                  <a:schemeClr val="bg1"/>
                </a:solidFill>
                <a:latin typeface="Times New Roman" pitchFamily="18" charset="0"/>
                <a:cs typeface="Times New Roman" pitchFamily="18" charset="0"/>
              </a:rPr>
              <a:t>autoreactive</a:t>
            </a:r>
            <a:r>
              <a:rPr lang="en-GB" sz="2800" dirty="0" smtClean="0">
                <a:solidFill>
                  <a:schemeClr val="bg1"/>
                </a:solidFill>
                <a:latin typeface="Times New Roman" pitchFamily="18" charset="0"/>
                <a:cs typeface="Times New Roman" pitchFamily="18" charset="0"/>
              </a:rPr>
              <a:t> T and B cells are eliminated from the repertoire by undergoing </a:t>
            </a:r>
            <a:r>
              <a:rPr lang="en-GB" sz="2800" b="1" i="1" u="sng" dirty="0" smtClean="0">
                <a:solidFill>
                  <a:schemeClr val="bg1"/>
                </a:solidFill>
                <a:latin typeface="Times New Roman" pitchFamily="18" charset="0"/>
                <a:cs typeface="Times New Roman" pitchFamily="18" charset="0"/>
              </a:rPr>
              <a:t>apoptosis </a:t>
            </a:r>
            <a:r>
              <a:rPr lang="en-GB" sz="2800" dirty="0" smtClean="0">
                <a:solidFill>
                  <a:schemeClr val="bg1"/>
                </a:solidFill>
                <a:latin typeface="Times New Roman" pitchFamily="18" charset="0"/>
                <a:cs typeface="Times New Roman" pitchFamily="18" charset="0"/>
              </a:rPr>
              <a:t>(programmed cell death).</a:t>
            </a:r>
          </a:p>
          <a:p>
            <a:pPr lvl="1"/>
            <a:r>
              <a:rPr lang="en-GB" sz="2800" dirty="0" smtClean="0">
                <a:solidFill>
                  <a:schemeClr val="bg1"/>
                </a:solidFill>
                <a:latin typeface="Times New Roman" pitchFamily="18" charset="0"/>
                <a:cs typeface="Times New Roman" pitchFamily="18" charset="0"/>
              </a:rPr>
              <a:t>Deletion in the thymus is the major mechanism of </a:t>
            </a:r>
            <a:r>
              <a:rPr lang="en-GB" sz="2800" b="1" u="sng" dirty="0" smtClean="0">
                <a:solidFill>
                  <a:schemeClr val="bg1"/>
                </a:solidFill>
                <a:latin typeface="Times New Roman" pitchFamily="18" charset="0"/>
                <a:cs typeface="Times New Roman" pitchFamily="18" charset="0"/>
              </a:rPr>
              <a:t>negative selection.</a:t>
            </a:r>
          </a:p>
        </p:txBody>
      </p:sp>
    </p:spTree>
  </p:cSld>
  <p:clrMapOvr>
    <a:masterClrMapping/>
  </p:clrMapOvr>
  <p:transition>
    <p:wipe dir="d"/>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64896" cy="720080"/>
          </a:xfrm>
        </p:spPr>
        <p:txBody>
          <a:bodyPr/>
          <a:lstStyle/>
          <a:p>
            <a:pPr algn="ctr"/>
            <a:r>
              <a:rPr lang="en-GB" dirty="0" smtClean="0">
                <a:solidFill>
                  <a:schemeClr val="bg1"/>
                </a:solidFill>
                <a:latin typeface="Times New Roman" pitchFamily="18" charset="0"/>
                <a:cs typeface="Times New Roman" pitchFamily="18" charset="0"/>
              </a:rPr>
              <a:t>Tolerance and autoimmunity</a:t>
            </a:r>
            <a:endParaRPr lang="en-GB" dirty="0"/>
          </a:p>
        </p:txBody>
      </p:sp>
      <p:sp>
        <p:nvSpPr>
          <p:cNvPr id="3" name="Content Placeholder 2"/>
          <p:cNvSpPr>
            <a:spLocks noGrp="1"/>
          </p:cNvSpPr>
          <p:nvPr>
            <p:ph idx="1"/>
          </p:nvPr>
        </p:nvSpPr>
        <p:spPr>
          <a:xfrm>
            <a:off x="251520" y="980728"/>
            <a:ext cx="8712968" cy="5688632"/>
          </a:xfrm>
        </p:spPr>
        <p:txBody>
          <a:bodyPr>
            <a:normAutofit/>
          </a:bodyPr>
          <a:lstStyle/>
          <a:p>
            <a:r>
              <a:rPr lang="en-GB" sz="2800" dirty="0" smtClean="0">
                <a:solidFill>
                  <a:schemeClr val="bg1"/>
                </a:solidFill>
                <a:latin typeface="Times New Roman" pitchFamily="18" charset="0"/>
                <a:cs typeface="Times New Roman" pitchFamily="18" charset="0"/>
              </a:rPr>
              <a:t>How T cells specific for non-</a:t>
            </a:r>
            <a:r>
              <a:rPr lang="en-GB" sz="2800" dirty="0" err="1" smtClean="0">
                <a:solidFill>
                  <a:schemeClr val="bg1"/>
                </a:solidFill>
                <a:latin typeface="Times New Roman" pitchFamily="18" charset="0"/>
                <a:cs typeface="Times New Roman" pitchFamily="18" charset="0"/>
              </a:rPr>
              <a:t>thymic</a:t>
            </a:r>
            <a:r>
              <a:rPr lang="en-GB" sz="2800" dirty="0" smtClean="0">
                <a:solidFill>
                  <a:schemeClr val="bg1"/>
                </a:solidFill>
                <a:latin typeface="Times New Roman" pitchFamily="18" charset="0"/>
                <a:cs typeface="Times New Roman" pitchFamily="18" charset="0"/>
              </a:rPr>
              <a:t>, tissue-specific self-antigens!!!!</a:t>
            </a:r>
          </a:p>
          <a:p>
            <a:r>
              <a:rPr lang="en-GB" sz="2800" dirty="0" smtClean="0">
                <a:solidFill>
                  <a:schemeClr val="bg1"/>
                </a:solidFill>
                <a:latin typeface="Times New Roman" pitchFamily="18" charset="0"/>
                <a:cs typeface="Times New Roman" pitchFamily="18" charset="0"/>
              </a:rPr>
              <a:t>Some self receptors found on cells of non-</a:t>
            </a:r>
            <a:r>
              <a:rPr lang="en-GB" sz="2800" dirty="0" err="1" smtClean="0">
                <a:solidFill>
                  <a:schemeClr val="bg1"/>
                </a:solidFill>
                <a:latin typeface="Times New Roman" pitchFamily="18" charset="0"/>
                <a:cs typeface="Times New Roman" pitchFamily="18" charset="0"/>
              </a:rPr>
              <a:t>thymic</a:t>
            </a:r>
            <a:r>
              <a:rPr lang="en-GB" sz="2800" dirty="0" smtClean="0">
                <a:solidFill>
                  <a:schemeClr val="bg1"/>
                </a:solidFill>
                <a:latin typeface="Times New Roman" pitchFamily="18" charset="0"/>
                <a:cs typeface="Times New Roman" pitchFamily="18" charset="0"/>
              </a:rPr>
              <a:t> origin (they were absent on the </a:t>
            </a:r>
            <a:r>
              <a:rPr lang="en-GB" sz="2800" dirty="0" err="1" smtClean="0">
                <a:solidFill>
                  <a:schemeClr val="bg1"/>
                </a:solidFill>
                <a:latin typeface="Times New Roman" pitchFamily="18" charset="0"/>
                <a:cs typeface="Times New Roman" pitchFamily="18" charset="0"/>
              </a:rPr>
              <a:t>epithelials</a:t>
            </a:r>
            <a:r>
              <a:rPr lang="en-GB" sz="2800" dirty="0" smtClean="0">
                <a:solidFill>
                  <a:schemeClr val="bg1"/>
                </a:solidFill>
                <a:latin typeface="Times New Roman" pitchFamily="18" charset="0"/>
                <a:cs typeface="Times New Roman" pitchFamily="18" charset="0"/>
              </a:rPr>
              <a:t> of the thymus).</a:t>
            </a:r>
          </a:p>
          <a:p>
            <a:r>
              <a:rPr lang="en-GB" sz="2800" b="1" i="1" u="sng" dirty="0" smtClean="0">
                <a:solidFill>
                  <a:schemeClr val="bg1"/>
                </a:solidFill>
                <a:latin typeface="Times New Roman" pitchFamily="18" charset="0"/>
                <a:cs typeface="Times New Roman" pitchFamily="18" charset="0"/>
              </a:rPr>
              <a:t>Autoimmune </a:t>
            </a:r>
            <a:r>
              <a:rPr lang="en-GB" sz="2800" b="1" i="1" u="sng" dirty="0" err="1" smtClean="0">
                <a:solidFill>
                  <a:schemeClr val="bg1"/>
                </a:solidFill>
                <a:latin typeface="Times New Roman" pitchFamily="18" charset="0"/>
                <a:cs typeface="Times New Roman" pitchFamily="18" charset="0"/>
              </a:rPr>
              <a:t>polyendocrinopathy</a:t>
            </a:r>
            <a:r>
              <a:rPr lang="en-GB" sz="2800" b="1" i="1" u="sng" dirty="0" smtClean="0">
                <a:solidFill>
                  <a:schemeClr val="bg1"/>
                </a:solidFill>
                <a:latin typeface="Times New Roman" pitchFamily="18" charset="0"/>
                <a:cs typeface="Times New Roman" pitchFamily="18" charset="0"/>
              </a:rPr>
              <a:t> </a:t>
            </a:r>
            <a:r>
              <a:rPr lang="en-GB" sz="2800" b="1" i="1" u="sng" dirty="0" err="1" smtClean="0">
                <a:solidFill>
                  <a:schemeClr val="bg1"/>
                </a:solidFill>
                <a:latin typeface="Times New Roman" pitchFamily="18" charset="0"/>
                <a:cs typeface="Times New Roman" pitchFamily="18" charset="0"/>
              </a:rPr>
              <a:t>candidiasis</a:t>
            </a:r>
            <a:r>
              <a:rPr lang="en-GB" sz="2800" b="1" i="1" u="sng" dirty="0" smtClean="0">
                <a:solidFill>
                  <a:schemeClr val="bg1"/>
                </a:solidFill>
                <a:latin typeface="Times New Roman" pitchFamily="18" charset="0"/>
                <a:cs typeface="Times New Roman" pitchFamily="18" charset="0"/>
              </a:rPr>
              <a:t> </a:t>
            </a:r>
            <a:r>
              <a:rPr lang="en-GB" sz="2800" b="1" i="1" u="sng" dirty="0" err="1" smtClean="0">
                <a:solidFill>
                  <a:schemeClr val="bg1"/>
                </a:solidFill>
                <a:latin typeface="Times New Roman" pitchFamily="18" charset="0"/>
                <a:cs typeface="Times New Roman" pitchFamily="18" charset="0"/>
              </a:rPr>
              <a:t>ectodermal</a:t>
            </a:r>
            <a:r>
              <a:rPr lang="en-GB" sz="2800" b="1" i="1" u="sng" dirty="0" smtClean="0">
                <a:solidFill>
                  <a:schemeClr val="bg1"/>
                </a:solidFill>
                <a:latin typeface="Times New Roman" pitchFamily="18" charset="0"/>
                <a:cs typeface="Times New Roman" pitchFamily="18" charset="0"/>
              </a:rPr>
              <a:t> dystrophy (APECED), </a:t>
            </a:r>
            <a:r>
              <a:rPr lang="en-GB" sz="2800" dirty="0" smtClean="0">
                <a:solidFill>
                  <a:schemeClr val="bg1"/>
                </a:solidFill>
                <a:latin typeface="Times New Roman" pitchFamily="18" charset="0"/>
                <a:cs typeface="Times New Roman" pitchFamily="18" charset="0"/>
              </a:rPr>
              <a:t>a disease in which children suffer from a number of autoimmune symptoms including </a:t>
            </a:r>
            <a:r>
              <a:rPr lang="en-GB" sz="2800" dirty="0" err="1" smtClean="0">
                <a:solidFill>
                  <a:schemeClr val="bg1"/>
                </a:solidFill>
                <a:latin typeface="Times New Roman" pitchFamily="18" charset="0"/>
                <a:cs typeface="Times New Roman" pitchFamily="18" charset="0"/>
              </a:rPr>
              <a:t>hypoparathyroidism</a:t>
            </a:r>
            <a:r>
              <a:rPr lang="en-GB" sz="2800" dirty="0" smtClean="0">
                <a:solidFill>
                  <a:schemeClr val="bg1"/>
                </a:solidFill>
                <a:latin typeface="Times New Roman" pitchFamily="18" charset="0"/>
                <a:cs typeface="Times New Roman" pitchFamily="18" charset="0"/>
              </a:rPr>
              <a:t>, adrenal insufficiency, </a:t>
            </a:r>
            <a:r>
              <a:rPr lang="en-GB" sz="2800" dirty="0" err="1" smtClean="0">
                <a:solidFill>
                  <a:schemeClr val="bg1"/>
                </a:solidFill>
                <a:latin typeface="Times New Roman" pitchFamily="18" charset="0"/>
                <a:cs typeface="Times New Roman" pitchFamily="18" charset="0"/>
              </a:rPr>
              <a:t>thyroiditis</a:t>
            </a:r>
            <a:r>
              <a:rPr lang="en-GB" sz="2800" dirty="0" smtClean="0">
                <a:solidFill>
                  <a:schemeClr val="bg1"/>
                </a:solidFill>
                <a:latin typeface="Times New Roman" pitchFamily="18" charset="0"/>
                <a:cs typeface="Times New Roman" pitchFamily="18" charset="0"/>
              </a:rPr>
              <a:t>, type I diabetes mellitus, and ovarian failure.</a:t>
            </a:r>
          </a:p>
          <a:p>
            <a:r>
              <a:rPr lang="en-GB" sz="2800" dirty="0" smtClean="0">
                <a:solidFill>
                  <a:schemeClr val="bg1"/>
                </a:solidFill>
                <a:latin typeface="Times New Roman" pitchFamily="18" charset="0"/>
                <a:cs typeface="Times New Roman" pitchFamily="18" charset="0"/>
              </a:rPr>
              <a:t> The disease is due to a defect in the product of a gene</a:t>
            </a:r>
          </a:p>
          <a:p>
            <a:pPr>
              <a:buNone/>
            </a:pPr>
            <a:r>
              <a:rPr lang="en-GB" sz="2800" dirty="0" smtClean="0">
                <a:solidFill>
                  <a:schemeClr val="bg1"/>
                </a:solidFill>
                <a:latin typeface="Times New Roman" pitchFamily="18" charset="0"/>
                <a:cs typeface="Times New Roman" pitchFamily="18" charset="0"/>
              </a:rPr>
              <a:t>termed as </a:t>
            </a:r>
            <a:r>
              <a:rPr lang="en-GB" sz="2800" b="1" dirty="0" smtClean="0">
                <a:solidFill>
                  <a:schemeClr val="bg1"/>
                </a:solidFill>
                <a:latin typeface="Times New Roman" pitchFamily="18" charset="0"/>
                <a:cs typeface="Times New Roman" pitchFamily="18" charset="0"/>
              </a:rPr>
              <a:t>AIRE (autoimmune regulator) </a:t>
            </a:r>
            <a:r>
              <a:rPr lang="en-GB" sz="2800" dirty="0" smtClean="0">
                <a:solidFill>
                  <a:schemeClr val="bg1"/>
                </a:solidFill>
                <a:latin typeface="Times New Roman" pitchFamily="18" charset="0"/>
                <a:cs typeface="Times New Roman" pitchFamily="18" charset="0"/>
              </a:rPr>
              <a:t>gene.</a:t>
            </a:r>
          </a:p>
          <a:p>
            <a:endParaRPr lang="en-GB" sz="2800" dirty="0" smtClean="0">
              <a:solidFill>
                <a:schemeClr val="bg1"/>
              </a:solidFill>
              <a:latin typeface="Times New Roman" pitchFamily="18" charset="0"/>
              <a:cs typeface="Times New Roman" pitchFamily="18" charset="0"/>
            </a:endParaRPr>
          </a:p>
          <a:p>
            <a:endParaRPr lang="en-GB" dirty="0" smtClean="0"/>
          </a:p>
          <a:p>
            <a:endParaRPr lang="en-GB" dirty="0"/>
          </a:p>
        </p:txBody>
      </p:sp>
    </p:spTree>
  </p:cSld>
  <p:clrMapOvr>
    <a:masterClrMapping/>
  </p:clrMapOvr>
  <p:transition>
    <p:wipe dir="d"/>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64896" cy="648072"/>
          </a:xfrm>
        </p:spPr>
        <p:txBody>
          <a:bodyPr/>
          <a:lstStyle/>
          <a:p>
            <a:pPr algn="ctr"/>
            <a:r>
              <a:rPr lang="en-GB" dirty="0" smtClean="0">
                <a:solidFill>
                  <a:schemeClr val="bg1"/>
                </a:solidFill>
                <a:latin typeface="Times New Roman" pitchFamily="18" charset="0"/>
                <a:cs typeface="Times New Roman" pitchFamily="18" charset="0"/>
              </a:rPr>
              <a:t>Tolerance and autoimmunity</a:t>
            </a:r>
            <a:endParaRPr lang="en-GB" dirty="0"/>
          </a:p>
        </p:txBody>
      </p:sp>
      <p:sp>
        <p:nvSpPr>
          <p:cNvPr id="3" name="Content Placeholder 2"/>
          <p:cNvSpPr>
            <a:spLocks noGrp="1"/>
          </p:cNvSpPr>
          <p:nvPr>
            <p:ph idx="1"/>
          </p:nvPr>
        </p:nvSpPr>
        <p:spPr>
          <a:xfrm>
            <a:off x="251520" y="836712"/>
            <a:ext cx="8640960" cy="5616623"/>
          </a:xfrm>
        </p:spPr>
        <p:txBody>
          <a:bodyPr>
            <a:noAutofit/>
          </a:bodyPr>
          <a:lstStyle/>
          <a:p>
            <a:pPr>
              <a:buNone/>
            </a:pPr>
            <a:r>
              <a:rPr lang="en-GB" sz="2800" dirty="0" smtClean="0">
                <a:solidFill>
                  <a:schemeClr val="bg1"/>
                </a:solidFill>
                <a:latin typeface="Times New Roman" pitchFamily="18" charset="0"/>
                <a:cs typeface="Times New Roman" pitchFamily="18" charset="0"/>
              </a:rPr>
              <a:t>This gene product is not expressed properly on the surface of cells.</a:t>
            </a:r>
          </a:p>
          <a:p>
            <a:r>
              <a:rPr lang="en-GB" sz="2800" dirty="0" smtClean="0">
                <a:solidFill>
                  <a:schemeClr val="bg1"/>
                </a:solidFill>
                <a:latin typeface="Times New Roman" pitchFamily="18" charset="0"/>
                <a:cs typeface="Times New Roman" pitchFamily="18" charset="0"/>
              </a:rPr>
              <a:t>The AIRE gene product is a transcription factor regulator expressed </a:t>
            </a:r>
            <a:r>
              <a:rPr lang="en-GB" sz="2800" b="1" u="sng" dirty="0" smtClean="0">
                <a:solidFill>
                  <a:schemeClr val="bg1"/>
                </a:solidFill>
                <a:latin typeface="Times New Roman" pitchFamily="18" charset="0"/>
                <a:cs typeface="Times New Roman" pitchFamily="18" charset="0"/>
              </a:rPr>
              <a:t>predominantly</a:t>
            </a:r>
            <a:r>
              <a:rPr lang="en-GB" sz="2800" dirty="0" smtClean="0">
                <a:solidFill>
                  <a:schemeClr val="bg1"/>
                </a:solidFill>
                <a:latin typeface="Times New Roman" pitchFamily="18" charset="0"/>
                <a:cs typeface="Times New Roman" pitchFamily="18" charset="0"/>
              </a:rPr>
              <a:t> in the thymus, by </a:t>
            </a:r>
            <a:r>
              <a:rPr lang="en-GB" sz="2800" dirty="0" err="1" smtClean="0">
                <a:solidFill>
                  <a:schemeClr val="bg1"/>
                </a:solidFill>
                <a:latin typeface="Times New Roman" pitchFamily="18" charset="0"/>
                <a:cs typeface="Times New Roman" pitchFamily="18" charset="0"/>
              </a:rPr>
              <a:t>thymic</a:t>
            </a:r>
            <a:r>
              <a:rPr lang="en-GB" sz="2800" dirty="0" smtClean="0">
                <a:solidFill>
                  <a:schemeClr val="bg1"/>
                </a:solidFill>
                <a:latin typeface="Times New Roman" pitchFamily="18" charset="0"/>
                <a:cs typeface="Times New Roman" pitchFamily="18" charset="0"/>
              </a:rPr>
              <a:t> </a:t>
            </a:r>
            <a:r>
              <a:rPr lang="en-GB" sz="2800" dirty="0" err="1" smtClean="0">
                <a:solidFill>
                  <a:schemeClr val="bg1"/>
                </a:solidFill>
                <a:latin typeface="Times New Roman" pitchFamily="18" charset="0"/>
                <a:cs typeface="Times New Roman" pitchFamily="18" charset="0"/>
              </a:rPr>
              <a:t>medullary</a:t>
            </a:r>
            <a:r>
              <a:rPr lang="en-GB" sz="2800" dirty="0" smtClean="0">
                <a:solidFill>
                  <a:schemeClr val="bg1"/>
                </a:solidFill>
                <a:latin typeface="Times New Roman" pitchFamily="18" charset="0"/>
                <a:cs typeface="Times New Roman" pitchFamily="18" charset="0"/>
              </a:rPr>
              <a:t> epithelial cells. The AIRE gene product facilitates the expression in the thymus of self-antigens that are normally found outside the thymus; self-antigens expressed in the pancreas and central nervous system et..... Thus, in normal individuals, negative selection of self-reactive T cells specific for self-molecules expressed by peripheral tissues occurs.</a:t>
            </a:r>
          </a:p>
        </p:txBody>
      </p:sp>
    </p:spTree>
  </p:cSld>
  <p:clrMapOvr>
    <a:masterClrMapping/>
  </p:clrMapOvr>
  <p:transition>
    <p:wipe dir="d"/>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64896" cy="720080"/>
          </a:xfrm>
        </p:spPr>
        <p:txBody>
          <a:bodyPr/>
          <a:lstStyle/>
          <a:p>
            <a:pPr algn="ctr"/>
            <a:r>
              <a:rPr lang="en-GB" dirty="0" smtClean="0">
                <a:solidFill>
                  <a:schemeClr val="bg1"/>
                </a:solidFill>
                <a:latin typeface="Times New Roman" pitchFamily="18" charset="0"/>
                <a:cs typeface="Times New Roman" pitchFamily="18" charset="0"/>
              </a:rPr>
              <a:t>Tolerance and autoimmunity</a:t>
            </a:r>
            <a:endParaRPr lang="en-GB" dirty="0"/>
          </a:p>
        </p:txBody>
      </p:sp>
      <p:sp>
        <p:nvSpPr>
          <p:cNvPr id="3" name="Content Placeholder 2"/>
          <p:cNvSpPr>
            <a:spLocks noGrp="1"/>
          </p:cNvSpPr>
          <p:nvPr>
            <p:ph idx="1"/>
          </p:nvPr>
        </p:nvSpPr>
        <p:spPr>
          <a:xfrm>
            <a:off x="323528" y="980728"/>
            <a:ext cx="8568952" cy="5688632"/>
          </a:xfrm>
        </p:spPr>
        <p:txBody>
          <a:bodyPr>
            <a:normAutofit/>
          </a:bodyPr>
          <a:lstStyle/>
          <a:p>
            <a:r>
              <a:rPr lang="en-GB" sz="2800" dirty="0" smtClean="0">
                <a:solidFill>
                  <a:schemeClr val="bg1"/>
                </a:solidFill>
                <a:latin typeface="Times New Roman" pitchFamily="18" charset="0"/>
                <a:cs typeface="Times New Roman" pitchFamily="18" charset="0"/>
              </a:rPr>
              <a:t>So in APECED patients, and AIRE gene knockout mice (experimentally), there is little expression in the thymus of these peripheral tissue self-antigens. Beside the lack of negative selection permits </a:t>
            </a:r>
            <a:r>
              <a:rPr lang="en-GB" sz="2800" dirty="0" err="1" smtClean="0">
                <a:solidFill>
                  <a:schemeClr val="bg1"/>
                </a:solidFill>
                <a:latin typeface="Times New Roman" pitchFamily="18" charset="0"/>
                <a:cs typeface="Times New Roman" pitchFamily="18" charset="0"/>
              </a:rPr>
              <a:t>autoreactive</a:t>
            </a:r>
            <a:r>
              <a:rPr lang="en-GB" sz="2800" dirty="0" smtClean="0">
                <a:solidFill>
                  <a:schemeClr val="bg1"/>
                </a:solidFill>
                <a:latin typeface="Times New Roman" pitchFamily="18" charset="0"/>
                <a:cs typeface="Times New Roman" pitchFamily="18" charset="0"/>
              </a:rPr>
              <a:t> T cells to escape </a:t>
            </a:r>
            <a:r>
              <a:rPr lang="en-GB" sz="2800" dirty="0" err="1" smtClean="0">
                <a:solidFill>
                  <a:schemeClr val="bg1"/>
                </a:solidFill>
                <a:latin typeface="Times New Roman" pitchFamily="18" charset="0"/>
                <a:cs typeface="Times New Roman" pitchFamily="18" charset="0"/>
              </a:rPr>
              <a:t>thymic</a:t>
            </a:r>
            <a:r>
              <a:rPr lang="en-GB" sz="2800" dirty="0" smtClean="0">
                <a:solidFill>
                  <a:schemeClr val="bg1"/>
                </a:solidFill>
                <a:latin typeface="Times New Roman" pitchFamily="18" charset="0"/>
                <a:cs typeface="Times New Roman" pitchFamily="18" charset="0"/>
              </a:rPr>
              <a:t> deletion and exit to the periphery, where they may induce autoimmune disease.</a:t>
            </a:r>
          </a:p>
          <a:p>
            <a:pPr>
              <a:buNone/>
            </a:pPr>
            <a:r>
              <a:rPr lang="en-GB" sz="2800" u="sng" dirty="0" smtClean="0">
                <a:solidFill>
                  <a:schemeClr val="bg1"/>
                </a:solidFill>
                <a:latin typeface="Times New Roman" pitchFamily="18" charset="0"/>
                <a:cs typeface="Times New Roman" pitchFamily="18" charset="0"/>
              </a:rPr>
              <a:t>PERIPHERAL TOLERANCE</a:t>
            </a:r>
            <a:r>
              <a:rPr lang="en-GB" sz="2800" dirty="0" smtClean="0">
                <a:solidFill>
                  <a:schemeClr val="bg1"/>
                </a:solidFill>
                <a:latin typeface="Times New Roman" pitchFamily="18" charset="0"/>
                <a:cs typeface="Times New Roman" pitchFamily="18" charset="0"/>
              </a:rPr>
              <a:t>:</a:t>
            </a:r>
          </a:p>
          <a:p>
            <a:r>
              <a:rPr lang="en-GB" dirty="0" smtClean="0"/>
              <a:t> </a:t>
            </a:r>
            <a:r>
              <a:rPr lang="en-GB" sz="2800" dirty="0" smtClean="0">
                <a:solidFill>
                  <a:schemeClr val="bg1"/>
                </a:solidFill>
                <a:latin typeface="Times New Roman" pitchFamily="18" charset="0"/>
                <a:cs typeface="Times New Roman" pitchFamily="18" charset="0"/>
              </a:rPr>
              <a:t>Escaped negative selection  cells (</a:t>
            </a:r>
            <a:r>
              <a:rPr lang="en-GB" sz="2800" dirty="0" err="1" smtClean="0">
                <a:solidFill>
                  <a:schemeClr val="bg1"/>
                </a:solidFill>
                <a:latin typeface="Times New Roman" pitchFamily="18" charset="0"/>
                <a:cs typeface="Times New Roman" pitchFamily="18" charset="0"/>
              </a:rPr>
              <a:t>autoreactive</a:t>
            </a:r>
            <a:r>
              <a:rPr lang="en-GB" sz="2800" dirty="0" smtClean="0">
                <a:solidFill>
                  <a:schemeClr val="bg1"/>
                </a:solidFill>
                <a:latin typeface="Times New Roman" pitchFamily="18" charset="0"/>
                <a:cs typeface="Times New Roman" pitchFamily="18" charset="0"/>
              </a:rPr>
              <a:t>) enter the periphery.</a:t>
            </a:r>
          </a:p>
          <a:p>
            <a:r>
              <a:rPr lang="en-GB" sz="2800" dirty="0" smtClean="0">
                <a:solidFill>
                  <a:schemeClr val="bg1"/>
                </a:solidFill>
                <a:latin typeface="Times New Roman" pitchFamily="18" charset="0"/>
                <a:cs typeface="Times New Roman" pitchFamily="18" charset="0"/>
              </a:rPr>
              <a:t> Mechanisms of peripheral tolerance include </a:t>
            </a:r>
            <a:r>
              <a:rPr lang="en-GB" sz="2800" b="1" u="sng" dirty="0" err="1" smtClean="0">
                <a:solidFill>
                  <a:srgbClr val="C00000"/>
                </a:solidFill>
                <a:latin typeface="Times New Roman" pitchFamily="18" charset="0"/>
                <a:cs typeface="Times New Roman" pitchFamily="18" charset="0"/>
              </a:rPr>
              <a:t>anergy</a:t>
            </a:r>
            <a:r>
              <a:rPr lang="en-GB" sz="2800" dirty="0" smtClean="0">
                <a:solidFill>
                  <a:schemeClr val="bg1"/>
                </a:solidFill>
                <a:latin typeface="Times New Roman" pitchFamily="18" charset="0"/>
                <a:cs typeface="Times New Roman" pitchFamily="18" charset="0"/>
              </a:rPr>
              <a:t>, </a:t>
            </a:r>
            <a:r>
              <a:rPr lang="en-GB" sz="2800" dirty="0" err="1" smtClean="0">
                <a:solidFill>
                  <a:schemeClr val="bg1"/>
                </a:solidFill>
                <a:latin typeface="Times New Roman" pitchFamily="18" charset="0"/>
                <a:cs typeface="Times New Roman" pitchFamily="18" charset="0"/>
              </a:rPr>
              <a:t>Fas</a:t>
            </a:r>
            <a:r>
              <a:rPr lang="en-GB" sz="2800" dirty="0" smtClean="0">
                <a:solidFill>
                  <a:schemeClr val="bg1"/>
                </a:solidFill>
                <a:latin typeface="Times New Roman" pitchFamily="18" charset="0"/>
                <a:cs typeface="Times New Roman" pitchFamily="18" charset="0"/>
              </a:rPr>
              <a:t>-mediated activation-induced cell death, and the induction of regulatory T (</a:t>
            </a:r>
            <a:r>
              <a:rPr lang="en-GB" sz="2800" dirty="0" err="1" smtClean="0">
                <a:solidFill>
                  <a:schemeClr val="bg1"/>
                </a:solidFill>
                <a:latin typeface="Times New Roman" pitchFamily="18" charset="0"/>
                <a:cs typeface="Times New Roman" pitchFamily="18" charset="0"/>
              </a:rPr>
              <a:t>T</a:t>
            </a:r>
            <a:r>
              <a:rPr lang="en-GB" sz="2800" baseline="-25000" dirty="0" err="1" smtClean="0">
                <a:solidFill>
                  <a:schemeClr val="bg1"/>
                </a:solidFill>
                <a:latin typeface="Times New Roman" pitchFamily="18" charset="0"/>
                <a:cs typeface="Times New Roman" pitchFamily="18" charset="0"/>
              </a:rPr>
              <a:t>reg</a:t>
            </a:r>
            <a:r>
              <a:rPr lang="en-GB" sz="2800" dirty="0" smtClean="0">
                <a:solidFill>
                  <a:schemeClr val="bg1"/>
                </a:solidFill>
                <a:latin typeface="Times New Roman" pitchFamily="18" charset="0"/>
                <a:cs typeface="Times New Roman" pitchFamily="18" charset="0"/>
              </a:rPr>
              <a:t>) cells.</a:t>
            </a:r>
          </a:p>
          <a:p>
            <a:pPr>
              <a:buNone/>
            </a:pPr>
            <a:endParaRPr lang="en-GB" dirty="0"/>
          </a:p>
        </p:txBody>
      </p:sp>
    </p:spTree>
  </p:cSld>
  <p:clrMapOvr>
    <a:masterClrMapping/>
  </p:clrMapOvr>
  <p:transition>
    <p:wipe dir="d"/>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64896" cy="720080"/>
          </a:xfrm>
        </p:spPr>
        <p:txBody>
          <a:bodyPr/>
          <a:lstStyle/>
          <a:p>
            <a:pPr algn="ctr"/>
            <a:r>
              <a:rPr lang="en-GB" dirty="0" smtClean="0">
                <a:solidFill>
                  <a:schemeClr val="bg1"/>
                </a:solidFill>
                <a:latin typeface="Times New Roman" pitchFamily="18" charset="0"/>
                <a:cs typeface="Times New Roman" pitchFamily="18" charset="0"/>
              </a:rPr>
              <a:t>Tolerance and autoimmunity</a:t>
            </a:r>
            <a:endParaRPr lang="en-GB" dirty="0"/>
          </a:p>
        </p:txBody>
      </p:sp>
      <p:sp>
        <p:nvSpPr>
          <p:cNvPr id="3" name="Content Placeholder 2"/>
          <p:cNvSpPr>
            <a:spLocks noGrp="1"/>
          </p:cNvSpPr>
          <p:nvPr>
            <p:ph idx="1"/>
          </p:nvPr>
        </p:nvSpPr>
        <p:spPr>
          <a:xfrm>
            <a:off x="179512" y="908720"/>
            <a:ext cx="8784976" cy="5760640"/>
          </a:xfrm>
        </p:spPr>
        <p:txBody>
          <a:bodyPr>
            <a:noAutofit/>
          </a:bodyPr>
          <a:lstStyle/>
          <a:p>
            <a:pPr>
              <a:buNone/>
            </a:pPr>
            <a:r>
              <a:rPr lang="en-GB" sz="2800" u="sng" dirty="0" smtClean="0">
                <a:solidFill>
                  <a:schemeClr val="bg1"/>
                </a:solidFill>
                <a:latin typeface="Times New Roman" pitchFamily="18" charset="0"/>
                <a:cs typeface="Times New Roman" pitchFamily="18" charset="0"/>
              </a:rPr>
              <a:t>ANERGY</a:t>
            </a:r>
            <a:r>
              <a:rPr lang="en-GB" sz="2800" dirty="0" smtClean="0">
                <a:solidFill>
                  <a:schemeClr val="bg1"/>
                </a:solidFill>
                <a:latin typeface="Times New Roman" pitchFamily="18" charset="0"/>
                <a:cs typeface="Times New Roman" pitchFamily="18" charset="0"/>
              </a:rPr>
              <a:t>:</a:t>
            </a:r>
          </a:p>
          <a:p>
            <a:r>
              <a:rPr lang="en-GB" sz="2800" dirty="0" smtClean="0">
                <a:solidFill>
                  <a:schemeClr val="bg1"/>
                </a:solidFill>
                <a:latin typeface="Times New Roman" pitchFamily="18" charset="0"/>
                <a:cs typeface="Times New Roman" pitchFamily="18" charset="0"/>
              </a:rPr>
              <a:t>B cells require two signals to be activated: the first signal provided by antigen, and the second signal by T cells.</a:t>
            </a:r>
          </a:p>
          <a:p>
            <a:r>
              <a:rPr lang="en-GB" sz="2800" dirty="0" smtClean="0">
                <a:solidFill>
                  <a:schemeClr val="bg1"/>
                </a:solidFill>
                <a:latin typeface="Times New Roman" pitchFamily="18" charset="0"/>
                <a:cs typeface="Times New Roman" pitchFamily="18" charset="0"/>
              </a:rPr>
              <a:t>In the absence of second signal (e.g. CD40 and CD154) B-cell activation become weak and then </a:t>
            </a:r>
            <a:r>
              <a:rPr lang="en-GB" sz="2800" dirty="0" err="1" smtClean="0">
                <a:solidFill>
                  <a:schemeClr val="bg1"/>
                </a:solidFill>
                <a:latin typeface="Times New Roman" pitchFamily="18" charset="0"/>
                <a:cs typeface="Times New Roman" pitchFamily="18" charset="0"/>
              </a:rPr>
              <a:t>anergized</a:t>
            </a:r>
            <a:r>
              <a:rPr lang="en-GB" sz="2800" dirty="0" smtClean="0">
                <a:solidFill>
                  <a:schemeClr val="bg1"/>
                </a:solidFill>
                <a:latin typeface="Times New Roman" pitchFamily="18" charset="0"/>
                <a:cs typeface="Times New Roman" pitchFamily="18" charset="0"/>
              </a:rPr>
              <a:t>.</a:t>
            </a:r>
          </a:p>
          <a:p>
            <a:r>
              <a:rPr lang="en-GB" sz="2800" dirty="0" smtClean="0">
                <a:solidFill>
                  <a:schemeClr val="bg1"/>
                </a:solidFill>
                <a:latin typeface="Times New Roman" pitchFamily="18" charset="0"/>
                <a:cs typeface="Times New Roman" pitchFamily="18" charset="0"/>
              </a:rPr>
              <a:t> </a:t>
            </a:r>
            <a:r>
              <a:rPr lang="en-GB" sz="2800" u="sng" dirty="0" smtClean="0">
                <a:solidFill>
                  <a:schemeClr val="bg1"/>
                </a:solidFill>
                <a:latin typeface="Times New Roman" pitchFamily="18" charset="0"/>
                <a:cs typeface="Times New Roman" pitchFamily="18" charset="0"/>
              </a:rPr>
              <a:t>Since </a:t>
            </a:r>
            <a:r>
              <a:rPr lang="en-GB" sz="2800" u="sng" dirty="0" err="1" smtClean="0">
                <a:solidFill>
                  <a:schemeClr val="bg1"/>
                </a:solidFill>
                <a:latin typeface="Times New Roman" pitchFamily="18" charset="0"/>
                <a:cs typeface="Times New Roman" pitchFamily="18" charset="0"/>
              </a:rPr>
              <a:t>autoreactive</a:t>
            </a:r>
            <a:r>
              <a:rPr lang="en-GB" sz="2800" u="sng" dirty="0" smtClean="0">
                <a:solidFill>
                  <a:schemeClr val="bg1"/>
                </a:solidFill>
                <a:latin typeface="Times New Roman" pitchFamily="18" charset="0"/>
                <a:cs typeface="Times New Roman" pitchFamily="18" charset="0"/>
              </a:rPr>
              <a:t> T cells usually get deleted in the thymus, they are generally not available in the periphery to provide co-stimulatory help to </a:t>
            </a:r>
            <a:r>
              <a:rPr lang="en-GB" sz="2800" u="sng" dirty="0" err="1" smtClean="0">
                <a:solidFill>
                  <a:schemeClr val="bg1"/>
                </a:solidFill>
                <a:latin typeface="Times New Roman" pitchFamily="18" charset="0"/>
                <a:cs typeface="Times New Roman" pitchFamily="18" charset="0"/>
              </a:rPr>
              <a:t>autoreactive</a:t>
            </a:r>
            <a:r>
              <a:rPr lang="en-GB" sz="2800" u="sng" dirty="0" smtClean="0">
                <a:solidFill>
                  <a:schemeClr val="bg1"/>
                </a:solidFill>
                <a:latin typeface="Times New Roman" pitchFamily="18" charset="0"/>
                <a:cs typeface="Times New Roman" pitchFamily="18" charset="0"/>
              </a:rPr>
              <a:t> B cells.</a:t>
            </a:r>
          </a:p>
          <a:p>
            <a:pPr lvl="1"/>
            <a:r>
              <a:rPr lang="en-GB" sz="2800" dirty="0" smtClean="0">
                <a:solidFill>
                  <a:schemeClr val="bg1"/>
                </a:solidFill>
                <a:latin typeface="Times New Roman" pitchFamily="18" charset="0"/>
                <a:cs typeface="Times New Roman" pitchFamily="18" charset="0"/>
              </a:rPr>
              <a:t>T cells also require two signals to be activated, The first signal is provided by the MHC–peptide complex, and the second signal is provided by interactions between</a:t>
            </a:r>
          </a:p>
        </p:txBody>
      </p:sp>
    </p:spTree>
  </p:cSld>
  <p:clrMapOvr>
    <a:masterClrMapping/>
  </p:clrMapOvr>
  <p:transition>
    <p:wipe dir="d"/>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pPr algn="ctr"/>
            <a:r>
              <a:rPr lang="en-GB" dirty="0" smtClean="0">
                <a:solidFill>
                  <a:schemeClr val="bg1"/>
                </a:solidFill>
                <a:latin typeface="Times New Roman" pitchFamily="18" charset="0"/>
                <a:cs typeface="Times New Roman" pitchFamily="18" charset="0"/>
              </a:rPr>
              <a:t>Tolerance and autoimmunity</a:t>
            </a:r>
            <a:endParaRPr lang="en-GB" dirty="0"/>
          </a:p>
        </p:txBody>
      </p:sp>
      <p:sp>
        <p:nvSpPr>
          <p:cNvPr id="3" name="Content Placeholder 2"/>
          <p:cNvSpPr>
            <a:spLocks noGrp="1"/>
          </p:cNvSpPr>
          <p:nvPr>
            <p:ph idx="1"/>
          </p:nvPr>
        </p:nvSpPr>
        <p:spPr>
          <a:xfrm>
            <a:off x="323528" y="980728"/>
            <a:ext cx="8568952" cy="5688633"/>
          </a:xfrm>
        </p:spPr>
        <p:txBody>
          <a:bodyPr>
            <a:normAutofit lnSpcReduction="10000"/>
          </a:bodyPr>
          <a:lstStyle/>
          <a:p>
            <a:r>
              <a:rPr lang="en-GB" sz="2800" dirty="0" smtClean="0">
                <a:solidFill>
                  <a:schemeClr val="bg1"/>
                </a:solidFill>
                <a:latin typeface="Times New Roman" pitchFamily="18" charset="0"/>
                <a:cs typeface="Times New Roman" pitchFamily="18" charset="0"/>
              </a:rPr>
              <a:t>co-stimulatory molecules expressed on the (APC) and the respective </a:t>
            </a:r>
            <a:r>
              <a:rPr lang="en-GB" sz="2800" dirty="0" err="1" smtClean="0">
                <a:solidFill>
                  <a:schemeClr val="bg1"/>
                </a:solidFill>
                <a:latin typeface="Times New Roman" pitchFamily="18" charset="0"/>
                <a:cs typeface="Times New Roman" pitchFamily="18" charset="0"/>
              </a:rPr>
              <a:t>ligands</a:t>
            </a:r>
            <a:r>
              <a:rPr lang="en-GB" sz="2800" dirty="0" smtClean="0">
                <a:solidFill>
                  <a:schemeClr val="bg1"/>
                </a:solidFill>
                <a:latin typeface="Times New Roman" pitchFamily="18" charset="0"/>
                <a:cs typeface="Times New Roman" pitchFamily="18" charset="0"/>
              </a:rPr>
              <a:t> on the T cell (B7-1 (CD80) and/or B7-2 (CD86) expressed on the APC with CD28 expressed on the T cell.</a:t>
            </a:r>
          </a:p>
          <a:p>
            <a:pPr marL="228600" lvl="1">
              <a:buClr>
                <a:schemeClr val="bg2"/>
              </a:buClr>
              <a:buBlip>
                <a:blip r:embed="rId2"/>
              </a:buBlip>
            </a:pPr>
            <a:r>
              <a:rPr lang="en-GB" sz="2800" dirty="0" smtClean="0">
                <a:solidFill>
                  <a:schemeClr val="bg1"/>
                </a:solidFill>
                <a:latin typeface="Times New Roman" pitchFamily="18" charset="0"/>
                <a:cs typeface="Times New Roman" pitchFamily="18" charset="0"/>
              </a:rPr>
              <a:t>As most tissue cells lack co-stimulatory receptors, B-cells and APC need to be activated before they express the co-stimulatory receptors normally the T cell will be </a:t>
            </a:r>
            <a:r>
              <a:rPr lang="en-GB" sz="2800" dirty="0" err="1" smtClean="0">
                <a:solidFill>
                  <a:schemeClr val="bg1"/>
                </a:solidFill>
                <a:latin typeface="Times New Roman" pitchFamily="18" charset="0"/>
                <a:cs typeface="Times New Roman" pitchFamily="18" charset="0"/>
              </a:rPr>
              <a:t>anergized</a:t>
            </a:r>
            <a:r>
              <a:rPr lang="en-GB" sz="2800" dirty="0" smtClean="0">
                <a:solidFill>
                  <a:schemeClr val="bg1"/>
                </a:solidFill>
                <a:latin typeface="Times New Roman" pitchFamily="18" charset="0"/>
                <a:cs typeface="Times New Roman" pitchFamily="18" charset="0"/>
              </a:rPr>
              <a:t> because of the absence of a co-stimulatory signal.</a:t>
            </a:r>
          </a:p>
          <a:p>
            <a:pPr>
              <a:buNone/>
            </a:pPr>
            <a:r>
              <a:rPr lang="en-GB" sz="2800" u="sng" dirty="0" smtClean="0">
                <a:solidFill>
                  <a:schemeClr val="bg1"/>
                </a:solidFill>
                <a:latin typeface="Times New Roman" pitchFamily="18" charset="0"/>
                <a:cs typeface="Times New Roman" pitchFamily="18" charset="0"/>
              </a:rPr>
              <a:t>REGULATORY T-CELL (</a:t>
            </a:r>
            <a:r>
              <a:rPr lang="en-GB" sz="2800" u="sng" dirty="0" err="1" smtClean="0">
                <a:solidFill>
                  <a:schemeClr val="bg1"/>
                </a:solidFill>
                <a:latin typeface="Times New Roman" pitchFamily="18" charset="0"/>
                <a:cs typeface="Times New Roman" pitchFamily="18" charset="0"/>
              </a:rPr>
              <a:t>T</a:t>
            </a:r>
            <a:r>
              <a:rPr lang="en-GB" sz="2800" u="sng" baseline="-25000" dirty="0" err="1" smtClean="0">
                <a:solidFill>
                  <a:schemeClr val="bg1"/>
                </a:solidFill>
                <a:latin typeface="Times New Roman" pitchFamily="18" charset="0"/>
                <a:cs typeface="Times New Roman" pitchFamily="18" charset="0"/>
              </a:rPr>
              <a:t>reg</a:t>
            </a:r>
            <a:r>
              <a:rPr lang="en-GB" sz="2800" u="sng" dirty="0" smtClean="0">
                <a:solidFill>
                  <a:schemeClr val="bg1"/>
                </a:solidFill>
                <a:latin typeface="Times New Roman" pitchFamily="18" charset="0"/>
                <a:cs typeface="Times New Roman" pitchFamily="18" charset="0"/>
              </a:rPr>
              <a:t>)</a:t>
            </a:r>
          </a:p>
          <a:p>
            <a:r>
              <a:rPr lang="en-GB" sz="2800" dirty="0" smtClean="0">
                <a:solidFill>
                  <a:schemeClr val="bg1"/>
                </a:solidFill>
                <a:latin typeface="Times New Roman" pitchFamily="18" charset="0"/>
                <a:cs typeface="Times New Roman" pitchFamily="18" charset="0"/>
              </a:rPr>
              <a:t>CD4</a:t>
            </a:r>
            <a:r>
              <a:rPr lang="en-GB" sz="2800" baseline="30000" dirty="0" smtClean="0">
                <a:solidFill>
                  <a:schemeClr val="bg1"/>
                </a:solidFill>
                <a:latin typeface="Times New Roman" pitchFamily="18" charset="0"/>
                <a:cs typeface="Times New Roman" pitchFamily="18" charset="0"/>
              </a:rPr>
              <a:t>+ </a:t>
            </a:r>
            <a:r>
              <a:rPr lang="en-GB" sz="2800" dirty="0" smtClean="0">
                <a:solidFill>
                  <a:schemeClr val="bg1"/>
                </a:solidFill>
                <a:latin typeface="Times New Roman" pitchFamily="18" charset="0"/>
                <a:cs typeface="Times New Roman" pitchFamily="18" charset="0"/>
              </a:rPr>
              <a:t>T cells with the ability to down-regulate T-cell function.</a:t>
            </a:r>
          </a:p>
          <a:p>
            <a:pPr lvl="1"/>
            <a:r>
              <a:rPr lang="en-GB" dirty="0" smtClean="0"/>
              <a:t> </a:t>
            </a:r>
            <a:endParaRPr lang="en-GB" sz="2800" dirty="0" smtClean="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pPr algn="ctr"/>
            <a:r>
              <a:rPr lang="en-GB" dirty="0" smtClean="0">
                <a:solidFill>
                  <a:schemeClr val="bg1"/>
                </a:solidFill>
                <a:latin typeface="Times New Roman" pitchFamily="18" charset="0"/>
                <a:cs typeface="Times New Roman" pitchFamily="18" charset="0"/>
              </a:rPr>
              <a:t>Tolerance and autoimmunity</a:t>
            </a:r>
            <a:endParaRPr lang="en-GB" dirty="0"/>
          </a:p>
        </p:txBody>
      </p:sp>
      <p:sp>
        <p:nvSpPr>
          <p:cNvPr id="3" name="Content Placeholder 2"/>
          <p:cNvSpPr>
            <a:spLocks noGrp="1"/>
          </p:cNvSpPr>
          <p:nvPr>
            <p:ph idx="1"/>
          </p:nvPr>
        </p:nvSpPr>
        <p:spPr>
          <a:xfrm>
            <a:off x="323528" y="1124745"/>
            <a:ext cx="8568952" cy="5544616"/>
          </a:xfrm>
        </p:spPr>
        <p:txBody>
          <a:bodyPr>
            <a:normAutofit/>
          </a:bodyPr>
          <a:lstStyle/>
          <a:p>
            <a:pPr lvl="1"/>
            <a:r>
              <a:rPr lang="en-GB" sz="2800" dirty="0" err="1" smtClean="0">
                <a:solidFill>
                  <a:schemeClr val="bg1"/>
                </a:solidFill>
                <a:latin typeface="Times New Roman" pitchFamily="18" charset="0"/>
                <a:cs typeface="Times New Roman" pitchFamily="18" charset="0"/>
              </a:rPr>
              <a:t>T</a:t>
            </a:r>
            <a:r>
              <a:rPr lang="en-GB" sz="2800" baseline="-25000" dirty="0" err="1" smtClean="0">
                <a:solidFill>
                  <a:schemeClr val="bg1"/>
                </a:solidFill>
                <a:latin typeface="Times New Roman" pitchFamily="18" charset="0"/>
                <a:cs typeface="Times New Roman" pitchFamily="18" charset="0"/>
              </a:rPr>
              <a:t>reg</a:t>
            </a:r>
            <a:r>
              <a:rPr lang="en-GB" sz="2800" u="sng" baseline="-25000" dirty="0" smtClean="0">
                <a:solidFill>
                  <a:schemeClr val="bg1"/>
                </a:solidFill>
                <a:latin typeface="Times New Roman" pitchFamily="18" charset="0"/>
                <a:cs typeface="Times New Roman" pitchFamily="18" charset="0"/>
              </a:rPr>
              <a:t> </a:t>
            </a:r>
            <a:r>
              <a:rPr lang="en-GB" sz="2800" dirty="0" smtClean="0">
                <a:solidFill>
                  <a:schemeClr val="bg1"/>
                </a:solidFill>
                <a:latin typeface="Times New Roman" pitchFamily="18" charset="0"/>
                <a:cs typeface="Times New Roman" pitchFamily="18" charset="0"/>
              </a:rPr>
              <a:t>characterised by the presence of a marker specific for </a:t>
            </a:r>
            <a:r>
              <a:rPr lang="en-GB" sz="2800" dirty="0" err="1" smtClean="0">
                <a:solidFill>
                  <a:schemeClr val="bg1"/>
                </a:solidFill>
                <a:latin typeface="Times New Roman" pitchFamily="18" charset="0"/>
                <a:cs typeface="Times New Roman" pitchFamily="18" charset="0"/>
              </a:rPr>
              <a:t>T</a:t>
            </a:r>
            <a:r>
              <a:rPr lang="en-GB" sz="2800" baseline="-25000" dirty="0" err="1" smtClean="0">
                <a:solidFill>
                  <a:schemeClr val="bg1"/>
                </a:solidFill>
                <a:latin typeface="Times New Roman" pitchFamily="18" charset="0"/>
                <a:cs typeface="Times New Roman" pitchFamily="18" charset="0"/>
              </a:rPr>
              <a:t>reg</a:t>
            </a:r>
            <a:r>
              <a:rPr lang="en-GB" sz="2800" dirty="0" smtClean="0">
                <a:solidFill>
                  <a:schemeClr val="bg1"/>
                </a:solidFill>
                <a:latin typeface="Times New Roman" pitchFamily="18" charset="0"/>
                <a:cs typeface="Times New Roman" pitchFamily="18" charset="0"/>
              </a:rPr>
              <a:t>, this marker known as </a:t>
            </a:r>
            <a:r>
              <a:rPr lang="en-GB" sz="2800" b="1" u="sng" dirty="0" smtClean="0">
                <a:solidFill>
                  <a:schemeClr val="bg1"/>
                </a:solidFill>
                <a:latin typeface="Times New Roman" pitchFamily="18" charset="0"/>
                <a:cs typeface="Times New Roman" pitchFamily="18" charset="0"/>
              </a:rPr>
              <a:t>Foxp3</a:t>
            </a:r>
            <a:r>
              <a:rPr lang="en-GB" sz="2800" dirty="0" smtClean="0">
                <a:solidFill>
                  <a:schemeClr val="bg1"/>
                </a:solidFill>
                <a:latin typeface="Times New Roman" pitchFamily="18" charset="0"/>
                <a:cs typeface="Times New Roman" pitchFamily="18" charset="0"/>
              </a:rPr>
              <a:t> (</a:t>
            </a:r>
            <a:r>
              <a:rPr lang="en-GB" sz="2800" dirty="0" err="1" smtClean="0">
                <a:solidFill>
                  <a:schemeClr val="bg1"/>
                </a:solidFill>
                <a:latin typeface="Times New Roman" pitchFamily="18" charset="0"/>
                <a:cs typeface="Times New Roman" pitchFamily="18" charset="0"/>
              </a:rPr>
              <a:t>forkhead</a:t>
            </a:r>
            <a:r>
              <a:rPr lang="en-GB" sz="2800" dirty="0" smtClean="0">
                <a:solidFill>
                  <a:schemeClr val="bg1"/>
                </a:solidFill>
                <a:latin typeface="Times New Roman" pitchFamily="18" charset="0"/>
                <a:cs typeface="Times New Roman" pitchFamily="18" charset="0"/>
              </a:rPr>
              <a:t> box P3). Foxp3 is a transcription factor required for the development of </a:t>
            </a:r>
            <a:r>
              <a:rPr lang="en-GB" sz="2800" dirty="0" err="1" smtClean="0">
                <a:solidFill>
                  <a:schemeClr val="bg1"/>
                </a:solidFill>
                <a:latin typeface="Times New Roman" pitchFamily="18" charset="0"/>
                <a:cs typeface="Times New Roman" pitchFamily="18" charset="0"/>
              </a:rPr>
              <a:t>T</a:t>
            </a:r>
            <a:r>
              <a:rPr lang="en-GB" sz="2800" baseline="-25000" dirty="0" err="1" smtClean="0">
                <a:solidFill>
                  <a:schemeClr val="bg1"/>
                </a:solidFill>
                <a:latin typeface="Times New Roman" pitchFamily="18" charset="0"/>
                <a:cs typeface="Times New Roman" pitchFamily="18" charset="0"/>
              </a:rPr>
              <a:t>reg</a:t>
            </a:r>
            <a:r>
              <a:rPr lang="en-GB" sz="2800" dirty="0" smtClean="0">
                <a:solidFill>
                  <a:schemeClr val="bg1"/>
                </a:solidFill>
                <a:latin typeface="Times New Roman" pitchFamily="18" charset="0"/>
                <a:cs typeface="Times New Roman" pitchFamily="18" charset="0"/>
              </a:rPr>
              <a:t> in the thymus, and has been shown to induce T cells to acquire regulatory activity in the periphery.</a:t>
            </a:r>
          </a:p>
          <a:p>
            <a:pPr lvl="1"/>
            <a:r>
              <a:rPr lang="en-GB" sz="2800" dirty="0" smtClean="0">
                <a:solidFill>
                  <a:schemeClr val="bg1"/>
                </a:solidFill>
                <a:latin typeface="Times New Roman" pitchFamily="18" charset="0"/>
                <a:cs typeface="Times New Roman" pitchFamily="18" charset="0"/>
              </a:rPr>
              <a:t>Depletion of </a:t>
            </a:r>
            <a:r>
              <a:rPr lang="en-GB" sz="2800" dirty="0" err="1" smtClean="0">
                <a:solidFill>
                  <a:schemeClr val="bg1"/>
                </a:solidFill>
                <a:latin typeface="Times New Roman" pitchFamily="18" charset="0"/>
                <a:cs typeface="Times New Roman" pitchFamily="18" charset="0"/>
              </a:rPr>
              <a:t>T</a:t>
            </a:r>
            <a:r>
              <a:rPr lang="en-GB" sz="2800" baseline="-25000" dirty="0" err="1" smtClean="0">
                <a:solidFill>
                  <a:schemeClr val="bg1"/>
                </a:solidFill>
                <a:latin typeface="Times New Roman" pitchFamily="18" charset="0"/>
                <a:cs typeface="Times New Roman" pitchFamily="18" charset="0"/>
              </a:rPr>
              <a:t>reg</a:t>
            </a:r>
            <a:r>
              <a:rPr lang="en-GB" sz="2800" dirty="0" smtClean="0">
                <a:solidFill>
                  <a:schemeClr val="bg1"/>
                </a:solidFill>
                <a:latin typeface="Times New Roman" pitchFamily="18" charset="0"/>
                <a:cs typeface="Times New Roman" pitchFamily="18" charset="0"/>
              </a:rPr>
              <a:t> cells in mice leads to organ-specific autoimmune diseases, such as </a:t>
            </a:r>
            <a:r>
              <a:rPr lang="en-GB" sz="2800" dirty="0" err="1" smtClean="0">
                <a:solidFill>
                  <a:schemeClr val="bg1"/>
                </a:solidFill>
                <a:latin typeface="Times New Roman" pitchFamily="18" charset="0"/>
                <a:cs typeface="Times New Roman" pitchFamily="18" charset="0"/>
              </a:rPr>
              <a:t>thyroiditis</a:t>
            </a:r>
            <a:r>
              <a:rPr lang="en-GB" sz="2800" dirty="0" smtClean="0">
                <a:solidFill>
                  <a:schemeClr val="bg1"/>
                </a:solidFill>
                <a:latin typeface="Times New Roman" pitchFamily="18" charset="0"/>
                <a:cs typeface="Times New Roman" pitchFamily="18" charset="0"/>
              </a:rPr>
              <a:t>, gastritis, and type I diabetes, which can be averted by </a:t>
            </a:r>
            <a:r>
              <a:rPr lang="en-GB" sz="2800" dirty="0" err="1" smtClean="0">
                <a:solidFill>
                  <a:schemeClr val="bg1"/>
                </a:solidFill>
                <a:latin typeface="Times New Roman" pitchFamily="18" charset="0"/>
                <a:cs typeface="Times New Roman" pitchFamily="18" charset="0"/>
              </a:rPr>
              <a:t>T</a:t>
            </a:r>
            <a:r>
              <a:rPr lang="en-GB" sz="2800" baseline="-25000" dirty="0" err="1" smtClean="0">
                <a:solidFill>
                  <a:schemeClr val="bg1"/>
                </a:solidFill>
                <a:latin typeface="Times New Roman" pitchFamily="18" charset="0"/>
                <a:cs typeface="Times New Roman" pitchFamily="18" charset="0"/>
              </a:rPr>
              <a:t>reg</a:t>
            </a:r>
            <a:r>
              <a:rPr lang="en-GB" sz="2800" dirty="0" smtClean="0">
                <a:solidFill>
                  <a:schemeClr val="bg1"/>
                </a:solidFill>
                <a:latin typeface="Times New Roman" pitchFamily="18" charset="0"/>
                <a:cs typeface="Times New Roman" pitchFamily="18" charset="0"/>
              </a:rPr>
              <a:t> replacement. In addition to their role in self-tolerance, </a:t>
            </a:r>
            <a:r>
              <a:rPr lang="en-GB" sz="2800" dirty="0" err="1" smtClean="0">
                <a:solidFill>
                  <a:schemeClr val="bg1"/>
                </a:solidFill>
                <a:latin typeface="Times New Roman" pitchFamily="18" charset="0"/>
                <a:cs typeface="Times New Roman" pitchFamily="18" charset="0"/>
              </a:rPr>
              <a:t>T</a:t>
            </a:r>
            <a:r>
              <a:rPr lang="en-GB" sz="2800" baseline="-25000" dirty="0" err="1" smtClean="0">
                <a:solidFill>
                  <a:schemeClr val="bg1"/>
                </a:solidFill>
                <a:latin typeface="Times New Roman" pitchFamily="18" charset="0"/>
                <a:cs typeface="Times New Roman" pitchFamily="18" charset="0"/>
              </a:rPr>
              <a:t>reg</a:t>
            </a:r>
            <a:r>
              <a:rPr lang="en-GB" sz="2800" dirty="0" smtClean="0">
                <a:solidFill>
                  <a:schemeClr val="bg1"/>
                </a:solidFill>
                <a:latin typeface="Times New Roman" pitchFamily="18" charset="0"/>
                <a:cs typeface="Times New Roman" pitchFamily="18" charset="0"/>
              </a:rPr>
              <a:t> can suppress graft versus host disease. </a:t>
            </a:r>
          </a:p>
          <a:p>
            <a:r>
              <a:rPr lang="en-GB" sz="2400" dirty="0" smtClean="0">
                <a:latin typeface="Times New Roman" pitchFamily="18" charset="0"/>
                <a:cs typeface="Times New Roman" pitchFamily="18" charset="0"/>
              </a:rPr>
              <a:t>.</a:t>
            </a:r>
            <a:endParaRPr lang="en-GB" dirty="0"/>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792162"/>
            <a:ext cx="5311562"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PHAGOCYTES</a:t>
            </a:r>
            <a:endParaRPr lang="en-GB" dirty="0"/>
          </a:p>
        </p:txBody>
      </p:sp>
      <p:sp>
        <p:nvSpPr>
          <p:cNvPr id="3" name="Content Placeholder 2"/>
          <p:cNvSpPr>
            <a:spLocks noGrp="1"/>
          </p:cNvSpPr>
          <p:nvPr>
            <p:ph idx="1"/>
          </p:nvPr>
        </p:nvSpPr>
        <p:spPr>
          <a:xfrm>
            <a:off x="827584" y="1268760"/>
            <a:ext cx="7488832" cy="5256583"/>
          </a:xfrm>
        </p:spPr>
        <p:txBody>
          <a:bodyPr>
            <a:normAutofit fontScale="92500" lnSpcReduction="20000"/>
          </a:bodyPr>
          <a:lstStyle/>
          <a:p>
            <a:endParaRPr lang="en-GB" sz="2600" dirty="0" smtClean="0">
              <a:solidFill>
                <a:schemeClr val="bg1"/>
              </a:solidFill>
              <a:latin typeface="Times New Roman" pitchFamily="18" charset="0"/>
              <a:cs typeface="Times New Roman" pitchFamily="18" charset="0"/>
              <a:sym typeface="Symbol"/>
            </a:endParaRPr>
          </a:p>
          <a:p>
            <a:r>
              <a:rPr lang="en-GB" sz="2600" dirty="0" smtClean="0">
                <a:solidFill>
                  <a:schemeClr val="bg1"/>
                </a:solidFill>
                <a:latin typeface="Times New Roman" pitchFamily="18" charset="0"/>
                <a:cs typeface="Times New Roman" pitchFamily="18" charset="0"/>
                <a:sym typeface="Symbol"/>
              </a:rPr>
              <a:t>detect and bind antigens Toll-like receptors (there are different types of TLRs, TLR2,3,4...).</a:t>
            </a:r>
          </a:p>
          <a:p>
            <a:r>
              <a:rPr lang="en-GB" sz="2600" dirty="0" smtClean="0">
                <a:solidFill>
                  <a:schemeClr val="bg1"/>
                </a:solidFill>
                <a:latin typeface="Times New Roman" pitchFamily="18" charset="0"/>
                <a:cs typeface="Times New Roman" pitchFamily="18" charset="0"/>
                <a:sym typeface="Symbol"/>
              </a:rPr>
              <a:t>C-lectin is another recognition receptor (carbohydrates found on surfaces of pathogens, glycolipids or glycoproteins).</a:t>
            </a:r>
          </a:p>
          <a:p>
            <a:r>
              <a:rPr lang="en-GB" sz="2600" dirty="0" smtClean="0">
                <a:solidFill>
                  <a:schemeClr val="bg1"/>
                </a:solidFill>
                <a:latin typeface="Times New Roman" pitchFamily="18" charset="0"/>
                <a:cs typeface="Times New Roman" pitchFamily="18" charset="0"/>
                <a:sym typeface="Symbol"/>
              </a:rPr>
              <a:t>Other receptors include complement receptors (CRs), immunoglobulins receptors, M uses CD14 for recognition apoptotic cells.</a:t>
            </a:r>
          </a:p>
          <a:p>
            <a:r>
              <a:rPr lang="en-GB" sz="2600" dirty="0" smtClean="0">
                <a:solidFill>
                  <a:schemeClr val="bg1"/>
                </a:solidFill>
                <a:latin typeface="Times New Roman" pitchFamily="18" charset="0"/>
                <a:cs typeface="Times New Roman" pitchFamily="18" charset="0"/>
                <a:sym typeface="Symbol"/>
              </a:rPr>
              <a:t>Phagocytic cells migration to the sight of infection involve three steps: tethering (CD15 with E-selectin), trigerring (cytokines IL-8), latching (ICAM molecules)</a:t>
            </a:r>
          </a:p>
          <a:p>
            <a:endParaRPr lang="en-GB" sz="2400" dirty="0" smtClean="0">
              <a:solidFill>
                <a:schemeClr val="bg1"/>
              </a:solidFill>
              <a:latin typeface="Times New Roman" pitchFamily="18" charset="0"/>
              <a:cs typeface="Times New Roman" pitchFamily="18" charset="0"/>
              <a:sym typeface="Symbol"/>
            </a:endParaRPr>
          </a:p>
          <a:p>
            <a:pPr>
              <a:buNone/>
            </a:pPr>
            <a:r>
              <a:rPr lang="en-GB" sz="2400" dirty="0" smtClean="0">
                <a:solidFill>
                  <a:schemeClr val="bg1"/>
                </a:solidFill>
                <a:latin typeface="Times New Roman" pitchFamily="18" charset="0"/>
                <a:cs typeface="Times New Roman" pitchFamily="18" charset="0"/>
                <a:sym typeface="Symbol"/>
              </a:rPr>
              <a:t> </a:t>
            </a:r>
            <a:endParaRPr lang="en-GB" sz="2400" dirty="0"/>
          </a:p>
        </p:txBody>
      </p:sp>
    </p:spTree>
  </p:cSld>
  <p:clrMapOvr>
    <a:masterClrMapping/>
  </p:clrMapOvr>
  <p:transition>
    <p:wipe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pPr algn="ctr"/>
            <a:r>
              <a:rPr lang="en-GB" dirty="0" smtClean="0">
                <a:solidFill>
                  <a:schemeClr val="bg1"/>
                </a:solidFill>
                <a:latin typeface="Times New Roman" pitchFamily="18" charset="0"/>
                <a:cs typeface="Times New Roman" pitchFamily="18" charset="0"/>
              </a:rPr>
              <a:t>Tolerance and autoimmunity</a:t>
            </a:r>
            <a:endParaRPr lang="en-GB" dirty="0"/>
          </a:p>
        </p:txBody>
      </p:sp>
      <p:sp>
        <p:nvSpPr>
          <p:cNvPr id="3" name="Content Placeholder 2"/>
          <p:cNvSpPr>
            <a:spLocks noGrp="1"/>
          </p:cNvSpPr>
          <p:nvPr>
            <p:ph idx="1"/>
          </p:nvPr>
        </p:nvSpPr>
        <p:spPr>
          <a:xfrm>
            <a:off x="323528" y="1124745"/>
            <a:ext cx="8568952" cy="5544616"/>
          </a:xfrm>
        </p:spPr>
        <p:txBody>
          <a:bodyPr>
            <a:normAutofit fontScale="92500" lnSpcReduction="10000"/>
          </a:bodyPr>
          <a:lstStyle/>
          <a:p>
            <a:pPr lvl="1"/>
            <a:r>
              <a:rPr lang="en-GB" sz="2800" dirty="0" err="1" smtClean="0">
                <a:solidFill>
                  <a:schemeClr val="bg1"/>
                </a:solidFill>
                <a:latin typeface="Times New Roman" pitchFamily="18" charset="0"/>
                <a:cs typeface="Times New Roman" pitchFamily="18" charset="0"/>
              </a:rPr>
              <a:t>T</a:t>
            </a:r>
            <a:r>
              <a:rPr lang="en-GB" sz="2800" baseline="-25000" dirty="0" err="1" smtClean="0">
                <a:solidFill>
                  <a:schemeClr val="bg1"/>
                </a:solidFill>
                <a:latin typeface="Times New Roman" pitchFamily="18" charset="0"/>
                <a:cs typeface="Times New Roman" pitchFamily="18" charset="0"/>
              </a:rPr>
              <a:t>reg</a:t>
            </a:r>
            <a:r>
              <a:rPr lang="en-GB" sz="2800" dirty="0" smtClean="0">
                <a:solidFill>
                  <a:schemeClr val="bg1"/>
                </a:solidFill>
                <a:latin typeface="Times New Roman" pitchFamily="18" charset="0"/>
                <a:cs typeface="Times New Roman" pitchFamily="18" charset="0"/>
              </a:rPr>
              <a:t> can suppress </a:t>
            </a:r>
            <a:r>
              <a:rPr lang="en-GB" sz="2800" dirty="0" err="1" smtClean="0">
                <a:solidFill>
                  <a:schemeClr val="bg1"/>
                </a:solidFill>
                <a:latin typeface="Times New Roman" pitchFamily="18" charset="0"/>
                <a:cs typeface="Times New Roman" pitchFamily="18" charset="0"/>
              </a:rPr>
              <a:t>autoreactive</a:t>
            </a:r>
            <a:r>
              <a:rPr lang="en-GB" sz="2800" dirty="0" smtClean="0">
                <a:solidFill>
                  <a:schemeClr val="bg1"/>
                </a:solidFill>
                <a:latin typeface="Times New Roman" pitchFamily="18" charset="0"/>
                <a:cs typeface="Times New Roman" pitchFamily="18" charset="0"/>
              </a:rPr>
              <a:t> </a:t>
            </a:r>
            <a:r>
              <a:rPr lang="en-GB" sz="2800" dirty="0" err="1" smtClean="0">
                <a:solidFill>
                  <a:schemeClr val="bg1"/>
                </a:solidFill>
                <a:latin typeface="Times New Roman" pitchFamily="18" charset="0"/>
                <a:cs typeface="Times New Roman" pitchFamily="18" charset="0"/>
              </a:rPr>
              <a:t>effector</a:t>
            </a:r>
            <a:r>
              <a:rPr lang="en-GB" sz="2800" dirty="0" smtClean="0">
                <a:solidFill>
                  <a:schemeClr val="bg1"/>
                </a:solidFill>
                <a:latin typeface="Times New Roman" pitchFamily="18" charset="0"/>
                <a:cs typeface="Times New Roman" pitchFamily="18" charset="0"/>
              </a:rPr>
              <a:t> CD4</a:t>
            </a:r>
            <a:r>
              <a:rPr lang="en-GB" sz="2800" baseline="30000" dirty="0" smtClean="0">
                <a:solidFill>
                  <a:schemeClr val="bg1"/>
                </a:solidFill>
                <a:latin typeface="Times New Roman" pitchFamily="18" charset="0"/>
                <a:cs typeface="Times New Roman" pitchFamily="18" charset="0"/>
              </a:rPr>
              <a:t>+ </a:t>
            </a:r>
            <a:r>
              <a:rPr lang="en-GB" sz="2800" dirty="0" smtClean="0">
                <a:solidFill>
                  <a:schemeClr val="bg1"/>
                </a:solidFill>
                <a:latin typeface="Times New Roman" pitchFamily="18" charset="0"/>
                <a:cs typeface="Times New Roman" pitchFamily="18" charset="0"/>
              </a:rPr>
              <a:t>and</a:t>
            </a:r>
            <a:r>
              <a:rPr lang="en-GB" sz="2800" baseline="30000" dirty="0" smtClean="0">
                <a:solidFill>
                  <a:schemeClr val="bg1"/>
                </a:solidFill>
                <a:latin typeface="Times New Roman" pitchFamily="18" charset="0"/>
                <a:cs typeface="Times New Roman" pitchFamily="18" charset="0"/>
              </a:rPr>
              <a:t> </a:t>
            </a:r>
            <a:r>
              <a:rPr lang="en-GB" sz="2800" dirty="0" smtClean="0">
                <a:solidFill>
                  <a:schemeClr val="bg1"/>
                </a:solidFill>
                <a:latin typeface="Times New Roman" pitchFamily="18" charset="0"/>
                <a:cs typeface="Times New Roman" pitchFamily="18" charset="0"/>
              </a:rPr>
              <a:t>CD8</a:t>
            </a:r>
            <a:r>
              <a:rPr lang="en-GB" sz="2800" baseline="30000" dirty="0" smtClean="0">
                <a:solidFill>
                  <a:schemeClr val="bg1"/>
                </a:solidFill>
                <a:latin typeface="Times New Roman" pitchFamily="18" charset="0"/>
                <a:cs typeface="Times New Roman" pitchFamily="18" charset="0"/>
              </a:rPr>
              <a:t>+</a:t>
            </a:r>
            <a:r>
              <a:rPr lang="en-GB" sz="2800" dirty="0" smtClean="0">
                <a:solidFill>
                  <a:schemeClr val="bg1"/>
                </a:solidFill>
                <a:latin typeface="Times New Roman" pitchFamily="18" charset="0"/>
                <a:cs typeface="Times New Roman" pitchFamily="18" charset="0"/>
              </a:rPr>
              <a:t>  T</a:t>
            </a:r>
            <a:r>
              <a:rPr lang="en-GB" sz="2800" baseline="30000" dirty="0" smtClean="0">
                <a:solidFill>
                  <a:schemeClr val="bg1"/>
                </a:solidFill>
                <a:latin typeface="Times New Roman" pitchFamily="18" charset="0"/>
                <a:cs typeface="Times New Roman" pitchFamily="18" charset="0"/>
              </a:rPr>
              <a:t> </a:t>
            </a:r>
            <a:r>
              <a:rPr lang="en-GB" sz="2800" dirty="0" smtClean="0">
                <a:solidFill>
                  <a:schemeClr val="bg1"/>
                </a:solidFill>
                <a:latin typeface="Times New Roman" pitchFamily="18" charset="0"/>
                <a:cs typeface="Times New Roman" pitchFamily="18" charset="0"/>
              </a:rPr>
              <a:t>cells that are specific for antigens different from those recognized by the </a:t>
            </a:r>
            <a:r>
              <a:rPr lang="en-GB" sz="2800" dirty="0" err="1" smtClean="0">
                <a:solidFill>
                  <a:schemeClr val="bg1"/>
                </a:solidFill>
                <a:latin typeface="Times New Roman" pitchFamily="18" charset="0"/>
                <a:cs typeface="Times New Roman" pitchFamily="18" charset="0"/>
              </a:rPr>
              <a:t>T</a:t>
            </a:r>
            <a:r>
              <a:rPr lang="en-GB" sz="2800" baseline="-25000" dirty="0" err="1" smtClean="0">
                <a:solidFill>
                  <a:schemeClr val="bg1"/>
                </a:solidFill>
                <a:latin typeface="Times New Roman" pitchFamily="18" charset="0"/>
                <a:cs typeface="Times New Roman" pitchFamily="18" charset="0"/>
              </a:rPr>
              <a:t>reg</a:t>
            </a:r>
            <a:r>
              <a:rPr lang="en-GB" sz="2800" dirty="0" smtClean="0">
                <a:solidFill>
                  <a:schemeClr val="bg1"/>
                </a:solidFill>
                <a:latin typeface="Times New Roman" pitchFamily="18" charset="0"/>
                <a:cs typeface="Times New Roman" pitchFamily="18" charset="0"/>
              </a:rPr>
              <a:t> cells themselves. </a:t>
            </a:r>
            <a:r>
              <a:rPr lang="en-GB" sz="2800" dirty="0" err="1" smtClean="0">
                <a:solidFill>
                  <a:schemeClr val="bg1"/>
                </a:solidFill>
                <a:latin typeface="Times New Roman" pitchFamily="18" charset="0"/>
                <a:cs typeface="Times New Roman" pitchFamily="18" charset="0"/>
              </a:rPr>
              <a:t>T</a:t>
            </a:r>
            <a:r>
              <a:rPr lang="en-GB" sz="2800" baseline="-25000" dirty="0" err="1" smtClean="0">
                <a:solidFill>
                  <a:schemeClr val="bg1"/>
                </a:solidFill>
                <a:latin typeface="Times New Roman" pitchFamily="18" charset="0"/>
                <a:cs typeface="Times New Roman" pitchFamily="18" charset="0"/>
              </a:rPr>
              <a:t>reg</a:t>
            </a:r>
            <a:r>
              <a:rPr lang="en-GB" sz="2800" dirty="0" smtClean="0">
                <a:solidFill>
                  <a:schemeClr val="bg1"/>
                </a:solidFill>
                <a:latin typeface="Times New Roman" pitchFamily="18" charset="0"/>
                <a:cs typeface="Times New Roman" pitchFamily="18" charset="0"/>
              </a:rPr>
              <a:t> cells have also been shown to suppress B cells, </a:t>
            </a:r>
            <a:r>
              <a:rPr lang="en-GB" sz="2800" dirty="0" err="1" smtClean="0">
                <a:solidFill>
                  <a:schemeClr val="bg1"/>
                </a:solidFill>
                <a:latin typeface="Times New Roman" pitchFamily="18" charset="0"/>
                <a:cs typeface="Times New Roman" pitchFamily="18" charset="0"/>
              </a:rPr>
              <a:t>dendritic</a:t>
            </a:r>
            <a:r>
              <a:rPr lang="en-GB" sz="2800" dirty="0" smtClean="0">
                <a:solidFill>
                  <a:schemeClr val="bg1"/>
                </a:solidFill>
                <a:latin typeface="Times New Roman" pitchFamily="18" charset="0"/>
                <a:cs typeface="Times New Roman" pitchFamily="18" charset="0"/>
              </a:rPr>
              <a:t> cells, and natural killer (NK) cells.</a:t>
            </a:r>
          </a:p>
          <a:p>
            <a:pPr lvl="1"/>
            <a:r>
              <a:rPr lang="en-GB" dirty="0" smtClean="0"/>
              <a:t> </a:t>
            </a:r>
            <a:r>
              <a:rPr lang="en-GB" sz="2800" dirty="0" smtClean="0">
                <a:solidFill>
                  <a:schemeClr val="bg1"/>
                </a:solidFill>
                <a:latin typeface="Times New Roman" pitchFamily="18" charset="0"/>
                <a:cs typeface="Times New Roman" pitchFamily="18" charset="0"/>
              </a:rPr>
              <a:t>Suppressive effect of </a:t>
            </a:r>
            <a:r>
              <a:rPr lang="en-GB" sz="2800" dirty="0" err="1" smtClean="0">
                <a:solidFill>
                  <a:schemeClr val="bg1"/>
                </a:solidFill>
                <a:latin typeface="Times New Roman" pitchFamily="18" charset="0"/>
                <a:cs typeface="Times New Roman" pitchFamily="18" charset="0"/>
              </a:rPr>
              <a:t>T</a:t>
            </a:r>
            <a:r>
              <a:rPr lang="en-GB" sz="2800" baseline="-25000" dirty="0" err="1" smtClean="0">
                <a:solidFill>
                  <a:schemeClr val="bg1"/>
                </a:solidFill>
                <a:latin typeface="Times New Roman" pitchFamily="18" charset="0"/>
                <a:cs typeface="Times New Roman" pitchFamily="18" charset="0"/>
              </a:rPr>
              <a:t>reg</a:t>
            </a:r>
            <a:r>
              <a:rPr lang="en-GB" sz="2800" dirty="0" smtClean="0">
                <a:solidFill>
                  <a:schemeClr val="bg1"/>
                </a:solidFill>
                <a:latin typeface="Times New Roman" pitchFamily="18" charset="0"/>
                <a:cs typeface="Times New Roman" pitchFamily="18" charset="0"/>
              </a:rPr>
              <a:t> suggested to be through different mechanisms include secretion of  IL-10 and TGF-</a:t>
            </a:r>
            <a:r>
              <a:rPr lang="el-GR" sz="2800" dirty="0" smtClean="0">
                <a:solidFill>
                  <a:schemeClr val="bg1"/>
                </a:solidFill>
                <a:latin typeface="Times New Roman" pitchFamily="18" charset="0"/>
                <a:cs typeface="Times New Roman" pitchFamily="18" charset="0"/>
              </a:rPr>
              <a:t>β</a:t>
            </a:r>
            <a:r>
              <a:rPr lang="en-GB" sz="2800" dirty="0" smtClean="0">
                <a:solidFill>
                  <a:schemeClr val="bg1"/>
                </a:solidFill>
                <a:latin typeface="Times New Roman" pitchFamily="18" charset="0"/>
                <a:cs typeface="Times New Roman" pitchFamily="18" charset="0"/>
              </a:rPr>
              <a:t>. Another mechanism suggests the presence of adhesion molecule expressed on the surface of </a:t>
            </a:r>
            <a:r>
              <a:rPr lang="en-GB" sz="2800" dirty="0" err="1" smtClean="0">
                <a:solidFill>
                  <a:schemeClr val="bg1"/>
                </a:solidFill>
                <a:latin typeface="Times New Roman" pitchFamily="18" charset="0"/>
                <a:cs typeface="Times New Roman" pitchFamily="18" charset="0"/>
              </a:rPr>
              <a:t>T</a:t>
            </a:r>
            <a:r>
              <a:rPr lang="en-GB" sz="2800" baseline="-25000" dirty="0" err="1" smtClean="0">
                <a:solidFill>
                  <a:schemeClr val="bg1"/>
                </a:solidFill>
                <a:latin typeface="Times New Roman" pitchFamily="18" charset="0"/>
                <a:cs typeface="Times New Roman" pitchFamily="18" charset="0"/>
              </a:rPr>
              <a:t>reg</a:t>
            </a:r>
            <a:r>
              <a:rPr lang="en-GB" sz="2800" dirty="0" smtClean="0">
                <a:solidFill>
                  <a:schemeClr val="bg1"/>
                </a:solidFill>
                <a:latin typeface="Times New Roman" pitchFamily="18" charset="0"/>
                <a:cs typeface="Times New Roman" pitchFamily="18" charset="0"/>
              </a:rPr>
              <a:t> cells (LAG3, Lymphocyte Activation Gene 3) which binds MHC class II molecules.</a:t>
            </a:r>
          </a:p>
          <a:p>
            <a:pPr lvl="1"/>
            <a:r>
              <a:rPr lang="en-GB" sz="2800" dirty="0" smtClean="0">
                <a:solidFill>
                  <a:schemeClr val="bg1"/>
                </a:solidFill>
                <a:latin typeface="Times New Roman" pitchFamily="18" charset="0"/>
                <a:cs typeface="Times New Roman" pitchFamily="18" charset="0"/>
              </a:rPr>
              <a:t>Once LAG3 binds MHC class II molecules this may induce </a:t>
            </a:r>
            <a:r>
              <a:rPr lang="en-GB" sz="2800" dirty="0" err="1" smtClean="0">
                <a:solidFill>
                  <a:schemeClr val="bg1"/>
                </a:solidFill>
                <a:latin typeface="Times New Roman" pitchFamily="18" charset="0"/>
                <a:cs typeface="Times New Roman" pitchFamily="18" charset="0"/>
              </a:rPr>
              <a:t>downregulation</a:t>
            </a:r>
            <a:r>
              <a:rPr lang="en-GB" sz="2800" dirty="0" smtClean="0">
                <a:solidFill>
                  <a:schemeClr val="bg1"/>
                </a:solidFill>
                <a:latin typeface="Times New Roman" pitchFamily="18" charset="0"/>
                <a:cs typeface="Times New Roman" pitchFamily="18" charset="0"/>
              </a:rPr>
              <a:t> of B7.</a:t>
            </a:r>
          </a:p>
          <a:p>
            <a:pPr lvl="1"/>
            <a:r>
              <a:rPr lang="en-GB" dirty="0" smtClean="0"/>
              <a:t> </a:t>
            </a:r>
            <a:endParaRPr lang="en-GB" dirty="0"/>
          </a:p>
        </p:txBody>
      </p:sp>
    </p:spTree>
  </p:cSld>
  <p:clrMapOvr>
    <a:masterClrMapping/>
  </p:clrMapOvr>
  <p:transition>
    <p:wipe dir="d"/>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pPr algn="ctr"/>
            <a:r>
              <a:rPr lang="en-GB" dirty="0" smtClean="0">
                <a:solidFill>
                  <a:schemeClr val="bg1"/>
                </a:solidFill>
                <a:latin typeface="Times New Roman" pitchFamily="18" charset="0"/>
                <a:cs typeface="Times New Roman" pitchFamily="18" charset="0"/>
              </a:rPr>
              <a:t>Tolerance and autoimmunity</a:t>
            </a:r>
            <a:endParaRPr lang="en-GB" dirty="0"/>
          </a:p>
        </p:txBody>
      </p:sp>
      <p:sp>
        <p:nvSpPr>
          <p:cNvPr id="3" name="Content Placeholder 2"/>
          <p:cNvSpPr>
            <a:spLocks noGrp="1"/>
          </p:cNvSpPr>
          <p:nvPr>
            <p:ph idx="1"/>
          </p:nvPr>
        </p:nvSpPr>
        <p:spPr>
          <a:xfrm>
            <a:off x="323528" y="980728"/>
            <a:ext cx="8568952" cy="5688633"/>
          </a:xfrm>
        </p:spPr>
        <p:txBody>
          <a:bodyPr>
            <a:normAutofit/>
          </a:bodyPr>
          <a:lstStyle/>
          <a:p>
            <a:pPr lvl="1">
              <a:buNone/>
            </a:pPr>
            <a:r>
              <a:rPr lang="en-GB" sz="2800" u="sng" dirty="0" err="1" smtClean="0">
                <a:solidFill>
                  <a:schemeClr val="bg1"/>
                </a:solidFill>
                <a:latin typeface="Times New Roman" pitchFamily="18" charset="0"/>
                <a:cs typeface="Times New Roman" pitchFamily="18" charset="0"/>
              </a:rPr>
              <a:t>Fas–FasL</a:t>
            </a:r>
            <a:r>
              <a:rPr lang="en-GB" sz="2800" u="sng" dirty="0" smtClean="0">
                <a:solidFill>
                  <a:schemeClr val="bg1"/>
                </a:solidFill>
                <a:latin typeface="Times New Roman" pitchFamily="18" charset="0"/>
                <a:cs typeface="Times New Roman" pitchFamily="18" charset="0"/>
              </a:rPr>
              <a:t> Interactions</a:t>
            </a:r>
          </a:p>
          <a:p>
            <a:r>
              <a:rPr lang="en-GB" sz="2800" dirty="0" err="1" smtClean="0">
                <a:solidFill>
                  <a:schemeClr val="bg1"/>
                </a:solidFill>
                <a:latin typeface="Times New Roman" pitchFamily="18" charset="0"/>
                <a:cs typeface="Times New Roman" pitchFamily="18" charset="0"/>
              </a:rPr>
              <a:t>Fas</a:t>
            </a:r>
            <a:r>
              <a:rPr lang="en-GB" sz="2800" dirty="0" smtClean="0">
                <a:solidFill>
                  <a:schemeClr val="bg1"/>
                </a:solidFill>
                <a:latin typeface="Times New Roman" pitchFamily="18" charset="0"/>
                <a:cs typeface="Times New Roman" pitchFamily="18" charset="0"/>
              </a:rPr>
              <a:t>-mediated apoptosis. This </a:t>
            </a:r>
            <a:r>
              <a:rPr lang="en-GB" sz="2800" dirty="0" err="1" smtClean="0">
                <a:solidFill>
                  <a:schemeClr val="bg1"/>
                </a:solidFill>
                <a:latin typeface="Times New Roman" pitchFamily="18" charset="0"/>
                <a:cs typeface="Times New Roman" pitchFamily="18" charset="0"/>
              </a:rPr>
              <a:t>mechanismplay</a:t>
            </a:r>
            <a:r>
              <a:rPr lang="en-GB" sz="2800" dirty="0" smtClean="0">
                <a:solidFill>
                  <a:schemeClr val="bg1"/>
                </a:solidFill>
                <a:latin typeface="Times New Roman" pitchFamily="18" charset="0"/>
                <a:cs typeface="Times New Roman" pitchFamily="18" charset="0"/>
              </a:rPr>
              <a:t> an important role in the removal of mature </a:t>
            </a:r>
            <a:r>
              <a:rPr lang="en-GB" sz="2800" dirty="0" err="1" smtClean="0">
                <a:solidFill>
                  <a:schemeClr val="bg1"/>
                </a:solidFill>
                <a:latin typeface="Times New Roman" pitchFamily="18" charset="0"/>
                <a:cs typeface="Times New Roman" pitchFamily="18" charset="0"/>
              </a:rPr>
              <a:t>autoreactive</a:t>
            </a:r>
            <a:r>
              <a:rPr lang="en-GB" sz="2800" dirty="0" smtClean="0">
                <a:solidFill>
                  <a:schemeClr val="bg1"/>
                </a:solidFill>
                <a:latin typeface="Times New Roman" pitchFamily="18" charset="0"/>
                <a:cs typeface="Times New Roman" pitchFamily="18" charset="0"/>
              </a:rPr>
              <a:t> B and T lymphocytes.</a:t>
            </a:r>
          </a:p>
          <a:p>
            <a:r>
              <a:rPr lang="en-GB" sz="2800" dirty="0" err="1" smtClean="0">
                <a:solidFill>
                  <a:schemeClr val="bg1"/>
                </a:solidFill>
                <a:latin typeface="Times New Roman" pitchFamily="18" charset="0"/>
                <a:cs typeface="Times New Roman" pitchFamily="18" charset="0"/>
              </a:rPr>
              <a:t>Fas</a:t>
            </a:r>
            <a:r>
              <a:rPr lang="en-GB" sz="2800" dirty="0" smtClean="0">
                <a:solidFill>
                  <a:schemeClr val="bg1"/>
                </a:solidFill>
                <a:latin typeface="Times New Roman" pitchFamily="18" charset="0"/>
                <a:cs typeface="Times New Roman" pitchFamily="18" charset="0"/>
              </a:rPr>
              <a:t> (CD95) binds to </a:t>
            </a:r>
            <a:r>
              <a:rPr lang="en-GB" sz="2800" dirty="0" err="1" smtClean="0">
                <a:solidFill>
                  <a:schemeClr val="bg1"/>
                </a:solidFill>
                <a:latin typeface="Times New Roman" pitchFamily="18" charset="0"/>
                <a:cs typeface="Times New Roman" pitchFamily="18" charset="0"/>
              </a:rPr>
              <a:t>Fas</a:t>
            </a:r>
            <a:r>
              <a:rPr lang="en-GB" sz="2800" dirty="0" smtClean="0">
                <a:solidFill>
                  <a:schemeClr val="bg1"/>
                </a:solidFill>
                <a:latin typeface="Times New Roman" pitchFamily="18" charset="0"/>
                <a:cs typeface="Times New Roman" pitchFamily="18" charset="0"/>
              </a:rPr>
              <a:t> </a:t>
            </a:r>
            <a:r>
              <a:rPr lang="en-GB" sz="2800" dirty="0" err="1" smtClean="0">
                <a:solidFill>
                  <a:schemeClr val="bg1"/>
                </a:solidFill>
                <a:latin typeface="Times New Roman" pitchFamily="18" charset="0"/>
                <a:cs typeface="Times New Roman" pitchFamily="18" charset="0"/>
              </a:rPr>
              <a:t>ligand</a:t>
            </a:r>
            <a:r>
              <a:rPr lang="en-GB" sz="2800" dirty="0" smtClean="0">
                <a:solidFill>
                  <a:schemeClr val="bg1"/>
                </a:solidFill>
                <a:latin typeface="Times New Roman" pitchFamily="18" charset="0"/>
                <a:cs typeface="Times New Roman" pitchFamily="18" charset="0"/>
              </a:rPr>
              <a:t> (</a:t>
            </a:r>
            <a:r>
              <a:rPr lang="en-GB" sz="2800" dirty="0" err="1" smtClean="0">
                <a:solidFill>
                  <a:schemeClr val="bg1"/>
                </a:solidFill>
                <a:latin typeface="Times New Roman" pitchFamily="18" charset="0"/>
                <a:cs typeface="Times New Roman" pitchFamily="18" charset="0"/>
              </a:rPr>
              <a:t>FasL</a:t>
            </a:r>
            <a:r>
              <a:rPr lang="en-GB" sz="2800" dirty="0" smtClean="0">
                <a:solidFill>
                  <a:schemeClr val="bg1"/>
                </a:solidFill>
                <a:latin typeface="Times New Roman" pitchFamily="18" charset="0"/>
                <a:cs typeface="Times New Roman" pitchFamily="18" charset="0"/>
              </a:rPr>
              <a:t>, CD178), expressed by several cell types, including activated T cells and certain epithelial cells.</a:t>
            </a:r>
          </a:p>
          <a:p>
            <a:r>
              <a:rPr lang="en-GB" sz="2800" dirty="0" smtClean="0">
                <a:solidFill>
                  <a:schemeClr val="bg1"/>
                </a:solidFill>
                <a:latin typeface="Times New Roman" pitchFamily="18" charset="0"/>
                <a:cs typeface="Times New Roman" pitchFamily="18" charset="0"/>
              </a:rPr>
              <a:t>T cells may express both </a:t>
            </a:r>
            <a:r>
              <a:rPr lang="en-GB" sz="2800" dirty="0" err="1" smtClean="0">
                <a:solidFill>
                  <a:schemeClr val="bg1"/>
                </a:solidFill>
                <a:latin typeface="Times New Roman" pitchFamily="18" charset="0"/>
                <a:cs typeface="Times New Roman" pitchFamily="18" charset="0"/>
              </a:rPr>
              <a:t>Fas</a:t>
            </a:r>
            <a:r>
              <a:rPr lang="en-GB" sz="2800" dirty="0" smtClean="0">
                <a:solidFill>
                  <a:schemeClr val="bg1"/>
                </a:solidFill>
                <a:latin typeface="Times New Roman" pitchFamily="18" charset="0"/>
                <a:cs typeface="Times New Roman" pitchFamily="18" charset="0"/>
              </a:rPr>
              <a:t> and </a:t>
            </a:r>
            <a:r>
              <a:rPr lang="en-GB" sz="2800" dirty="0" err="1" smtClean="0">
                <a:solidFill>
                  <a:schemeClr val="bg1"/>
                </a:solidFill>
                <a:latin typeface="Times New Roman" pitchFamily="18" charset="0"/>
                <a:cs typeface="Times New Roman" pitchFamily="18" charset="0"/>
              </a:rPr>
              <a:t>FasL</a:t>
            </a:r>
            <a:r>
              <a:rPr lang="en-GB" sz="2800" dirty="0" smtClean="0">
                <a:solidFill>
                  <a:schemeClr val="bg1"/>
                </a:solidFill>
                <a:latin typeface="Times New Roman" pitchFamily="18" charset="0"/>
                <a:cs typeface="Times New Roman" pitchFamily="18" charset="0"/>
              </a:rPr>
              <a:t>. </a:t>
            </a:r>
            <a:r>
              <a:rPr lang="en-GB" sz="2800" dirty="0" err="1" smtClean="0">
                <a:solidFill>
                  <a:schemeClr val="bg1"/>
                </a:solidFill>
                <a:latin typeface="Times New Roman" pitchFamily="18" charset="0"/>
                <a:cs typeface="Times New Roman" pitchFamily="18" charset="0"/>
              </a:rPr>
              <a:t>Anergic</a:t>
            </a:r>
            <a:r>
              <a:rPr lang="en-GB" sz="2800" dirty="0" smtClean="0">
                <a:solidFill>
                  <a:schemeClr val="bg1"/>
                </a:solidFill>
                <a:latin typeface="Times New Roman" pitchFamily="18" charset="0"/>
                <a:cs typeface="Times New Roman" pitchFamily="18" charset="0"/>
              </a:rPr>
              <a:t> B cells, some of which express </a:t>
            </a:r>
            <a:r>
              <a:rPr lang="en-GB" sz="2800" dirty="0" err="1" smtClean="0">
                <a:solidFill>
                  <a:schemeClr val="bg1"/>
                </a:solidFill>
                <a:latin typeface="Times New Roman" pitchFamily="18" charset="0"/>
                <a:cs typeface="Times New Roman" pitchFamily="18" charset="0"/>
              </a:rPr>
              <a:t>Fas</a:t>
            </a:r>
            <a:r>
              <a:rPr lang="en-GB" sz="2800" dirty="0" smtClean="0">
                <a:solidFill>
                  <a:schemeClr val="bg1"/>
                </a:solidFill>
                <a:latin typeface="Times New Roman" pitchFamily="18" charset="0"/>
                <a:cs typeface="Times New Roman" pitchFamily="18" charset="0"/>
              </a:rPr>
              <a:t>, are also susceptible to </a:t>
            </a:r>
            <a:r>
              <a:rPr lang="en-GB" sz="2800" dirty="0" err="1" smtClean="0">
                <a:solidFill>
                  <a:schemeClr val="bg1"/>
                </a:solidFill>
                <a:latin typeface="Times New Roman" pitchFamily="18" charset="0"/>
                <a:cs typeface="Times New Roman" pitchFamily="18" charset="0"/>
              </a:rPr>
              <a:t>Fas</a:t>
            </a:r>
            <a:r>
              <a:rPr lang="en-GB" sz="2800" dirty="0" smtClean="0">
                <a:solidFill>
                  <a:schemeClr val="bg1"/>
                </a:solidFill>
                <a:latin typeface="Times New Roman" pitchFamily="18" charset="0"/>
                <a:cs typeface="Times New Roman" pitchFamily="18" charset="0"/>
              </a:rPr>
              <a:t>-mediated apoptosis: Interaction with CD4</a:t>
            </a:r>
            <a:r>
              <a:rPr lang="en-GB" sz="2800" baseline="30000" dirty="0" smtClean="0">
                <a:solidFill>
                  <a:schemeClr val="bg1"/>
                </a:solidFill>
                <a:latin typeface="Times New Roman" pitchFamily="18" charset="0"/>
                <a:cs typeface="Times New Roman" pitchFamily="18" charset="0"/>
              </a:rPr>
              <a:t>+ </a:t>
            </a:r>
            <a:r>
              <a:rPr lang="en-GB" sz="2800" dirty="0" smtClean="0">
                <a:solidFill>
                  <a:schemeClr val="bg1"/>
                </a:solidFill>
                <a:latin typeface="Times New Roman" pitchFamily="18" charset="0"/>
                <a:cs typeface="Times New Roman" pitchFamily="18" charset="0"/>
              </a:rPr>
              <a:t>T cells that express </a:t>
            </a:r>
            <a:r>
              <a:rPr lang="en-GB" sz="2800" dirty="0" err="1" smtClean="0">
                <a:solidFill>
                  <a:schemeClr val="bg1"/>
                </a:solidFill>
                <a:latin typeface="Times New Roman" pitchFamily="18" charset="0"/>
                <a:cs typeface="Times New Roman" pitchFamily="18" charset="0"/>
              </a:rPr>
              <a:t>FasL</a:t>
            </a:r>
            <a:r>
              <a:rPr lang="en-GB" sz="2800" dirty="0" smtClean="0">
                <a:solidFill>
                  <a:schemeClr val="bg1"/>
                </a:solidFill>
                <a:latin typeface="Times New Roman" pitchFamily="18" charset="0"/>
                <a:cs typeface="Times New Roman" pitchFamily="18" charset="0"/>
              </a:rPr>
              <a:t> leads to death of these self-reactive B cells.</a:t>
            </a:r>
          </a:p>
          <a:p>
            <a:pPr lvl="1"/>
            <a:endParaRPr lang="en-GB" dirty="0" smtClean="0"/>
          </a:p>
          <a:p>
            <a:endParaRPr lang="en-GB" sz="2400" dirty="0" smtClean="0">
              <a:latin typeface="Times New Roman" pitchFamily="18" charset="0"/>
              <a:cs typeface="Times New Roman" pitchFamily="18" charset="0"/>
            </a:endParaRPr>
          </a:p>
          <a:p>
            <a:endParaRPr lang="en-GB" dirty="0"/>
          </a:p>
        </p:txBody>
      </p:sp>
    </p:spTree>
  </p:cSld>
  <p:clrMapOvr>
    <a:masterClrMapping/>
  </p:clrMapOvr>
  <p:transition>
    <p:wipe dir="d"/>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632848" cy="720080"/>
          </a:xfrm>
        </p:spPr>
        <p:txBody>
          <a:bodyPr/>
          <a:lstStyle/>
          <a:p>
            <a:pPr algn="ctr"/>
            <a:r>
              <a:rPr lang="en-GB" dirty="0" smtClean="0">
                <a:solidFill>
                  <a:schemeClr val="bg1"/>
                </a:solidFill>
                <a:latin typeface="Times New Roman" pitchFamily="18" charset="0"/>
                <a:cs typeface="Times New Roman" pitchFamily="18" charset="0"/>
              </a:rPr>
              <a:t>TUMOUR IMMUNOLOGY</a:t>
            </a:r>
            <a:endParaRPr lang="en-GB" dirty="0"/>
          </a:p>
        </p:txBody>
      </p:sp>
      <p:sp>
        <p:nvSpPr>
          <p:cNvPr id="3" name="Content Placeholder 2"/>
          <p:cNvSpPr>
            <a:spLocks noGrp="1"/>
          </p:cNvSpPr>
          <p:nvPr>
            <p:ph idx="1"/>
          </p:nvPr>
        </p:nvSpPr>
        <p:spPr>
          <a:xfrm>
            <a:off x="323528" y="692696"/>
            <a:ext cx="8568952" cy="6165304"/>
          </a:xfrm>
        </p:spPr>
        <p:txBody>
          <a:bodyPr>
            <a:normAutofit fontScale="92500" lnSpcReduction="10000"/>
          </a:bodyPr>
          <a:lstStyle/>
          <a:p>
            <a:r>
              <a:rPr lang="en-GB" sz="2800" dirty="0" smtClean="0">
                <a:solidFill>
                  <a:schemeClr val="bg1"/>
                </a:solidFill>
                <a:latin typeface="Times New Roman" pitchFamily="18" charset="0"/>
                <a:cs typeface="Times New Roman" pitchFamily="18" charset="0"/>
              </a:rPr>
              <a:t>Because of expression of cell-surface components on malignant cells that do not occur normally on normal cells, the immune system response against these components and they are recognized as antigenic molecules. These surface components these surface  components also referred to as (tumour antigens).</a:t>
            </a:r>
          </a:p>
          <a:p>
            <a:r>
              <a:rPr lang="en-GB" sz="3000" dirty="0" smtClean="0">
                <a:latin typeface="Times New Roman" pitchFamily="18" charset="0"/>
                <a:cs typeface="Times New Roman" pitchFamily="18" charset="0"/>
              </a:rPr>
              <a:t> </a:t>
            </a:r>
            <a:r>
              <a:rPr lang="en-GB" sz="3000" dirty="0" smtClean="0">
                <a:solidFill>
                  <a:schemeClr val="bg1"/>
                </a:solidFill>
                <a:latin typeface="Times New Roman" pitchFamily="18" charset="0"/>
                <a:cs typeface="Times New Roman" pitchFamily="18" charset="0"/>
              </a:rPr>
              <a:t>Every day and in normal individuals  tumour cells generated and arise in their systems, but these cells very soon after generate get destroyed by different mechanisms used by the immune system.</a:t>
            </a:r>
          </a:p>
          <a:p>
            <a:r>
              <a:rPr lang="en-GB" sz="3000" dirty="0" smtClean="0">
                <a:solidFill>
                  <a:schemeClr val="bg1"/>
                </a:solidFill>
                <a:latin typeface="Times New Roman" pitchFamily="18" charset="0"/>
                <a:cs typeface="Times New Roman" pitchFamily="18" charset="0"/>
              </a:rPr>
              <a:t>The phenomena of monitoring the generation of tumour cells in the body and different mechanisms used by the body to destroy these abnormal cells without any notice or development of  pathological consequences referred to as </a:t>
            </a:r>
            <a:r>
              <a:rPr lang="en-GB" sz="3000" b="1" i="1" dirty="0" err="1" smtClean="0">
                <a:solidFill>
                  <a:srgbClr val="C00000"/>
                </a:solidFill>
                <a:latin typeface="Times New Roman" pitchFamily="18" charset="0"/>
                <a:cs typeface="Times New Roman" pitchFamily="18" charset="0"/>
              </a:rPr>
              <a:t>immunosurveillance</a:t>
            </a:r>
            <a:r>
              <a:rPr lang="en-GB" sz="3000" dirty="0" smtClean="0">
                <a:solidFill>
                  <a:schemeClr val="bg1"/>
                </a:solidFill>
                <a:latin typeface="Times New Roman" pitchFamily="18" charset="0"/>
                <a:cs typeface="Times New Roman" pitchFamily="18" charset="0"/>
              </a:rPr>
              <a:t>.</a:t>
            </a:r>
            <a:endParaRPr lang="en-GB" sz="30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632848" cy="720080"/>
          </a:xfrm>
        </p:spPr>
        <p:txBody>
          <a:bodyPr/>
          <a:lstStyle/>
          <a:p>
            <a:pPr algn="ctr"/>
            <a:r>
              <a:rPr lang="en-GB" dirty="0" smtClean="0">
                <a:solidFill>
                  <a:schemeClr val="bg1"/>
                </a:solidFill>
                <a:latin typeface="Times New Roman" pitchFamily="18" charset="0"/>
                <a:cs typeface="Times New Roman" pitchFamily="18" charset="0"/>
              </a:rPr>
              <a:t>TUMOUR IMMUNOLOGY</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764704"/>
            <a:ext cx="8568952" cy="5904657"/>
          </a:xfrm>
        </p:spPr>
        <p:txBody>
          <a:bodyPr>
            <a:normAutofit lnSpcReduction="10000"/>
          </a:bodyPr>
          <a:lstStyle/>
          <a:p>
            <a:pPr>
              <a:buNone/>
            </a:pPr>
            <a:r>
              <a:rPr lang="en-GB" sz="3200" dirty="0" smtClean="0">
                <a:solidFill>
                  <a:schemeClr val="bg1"/>
                </a:solidFill>
                <a:latin typeface="Times New Roman" pitchFamily="18" charset="0"/>
                <a:cs typeface="Times New Roman" pitchFamily="18" charset="0"/>
              </a:rPr>
              <a:t>TUMOUR ANTIGENS:</a:t>
            </a:r>
          </a:p>
          <a:p>
            <a:r>
              <a:rPr lang="en-GB" sz="2800" dirty="0" smtClean="0">
                <a:solidFill>
                  <a:schemeClr val="bg1"/>
                </a:solidFill>
                <a:latin typeface="Times New Roman" pitchFamily="18" charset="0"/>
                <a:cs typeface="Times New Roman" pitchFamily="18" charset="0"/>
              </a:rPr>
              <a:t>There are different mechanisms by which lead to the appearance of  tumour antigens on cells surfaces. Mechanisms include </a:t>
            </a:r>
            <a:r>
              <a:rPr lang="en-GB" sz="2800" b="1" u="sng" dirty="0" smtClean="0">
                <a:solidFill>
                  <a:schemeClr val="bg1"/>
                </a:solidFill>
                <a:latin typeface="Times New Roman" pitchFamily="18" charset="0"/>
                <a:cs typeface="Times New Roman" pitchFamily="18" charset="0"/>
              </a:rPr>
              <a:t>mutation</a:t>
            </a:r>
            <a:r>
              <a:rPr lang="en-GB" sz="2800" dirty="0" smtClean="0">
                <a:solidFill>
                  <a:schemeClr val="bg1"/>
                </a:solidFill>
                <a:latin typeface="Times New Roman" pitchFamily="18" charset="0"/>
                <a:cs typeface="Times New Roman" pitchFamily="18" charset="0"/>
              </a:rPr>
              <a:t>, </a:t>
            </a:r>
            <a:r>
              <a:rPr lang="en-GB" sz="2800" b="1" u="sng" dirty="0" smtClean="0">
                <a:solidFill>
                  <a:schemeClr val="bg1"/>
                </a:solidFill>
                <a:latin typeface="Times New Roman" pitchFamily="18" charset="0"/>
                <a:cs typeface="Times New Roman" pitchFamily="18" charset="0"/>
              </a:rPr>
              <a:t>gene activation </a:t>
            </a:r>
            <a:r>
              <a:rPr lang="en-GB" sz="2800" dirty="0" smtClean="0">
                <a:solidFill>
                  <a:schemeClr val="bg1"/>
                </a:solidFill>
                <a:latin typeface="Times New Roman" pitchFamily="18" charset="0"/>
                <a:cs typeface="Times New Roman" pitchFamily="18" charset="0"/>
              </a:rPr>
              <a:t>and </a:t>
            </a:r>
            <a:r>
              <a:rPr lang="en-GB" sz="2800" b="1" u="sng" dirty="0" err="1" smtClean="0">
                <a:solidFill>
                  <a:schemeClr val="bg1"/>
                </a:solidFill>
                <a:latin typeface="Times New Roman" pitchFamily="18" charset="0"/>
                <a:cs typeface="Times New Roman" pitchFamily="18" charset="0"/>
              </a:rPr>
              <a:t>clonal</a:t>
            </a:r>
            <a:r>
              <a:rPr lang="en-GB" sz="2800" b="1" u="sng" dirty="0" smtClean="0">
                <a:solidFill>
                  <a:schemeClr val="bg1"/>
                </a:solidFill>
                <a:latin typeface="Times New Roman" pitchFamily="18" charset="0"/>
                <a:cs typeface="Times New Roman" pitchFamily="18" charset="0"/>
              </a:rPr>
              <a:t> amplification</a:t>
            </a:r>
            <a:r>
              <a:rPr lang="en-GB" sz="2800" dirty="0" smtClean="0">
                <a:solidFill>
                  <a:schemeClr val="bg1"/>
                </a:solidFill>
                <a:latin typeface="Times New Roman" pitchFamily="18" charset="0"/>
                <a:cs typeface="Times New Roman" pitchFamily="18" charset="0"/>
              </a:rPr>
              <a:t>.</a:t>
            </a:r>
          </a:p>
          <a:p>
            <a:r>
              <a:rPr lang="en-GB" sz="2800" dirty="0" smtClean="0">
                <a:solidFill>
                  <a:schemeClr val="bg1"/>
                </a:solidFill>
                <a:latin typeface="Times New Roman" pitchFamily="18" charset="0"/>
                <a:cs typeface="Times New Roman" pitchFamily="18" charset="0"/>
              </a:rPr>
              <a:t>***Tumour antigens consist of structures that are unique to the cancerous cells and are not present on their normal counterparts.</a:t>
            </a:r>
          </a:p>
          <a:p>
            <a:r>
              <a:rPr lang="en-GB" sz="2800" dirty="0" smtClean="0">
                <a:solidFill>
                  <a:schemeClr val="bg1"/>
                </a:solidFill>
                <a:latin typeface="Times New Roman" pitchFamily="18" charset="0"/>
                <a:cs typeface="Times New Roman" pitchFamily="18" charset="0"/>
              </a:rPr>
              <a:t>***Other tumour antigens may represent structures that are common to both malignant and normal cells but are masked on the normal cells and become unmasked on malignant cells.</a:t>
            </a:r>
          </a:p>
          <a:p>
            <a:pPr>
              <a:buNone/>
            </a:pPr>
            <a:r>
              <a:rPr lang="en-GB" sz="2400" dirty="0" smtClean="0"/>
              <a:t> </a:t>
            </a:r>
            <a:endParaRPr lang="en-GB" dirty="0"/>
          </a:p>
        </p:txBody>
      </p:sp>
    </p:spTree>
  </p:cSld>
  <p:clrMapOvr>
    <a:masterClrMapping/>
  </p:clrMapOvr>
  <p:transition>
    <p:wipe dir="d"/>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pPr algn="ctr"/>
            <a:r>
              <a:rPr lang="en-GB" dirty="0" smtClean="0">
                <a:solidFill>
                  <a:schemeClr val="bg1"/>
                </a:solidFill>
                <a:latin typeface="Times New Roman" pitchFamily="18" charset="0"/>
                <a:cs typeface="Times New Roman" pitchFamily="18" charset="0"/>
              </a:rPr>
              <a:t>TUMOUR IMMUNOLOGY</a:t>
            </a:r>
            <a:endParaRPr lang="en-GB" dirty="0"/>
          </a:p>
        </p:txBody>
      </p:sp>
      <p:sp>
        <p:nvSpPr>
          <p:cNvPr id="3" name="Content Placeholder 2"/>
          <p:cNvSpPr>
            <a:spLocks noGrp="1"/>
          </p:cNvSpPr>
          <p:nvPr>
            <p:ph idx="1"/>
          </p:nvPr>
        </p:nvSpPr>
        <p:spPr>
          <a:xfrm>
            <a:off x="323528" y="908720"/>
            <a:ext cx="8568952" cy="5760641"/>
          </a:xfrm>
        </p:spPr>
        <p:txBody>
          <a:bodyPr>
            <a:normAutofit lnSpcReduction="10000"/>
          </a:bodyPr>
          <a:lstStyle/>
          <a:p>
            <a:r>
              <a:rPr lang="en-GB" sz="2800" dirty="0" smtClean="0">
                <a:solidFill>
                  <a:schemeClr val="bg1"/>
                </a:solidFill>
                <a:latin typeface="Times New Roman" pitchFamily="18" charset="0"/>
                <a:cs typeface="Times New Roman" pitchFamily="18" charset="0"/>
              </a:rPr>
              <a:t>***Other antigens on malignant cells represent structures that are present on foetal or embryonic cells but disappear from normal adult cells. These latter antigens are referred to as </a:t>
            </a:r>
            <a:r>
              <a:rPr lang="en-GB" sz="2800" b="1" i="1" dirty="0" err="1" smtClean="0">
                <a:solidFill>
                  <a:srgbClr val="C00000"/>
                </a:solidFill>
                <a:latin typeface="Times New Roman" pitchFamily="18" charset="0"/>
                <a:cs typeface="Times New Roman" pitchFamily="18" charset="0"/>
              </a:rPr>
              <a:t>oncofoetal</a:t>
            </a:r>
            <a:r>
              <a:rPr lang="en-GB" sz="2800" b="1" i="1" dirty="0" smtClean="0">
                <a:solidFill>
                  <a:srgbClr val="C00000"/>
                </a:solidFill>
                <a:latin typeface="Times New Roman" pitchFamily="18" charset="0"/>
                <a:cs typeface="Times New Roman" pitchFamily="18" charset="0"/>
              </a:rPr>
              <a:t> antigens</a:t>
            </a:r>
            <a:r>
              <a:rPr lang="en-GB" sz="2800" b="1" i="1" dirty="0" smtClean="0">
                <a:solidFill>
                  <a:schemeClr val="bg1"/>
                </a:solidFill>
                <a:latin typeface="Times New Roman" pitchFamily="18" charset="0"/>
                <a:cs typeface="Times New Roman" pitchFamily="18" charset="0"/>
              </a:rPr>
              <a:t>.</a:t>
            </a:r>
          </a:p>
          <a:p>
            <a:r>
              <a:rPr lang="en-GB" sz="2800" dirty="0" smtClean="0">
                <a:solidFill>
                  <a:schemeClr val="bg1"/>
                </a:solidFill>
                <a:latin typeface="Times New Roman" pitchFamily="18" charset="0"/>
                <a:cs typeface="Times New Roman" pitchFamily="18" charset="0"/>
              </a:rPr>
              <a:t>***Some tumour antigens expressed on tumour cells represent structures that are qualitatively not different from those found on normal cells, but that are over-expressed and therefore found at higher levels on the cancer cell. These are usually products of </a:t>
            </a:r>
            <a:r>
              <a:rPr lang="en-GB" sz="2800" b="1" i="1" dirty="0" err="1" smtClean="0">
                <a:solidFill>
                  <a:srgbClr val="C00000"/>
                </a:solidFill>
                <a:latin typeface="Times New Roman" pitchFamily="18" charset="0"/>
                <a:cs typeface="Times New Roman" pitchFamily="18" charset="0"/>
              </a:rPr>
              <a:t>oncogenes</a:t>
            </a:r>
            <a:r>
              <a:rPr lang="en-GB" sz="2800" b="1" i="1" dirty="0" smtClean="0">
                <a:latin typeface="Times New Roman" pitchFamily="18" charset="0"/>
                <a:cs typeface="Times New Roman" pitchFamily="18" charset="0"/>
              </a:rPr>
              <a:t>.</a:t>
            </a:r>
          </a:p>
          <a:p>
            <a:r>
              <a:rPr lang="en-GB" sz="2800" dirty="0" smtClean="0">
                <a:latin typeface="Times New Roman" pitchFamily="18" charset="0"/>
                <a:cs typeface="Times New Roman" pitchFamily="18" charset="0"/>
              </a:rPr>
              <a:t> </a:t>
            </a:r>
            <a:r>
              <a:rPr lang="en-GB" sz="2800" i="1" u="sng" dirty="0" smtClean="0">
                <a:solidFill>
                  <a:schemeClr val="bg1"/>
                </a:solidFill>
                <a:latin typeface="Times New Roman" pitchFamily="18" charset="0"/>
                <a:cs typeface="Times New Roman" pitchFamily="18" charset="0"/>
              </a:rPr>
              <a:t>Human epidermal growth factor receptor </a:t>
            </a:r>
            <a:r>
              <a:rPr lang="en-GB" sz="2800" dirty="0" smtClean="0">
                <a:solidFill>
                  <a:schemeClr val="bg1"/>
                </a:solidFill>
                <a:latin typeface="Times New Roman" pitchFamily="18" charset="0"/>
                <a:cs typeface="Times New Roman" pitchFamily="18" charset="0"/>
              </a:rPr>
              <a:t>(HER) is an example of </a:t>
            </a:r>
            <a:r>
              <a:rPr lang="en-GB" sz="2800" dirty="0" err="1" smtClean="0">
                <a:solidFill>
                  <a:schemeClr val="bg1"/>
                </a:solidFill>
                <a:latin typeface="Times New Roman" pitchFamily="18" charset="0"/>
                <a:cs typeface="Times New Roman" pitchFamily="18" charset="0"/>
              </a:rPr>
              <a:t>oncogenes</a:t>
            </a:r>
            <a:r>
              <a:rPr lang="en-GB" sz="2800" dirty="0" smtClean="0">
                <a:solidFill>
                  <a:schemeClr val="bg1"/>
                </a:solidFill>
                <a:latin typeface="Times New Roman" pitchFamily="18" charset="0"/>
                <a:cs typeface="Times New Roman" pitchFamily="18" charset="0"/>
              </a:rPr>
              <a:t> over-expression in certain breast and ovarian cancers due to over-expression of the HER-2/neu-1 </a:t>
            </a:r>
            <a:r>
              <a:rPr lang="en-GB" sz="2800" dirty="0" err="1" smtClean="0">
                <a:solidFill>
                  <a:schemeClr val="bg1"/>
                </a:solidFill>
                <a:latin typeface="Times New Roman" pitchFamily="18" charset="0"/>
                <a:cs typeface="Times New Roman" pitchFamily="18" charset="0"/>
              </a:rPr>
              <a:t>oncogene</a:t>
            </a:r>
            <a:r>
              <a:rPr lang="en-GB" sz="2800" dirty="0" smtClean="0">
                <a:solidFill>
                  <a:schemeClr val="bg1"/>
                </a:solidFill>
                <a:latin typeface="Times New Roman" pitchFamily="18" charset="0"/>
                <a:cs typeface="Times New Roman" pitchFamily="18" charset="0"/>
              </a:rPr>
              <a:t>.</a:t>
            </a:r>
          </a:p>
        </p:txBody>
      </p:sp>
    </p:spTree>
  </p:cSld>
  <p:clrMapOvr>
    <a:masterClrMapping/>
  </p:clrMapOvr>
  <p:transition>
    <p:wipe dir="d"/>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632848" cy="720080"/>
          </a:xfrm>
        </p:spPr>
        <p:txBody>
          <a:bodyPr/>
          <a:lstStyle/>
          <a:p>
            <a:pPr algn="ctr"/>
            <a:r>
              <a:rPr lang="en-GB" dirty="0" smtClean="0">
                <a:solidFill>
                  <a:schemeClr val="bg1"/>
                </a:solidFill>
                <a:latin typeface="Times New Roman" pitchFamily="18" charset="0"/>
                <a:cs typeface="Times New Roman" pitchFamily="18" charset="0"/>
              </a:rPr>
              <a:t>TUMOUR IMMUNOLOGY</a:t>
            </a:r>
            <a:endParaRPr lang="en-GB" dirty="0"/>
          </a:p>
        </p:txBody>
      </p:sp>
      <p:sp>
        <p:nvSpPr>
          <p:cNvPr id="3" name="Content Placeholder 2"/>
          <p:cNvSpPr>
            <a:spLocks noGrp="1"/>
          </p:cNvSpPr>
          <p:nvPr>
            <p:ph idx="1"/>
          </p:nvPr>
        </p:nvSpPr>
        <p:spPr>
          <a:xfrm>
            <a:off x="323528" y="836712"/>
            <a:ext cx="8568952" cy="5832649"/>
          </a:xfrm>
        </p:spPr>
        <p:txBody>
          <a:bodyPr>
            <a:normAutofit lnSpcReduction="10000"/>
          </a:bodyPr>
          <a:lstStyle/>
          <a:p>
            <a:r>
              <a:rPr lang="en-GB" sz="2800" dirty="0" smtClean="0">
                <a:solidFill>
                  <a:schemeClr val="bg1"/>
                </a:solidFill>
                <a:latin typeface="Times New Roman" pitchFamily="18" charset="0"/>
                <a:cs typeface="Times New Roman" pitchFamily="18" charset="0"/>
              </a:rPr>
              <a:t>***</a:t>
            </a:r>
            <a:r>
              <a:rPr lang="en-GB" sz="2800" dirty="0" err="1" smtClean="0">
                <a:solidFill>
                  <a:schemeClr val="bg1"/>
                </a:solidFill>
                <a:latin typeface="Times New Roman" pitchFamily="18" charset="0"/>
                <a:cs typeface="Times New Roman" pitchFamily="18" charset="0"/>
              </a:rPr>
              <a:t>Oncogenic</a:t>
            </a:r>
            <a:r>
              <a:rPr lang="en-GB" sz="2800" dirty="0" smtClean="0">
                <a:solidFill>
                  <a:schemeClr val="bg1"/>
                </a:solidFill>
                <a:latin typeface="Times New Roman" pitchFamily="18" charset="0"/>
                <a:cs typeface="Times New Roman" pitchFamily="18" charset="0"/>
              </a:rPr>
              <a:t> retroviruses (e.g., human T-cell leukaemia virus) that can transform normal cells into cancer cells also induce tumour cell antigens.</a:t>
            </a:r>
          </a:p>
          <a:p>
            <a:r>
              <a:rPr lang="en-GB" sz="2800" dirty="0" smtClean="0">
                <a:solidFill>
                  <a:schemeClr val="bg1"/>
                </a:solidFill>
                <a:latin typeface="Times New Roman" pitchFamily="18" charset="0"/>
                <a:cs typeface="Times New Roman" pitchFamily="18" charset="0"/>
              </a:rPr>
              <a:t> Most genes responsible for  controlling the synthesis of tumour antigens are </a:t>
            </a:r>
            <a:r>
              <a:rPr lang="en-GB" sz="2800" b="1" u="sng" dirty="0" smtClean="0">
                <a:solidFill>
                  <a:schemeClr val="bg1"/>
                </a:solidFill>
                <a:latin typeface="Times New Roman" pitchFamily="18" charset="0"/>
                <a:cs typeface="Times New Roman" pitchFamily="18" charset="0"/>
              </a:rPr>
              <a:t>silent gens</a:t>
            </a:r>
            <a:r>
              <a:rPr lang="en-GB" sz="2800" dirty="0" smtClean="0">
                <a:solidFill>
                  <a:schemeClr val="bg1"/>
                </a:solidFill>
                <a:latin typeface="Times New Roman" pitchFamily="18" charset="0"/>
                <a:cs typeface="Times New Roman" pitchFamily="18" charset="0"/>
              </a:rPr>
              <a:t>. But these silent genes can be activated by different factors termed as </a:t>
            </a:r>
            <a:r>
              <a:rPr lang="en-GB" sz="2800" b="1" i="1" dirty="0" smtClean="0">
                <a:solidFill>
                  <a:srgbClr val="C00000"/>
                </a:solidFill>
                <a:latin typeface="Times New Roman" pitchFamily="18" charset="0"/>
                <a:cs typeface="Times New Roman" pitchFamily="18" charset="0"/>
              </a:rPr>
              <a:t>carcinogens</a:t>
            </a:r>
            <a:r>
              <a:rPr lang="en-GB" sz="2800" dirty="0" smtClean="0">
                <a:solidFill>
                  <a:schemeClr val="bg1"/>
                </a:solidFill>
                <a:latin typeface="Times New Roman" pitchFamily="18" charset="0"/>
                <a:cs typeface="Times New Roman" pitchFamily="18" charset="0"/>
              </a:rPr>
              <a:t>.</a:t>
            </a:r>
          </a:p>
          <a:p>
            <a:r>
              <a:rPr lang="en-GB" sz="2800" u="sng" dirty="0" smtClean="0">
                <a:solidFill>
                  <a:schemeClr val="bg1"/>
                </a:solidFill>
                <a:latin typeface="Times New Roman" pitchFamily="18" charset="0"/>
                <a:cs typeface="Times New Roman" pitchFamily="18" charset="0"/>
              </a:rPr>
              <a:t>It important to know that there is little or no cross-reactivity between carcinogen-induced tumours.</a:t>
            </a:r>
          </a:p>
          <a:p>
            <a:r>
              <a:rPr lang="en-GB" sz="2800" dirty="0" smtClean="0">
                <a:solidFill>
                  <a:schemeClr val="bg1"/>
                </a:solidFill>
                <a:latin typeface="Times New Roman" pitchFamily="18" charset="0"/>
                <a:cs typeface="Times New Roman" pitchFamily="18" charset="0"/>
              </a:rPr>
              <a:t>Absence of cross-reactivity is probably due to the random mutations induced by the carcinogens, leading to a large array of different antigens.</a:t>
            </a:r>
          </a:p>
          <a:p>
            <a:r>
              <a:rPr lang="en-GB" sz="2800" dirty="0" smtClean="0">
                <a:latin typeface="Times New Roman" pitchFamily="18" charset="0"/>
                <a:cs typeface="Times New Roman" pitchFamily="18" charset="0"/>
              </a:rPr>
              <a:t> </a:t>
            </a:r>
            <a:endParaRPr lang="en-GB" sz="28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pPr algn="ctr"/>
            <a:r>
              <a:rPr lang="en-GB" dirty="0" smtClean="0">
                <a:solidFill>
                  <a:schemeClr val="bg1"/>
                </a:solidFill>
                <a:latin typeface="Times New Roman" pitchFamily="18" charset="0"/>
                <a:cs typeface="Times New Roman" pitchFamily="18" charset="0"/>
              </a:rPr>
              <a:t>TUMOUR IMMUNOLOGY</a:t>
            </a:r>
            <a:endParaRPr lang="en-GB" dirty="0"/>
          </a:p>
        </p:txBody>
      </p:sp>
      <p:sp>
        <p:nvSpPr>
          <p:cNvPr id="3" name="Content Placeholder 2"/>
          <p:cNvSpPr>
            <a:spLocks noGrp="1"/>
          </p:cNvSpPr>
          <p:nvPr>
            <p:ph idx="1"/>
          </p:nvPr>
        </p:nvSpPr>
        <p:spPr>
          <a:xfrm>
            <a:off x="323528" y="1124745"/>
            <a:ext cx="8568952" cy="5544616"/>
          </a:xfrm>
        </p:spPr>
        <p:txBody>
          <a:bodyPr>
            <a:normAutofit/>
          </a:bodyPr>
          <a:lstStyle/>
          <a:p>
            <a:r>
              <a:rPr lang="en-GB" sz="3200" u="sng" dirty="0" smtClean="0">
                <a:solidFill>
                  <a:schemeClr val="bg1"/>
                </a:solidFill>
                <a:latin typeface="Times New Roman" pitchFamily="18" charset="0"/>
                <a:cs typeface="Times New Roman" pitchFamily="18" charset="0"/>
              </a:rPr>
              <a:t>Normal Cellular Gene Products</a:t>
            </a:r>
            <a:r>
              <a:rPr lang="en-GB" dirty="0" smtClean="0">
                <a:solidFill>
                  <a:schemeClr val="bg1"/>
                </a:solidFill>
              </a:rPr>
              <a:t>:</a:t>
            </a:r>
          </a:p>
          <a:p>
            <a:r>
              <a:rPr lang="en-GB" sz="2800" dirty="0" smtClean="0">
                <a:solidFill>
                  <a:schemeClr val="bg1"/>
                </a:solidFill>
                <a:latin typeface="Times New Roman" pitchFamily="18" charset="0"/>
                <a:cs typeface="Times New Roman" pitchFamily="18" charset="0"/>
              </a:rPr>
              <a:t>Some tumour antigens are derived from normal genes that, under normal circumstances, are programmed to be expressed only during embryogenesis, namely, </a:t>
            </a:r>
            <a:r>
              <a:rPr lang="en-GB" sz="2800" b="1" i="1" u="sng" dirty="0" err="1" smtClean="0">
                <a:solidFill>
                  <a:schemeClr val="bg1"/>
                </a:solidFill>
                <a:latin typeface="Times New Roman" pitchFamily="18" charset="0"/>
                <a:cs typeface="Times New Roman" pitchFamily="18" charset="0"/>
              </a:rPr>
              <a:t>oncofoetal</a:t>
            </a:r>
            <a:r>
              <a:rPr lang="en-GB" sz="2800" b="1" i="1" u="sng" dirty="0" smtClean="0">
                <a:solidFill>
                  <a:schemeClr val="bg1"/>
                </a:solidFill>
                <a:latin typeface="Times New Roman" pitchFamily="18" charset="0"/>
                <a:cs typeface="Times New Roman" pitchFamily="18" charset="0"/>
              </a:rPr>
              <a:t> antigens</a:t>
            </a:r>
            <a:r>
              <a:rPr lang="en-GB" sz="2800" dirty="0" smtClean="0">
                <a:solidFill>
                  <a:schemeClr val="bg1"/>
                </a:solidFill>
                <a:latin typeface="Times New Roman" pitchFamily="18" charset="0"/>
                <a:cs typeface="Times New Roman" pitchFamily="18" charset="0"/>
              </a:rPr>
              <a:t>, examples of these tumour antigens include the </a:t>
            </a:r>
            <a:r>
              <a:rPr lang="en-GB" sz="2800" b="1" i="1" dirty="0" smtClean="0">
                <a:solidFill>
                  <a:schemeClr val="bg1"/>
                </a:solidFill>
                <a:latin typeface="Times New Roman" pitchFamily="18" charset="0"/>
                <a:cs typeface="Times New Roman" pitchFamily="18" charset="0"/>
              </a:rPr>
              <a:t>melanoma-associated antigen (MAGE) </a:t>
            </a:r>
            <a:r>
              <a:rPr lang="en-GB" sz="2800" dirty="0" smtClean="0">
                <a:solidFill>
                  <a:schemeClr val="bg1"/>
                </a:solidFill>
                <a:latin typeface="Times New Roman" pitchFamily="18" charset="0"/>
                <a:cs typeface="Times New Roman" pitchFamily="18" charset="0"/>
              </a:rPr>
              <a:t>family of proteins that is not expressed in any normal adult tissues except for the testes.</a:t>
            </a:r>
          </a:p>
          <a:p>
            <a:r>
              <a:rPr lang="en-GB" sz="2800" dirty="0" smtClean="0">
                <a:solidFill>
                  <a:schemeClr val="bg1"/>
                </a:solidFill>
                <a:latin typeface="Times New Roman" pitchFamily="18" charset="0"/>
                <a:cs typeface="Times New Roman" pitchFamily="18" charset="0"/>
              </a:rPr>
              <a:t>MAGE proteins are used as tumour vaccine antigens because their expression is shared by many melanomas.</a:t>
            </a:r>
          </a:p>
          <a:p>
            <a:pPr>
              <a:buNone/>
            </a:pPr>
            <a:endParaRPr lang="en-GB" dirty="0">
              <a:solidFill>
                <a:schemeClr val="bg1"/>
              </a:solidFill>
            </a:endParaRPr>
          </a:p>
        </p:txBody>
      </p:sp>
    </p:spTree>
  </p:cSld>
  <p:clrMapOvr>
    <a:masterClrMapping/>
  </p:clrMapOvr>
  <p:transition>
    <p:wipe dir="d"/>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632848" cy="720080"/>
          </a:xfrm>
        </p:spPr>
        <p:txBody>
          <a:bodyPr/>
          <a:lstStyle/>
          <a:p>
            <a:pPr algn="ctr"/>
            <a:r>
              <a:rPr lang="en-GB" dirty="0" smtClean="0">
                <a:solidFill>
                  <a:schemeClr val="bg1"/>
                </a:solidFill>
                <a:latin typeface="Times New Roman" pitchFamily="18" charset="0"/>
                <a:cs typeface="Times New Roman" pitchFamily="18" charset="0"/>
              </a:rPr>
              <a:t>TUMOUR IMMUNOLOGY</a:t>
            </a:r>
            <a:endParaRPr lang="en-GB" dirty="0"/>
          </a:p>
        </p:txBody>
      </p:sp>
      <p:sp>
        <p:nvSpPr>
          <p:cNvPr id="3" name="Content Placeholder 2"/>
          <p:cNvSpPr>
            <a:spLocks noGrp="1"/>
          </p:cNvSpPr>
          <p:nvPr>
            <p:ph idx="1"/>
          </p:nvPr>
        </p:nvSpPr>
        <p:spPr>
          <a:xfrm>
            <a:off x="179512" y="836712"/>
            <a:ext cx="8784976" cy="5832649"/>
          </a:xfrm>
        </p:spPr>
        <p:txBody>
          <a:bodyPr>
            <a:normAutofit lnSpcReduction="10000"/>
          </a:bodyPr>
          <a:lstStyle/>
          <a:p>
            <a:r>
              <a:rPr lang="en-GB" sz="2800" dirty="0" smtClean="0">
                <a:solidFill>
                  <a:schemeClr val="bg1"/>
                </a:solidFill>
                <a:latin typeface="Times New Roman" pitchFamily="18" charset="0"/>
                <a:cs typeface="Times New Roman" pitchFamily="18" charset="0"/>
              </a:rPr>
              <a:t>Another category of </a:t>
            </a:r>
            <a:r>
              <a:rPr lang="en-GB" sz="2800" dirty="0" err="1" smtClean="0">
                <a:solidFill>
                  <a:schemeClr val="bg1"/>
                </a:solidFill>
                <a:latin typeface="Times New Roman" pitchFamily="18" charset="0"/>
                <a:cs typeface="Times New Roman" pitchFamily="18" charset="0"/>
              </a:rPr>
              <a:t>oncofoetal</a:t>
            </a:r>
            <a:r>
              <a:rPr lang="en-GB" sz="2800" dirty="0" smtClean="0">
                <a:solidFill>
                  <a:schemeClr val="bg1"/>
                </a:solidFill>
                <a:latin typeface="Times New Roman" pitchFamily="18" charset="0"/>
                <a:cs typeface="Times New Roman" pitchFamily="18" charset="0"/>
              </a:rPr>
              <a:t> antigens is the group of cancer testes (CT) antigens. These are encoded by genes that are normally expressed only in the human </a:t>
            </a:r>
            <a:r>
              <a:rPr lang="en-GB" sz="2800" dirty="0" err="1" smtClean="0">
                <a:solidFill>
                  <a:schemeClr val="bg1"/>
                </a:solidFill>
                <a:latin typeface="Times New Roman" pitchFamily="18" charset="0"/>
                <a:cs typeface="Times New Roman" pitchFamily="18" charset="0"/>
              </a:rPr>
              <a:t>germline</a:t>
            </a:r>
            <a:r>
              <a:rPr lang="en-GB" sz="2800" dirty="0" smtClean="0">
                <a:solidFill>
                  <a:schemeClr val="bg1"/>
                </a:solidFill>
                <a:latin typeface="Times New Roman" pitchFamily="18" charset="0"/>
                <a:cs typeface="Times New Roman" pitchFamily="18" charset="0"/>
              </a:rPr>
              <a:t> but are also expressed in various tumour types, including melanoma, and carcinomas of the bladder, lung, and liver.</a:t>
            </a:r>
          </a:p>
          <a:p>
            <a:r>
              <a:rPr lang="en-GB" sz="2800" dirty="0" smtClean="0">
                <a:solidFill>
                  <a:schemeClr val="bg1"/>
                </a:solidFill>
                <a:latin typeface="Times New Roman" pitchFamily="18" charset="0"/>
                <a:cs typeface="Times New Roman" pitchFamily="18" charset="0"/>
              </a:rPr>
              <a:t>Other examples of oncofoetal antigens include the </a:t>
            </a:r>
            <a:r>
              <a:rPr lang="en-GB" sz="2800" b="1" i="1" u="sng" dirty="0" smtClean="0">
                <a:solidFill>
                  <a:schemeClr val="bg1"/>
                </a:solidFill>
                <a:latin typeface="Times New Roman" pitchFamily="18" charset="0"/>
                <a:cs typeface="Times New Roman" pitchFamily="18" charset="0"/>
              </a:rPr>
              <a:t>carcinoembryonic antigen </a:t>
            </a:r>
            <a:r>
              <a:rPr lang="en-GB" sz="2800" dirty="0" smtClean="0">
                <a:solidFill>
                  <a:schemeClr val="bg1"/>
                </a:solidFill>
                <a:latin typeface="Times New Roman" pitchFamily="18" charset="0"/>
                <a:cs typeface="Times New Roman" pitchFamily="18" charset="0"/>
              </a:rPr>
              <a:t>(CEA) and</a:t>
            </a:r>
            <a:r>
              <a:rPr lang="en-GB" sz="2800" b="1" i="1" dirty="0" smtClean="0">
                <a:solidFill>
                  <a:schemeClr val="bg1"/>
                </a:solidFill>
                <a:latin typeface="Times New Roman" pitchFamily="18" charset="0"/>
                <a:cs typeface="Times New Roman" pitchFamily="18" charset="0"/>
              </a:rPr>
              <a:t> </a:t>
            </a:r>
            <a:r>
              <a:rPr lang="en-GB" sz="2800" b="1" i="1" u="sng" dirty="0" smtClean="0">
                <a:solidFill>
                  <a:schemeClr val="bg1"/>
                </a:solidFill>
                <a:latin typeface="Times New Roman" pitchFamily="18" charset="0"/>
                <a:cs typeface="Times New Roman" pitchFamily="18" charset="0"/>
              </a:rPr>
              <a:t>α-fetoprotein </a:t>
            </a:r>
            <a:r>
              <a:rPr lang="en-GB" sz="2800" dirty="0" smtClean="0">
                <a:solidFill>
                  <a:schemeClr val="bg1"/>
                </a:solidFill>
                <a:latin typeface="Times New Roman" pitchFamily="18" charset="0"/>
                <a:cs typeface="Times New Roman" pitchFamily="18" charset="0"/>
              </a:rPr>
              <a:t>(AFP). apoptosis</a:t>
            </a:r>
          </a:p>
          <a:p>
            <a:r>
              <a:rPr lang="en-GB" dirty="0" smtClean="0"/>
              <a:t> </a:t>
            </a:r>
            <a:r>
              <a:rPr lang="en-GB" sz="2800" dirty="0" smtClean="0">
                <a:solidFill>
                  <a:schemeClr val="bg1"/>
                </a:solidFill>
                <a:latin typeface="Times New Roman" pitchFamily="18" charset="0"/>
                <a:cs typeface="Times New Roman" pitchFamily="18" charset="0"/>
              </a:rPr>
              <a:t>CEA is found primarily in serum of patients with cancers of the gastrointestinal tract, especially cancer of the colon.</a:t>
            </a:r>
          </a:p>
          <a:p>
            <a:r>
              <a:rPr lang="en-GB" sz="2800" dirty="0" smtClean="0">
                <a:solidFill>
                  <a:schemeClr val="bg1"/>
                </a:solidFill>
                <a:latin typeface="Times New Roman" pitchFamily="18" charset="0"/>
                <a:cs typeface="Times New Roman" pitchFamily="18" charset="0"/>
              </a:rPr>
              <a:t>Elevated levels of CEA have also been detected in the circulation of patients with non-neoplastic diseases, such as emphysema, ulcerative colitis, and pancreatitis.</a:t>
            </a:r>
          </a:p>
          <a:p>
            <a:pPr lvl="1"/>
            <a:endParaRPr lang="en-GB" dirty="0"/>
          </a:p>
        </p:txBody>
      </p:sp>
    </p:spTree>
  </p:cSld>
  <p:clrMapOvr>
    <a:masterClrMapping/>
  </p:clrMapOvr>
  <p:transition>
    <p:wipe dir="d"/>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632848" cy="720080"/>
          </a:xfrm>
        </p:spPr>
        <p:txBody>
          <a:bodyPr/>
          <a:lstStyle/>
          <a:p>
            <a:pPr algn="ctr"/>
            <a:r>
              <a:rPr lang="en-GB" dirty="0" smtClean="0">
                <a:solidFill>
                  <a:schemeClr val="bg1"/>
                </a:solidFill>
                <a:latin typeface="Times New Roman" pitchFamily="18" charset="0"/>
                <a:cs typeface="Times New Roman" pitchFamily="18" charset="0"/>
              </a:rPr>
              <a:t>VACCINATION</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692696"/>
            <a:ext cx="8568952" cy="5976665"/>
          </a:xfrm>
        </p:spPr>
        <p:txBody>
          <a:bodyPr>
            <a:normAutofit/>
          </a:bodyPr>
          <a:lstStyle/>
          <a:p>
            <a:r>
              <a:rPr lang="en-GB" sz="2800" dirty="0" smtClean="0">
                <a:solidFill>
                  <a:schemeClr val="bg1"/>
                </a:solidFill>
                <a:latin typeface="Times New Roman" pitchFamily="18" charset="0"/>
                <a:cs typeface="Times New Roman" pitchFamily="18" charset="0"/>
              </a:rPr>
              <a:t>Vaccination is part of many procedures used to control spread of infections or diseases (treatment of supplied water, sewage systems...).</a:t>
            </a:r>
          </a:p>
          <a:p>
            <a:r>
              <a:rPr lang="en-GB" sz="2800" dirty="0" smtClean="0">
                <a:solidFill>
                  <a:schemeClr val="bg1"/>
                </a:solidFill>
                <a:latin typeface="Times New Roman" pitchFamily="18" charset="0"/>
                <a:cs typeface="Times New Roman" pitchFamily="18" charset="0"/>
              </a:rPr>
              <a:t>Because antibodies play an important role in bacterial and viral diseases, vaccination came to give the immune response a helping hand.</a:t>
            </a:r>
          </a:p>
          <a:p>
            <a:r>
              <a:rPr lang="en-GB" sz="2800" dirty="0" smtClean="0">
                <a:solidFill>
                  <a:schemeClr val="bg1"/>
                </a:solidFill>
                <a:latin typeface="Times New Roman" pitchFamily="18" charset="0"/>
                <a:cs typeface="Times New Roman" pitchFamily="18" charset="0"/>
              </a:rPr>
              <a:t>This can be achieved by the administration of components of the immune response into individuals blood, such as antibodies (passive immunisation), or more commonly by exposing the immune system to an antigen in order to stimulate the acquired immune response to generate memory – a procedure referred to as vaccination (active immunisation-vaccination).  </a:t>
            </a:r>
            <a:endParaRPr lang="en-GB" sz="28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pPr algn="ctr"/>
            <a:r>
              <a:rPr lang="en-GB" dirty="0" smtClean="0">
                <a:solidFill>
                  <a:schemeClr val="bg1"/>
                </a:solidFill>
                <a:latin typeface="Times New Roman" pitchFamily="18" charset="0"/>
                <a:cs typeface="Times New Roman" pitchFamily="18" charset="0"/>
              </a:rPr>
              <a:t>VACCINATION</a:t>
            </a:r>
            <a:endParaRPr lang="en-GB" dirty="0"/>
          </a:p>
        </p:txBody>
      </p:sp>
      <p:sp>
        <p:nvSpPr>
          <p:cNvPr id="3" name="Content Placeholder 2"/>
          <p:cNvSpPr>
            <a:spLocks noGrp="1"/>
          </p:cNvSpPr>
          <p:nvPr>
            <p:ph idx="1"/>
          </p:nvPr>
        </p:nvSpPr>
        <p:spPr>
          <a:xfrm>
            <a:off x="323528" y="1124745"/>
            <a:ext cx="8568952" cy="5544616"/>
          </a:xfrm>
        </p:spPr>
        <p:txBody>
          <a:bodyPr>
            <a:normAutofit lnSpcReduction="10000"/>
          </a:bodyPr>
          <a:lstStyle/>
          <a:p>
            <a:r>
              <a:rPr lang="en-GB" sz="2800" dirty="0" smtClean="0">
                <a:solidFill>
                  <a:schemeClr val="bg1"/>
                </a:solidFill>
                <a:latin typeface="Times New Roman" pitchFamily="18" charset="0"/>
                <a:cs typeface="Times New Roman" pitchFamily="18" charset="0"/>
              </a:rPr>
              <a:t>Adoptive immunity also is important in boosting or help in the succession of vaccination .</a:t>
            </a:r>
          </a:p>
          <a:p>
            <a:r>
              <a:rPr lang="en-GB" sz="2800" dirty="0" smtClean="0">
                <a:solidFill>
                  <a:schemeClr val="bg1"/>
                </a:solidFill>
                <a:latin typeface="Times New Roman" pitchFamily="18" charset="0"/>
                <a:cs typeface="Times New Roman" pitchFamily="18" charset="0"/>
              </a:rPr>
              <a:t>Vaccination in recent days also focus on malignancy. </a:t>
            </a:r>
          </a:p>
          <a:p>
            <a:pPr>
              <a:buNone/>
            </a:pPr>
            <a:r>
              <a:rPr lang="en-GB" sz="2800" b="1" u="sng" dirty="0" smtClean="0">
                <a:solidFill>
                  <a:schemeClr val="bg1"/>
                </a:solidFill>
                <a:latin typeface="Times New Roman" pitchFamily="18" charset="0"/>
                <a:cs typeface="Times New Roman" pitchFamily="18" charset="0"/>
              </a:rPr>
              <a:t>Passively acquired immunity</a:t>
            </a:r>
            <a:r>
              <a:rPr lang="en-GB" sz="2800" b="1" dirty="0" smtClean="0">
                <a:solidFill>
                  <a:schemeClr val="bg1"/>
                </a:solidFill>
                <a:latin typeface="Times New Roman" pitchFamily="18" charset="0"/>
                <a:cs typeface="Times New Roman" pitchFamily="18" charset="0"/>
              </a:rPr>
              <a:t>:</a:t>
            </a:r>
          </a:p>
          <a:p>
            <a:r>
              <a:rPr lang="en-GB" sz="2800" dirty="0" smtClean="0">
                <a:solidFill>
                  <a:schemeClr val="bg1"/>
                </a:solidFill>
                <a:latin typeface="Times New Roman" pitchFamily="18" charset="0"/>
                <a:cs typeface="Times New Roman" pitchFamily="18" charset="0"/>
              </a:rPr>
              <a:t>Temporary protection against infection and clearance of toxins can be achieved by giving antibody isolated from the plasma of an individual having a high antibody titre to the pathogen or a </a:t>
            </a:r>
            <a:r>
              <a:rPr lang="en-GB" sz="2800" dirty="0" err="1" smtClean="0">
                <a:solidFill>
                  <a:schemeClr val="bg1"/>
                </a:solidFill>
                <a:latin typeface="Times New Roman" pitchFamily="18" charset="0"/>
                <a:cs typeface="Times New Roman" pitchFamily="18" charset="0"/>
              </a:rPr>
              <a:t>hyperimmunised</a:t>
            </a:r>
            <a:r>
              <a:rPr lang="en-GB" sz="2800" dirty="0" smtClean="0">
                <a:solidFill>
                  <a:schemeClr val="bg1"/>
                </a:solidFill>
                <a:latin typeface="Times New Roman" pitchFamily="18" charset="0"/>
                <a:cs typeface="Times New Roman" pitchFamily="18" charset="0"/>
              </a:rPr>
              <a:t> animal.</a:t>
            </a:r>
          </a:p>
          <a:p>
            <a:r>
              <a:rPr lang="en-GB" sz="2800" dirty="0" smtClean="0">
                <a:solidFill>
                  <a:schemeClr val="bg1"/>
                </a:solidFill>
                <a:latin typeface="Times New Roman" pitchFamily="18" charset="0"/>
                <a:cs typeface="Times New Roman" pitchFamily="18" charset="0"/>
              </a:rPr>
              <a:t>The use of passive immunisation is currently largely restricted to anti‐venoms, such as a snake bite, and in prophylaxis for certain viral infections (rabies and CMV).</a:t>
            </a:r>
            <a:endParaRPr lang="en-GB" sz="28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792162"/>
            <a:ext cx="5311562"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PHAGOCYTES</a:t>
            </a:r>
            <a:endParaRPr lang="en-GB" dirty="0"/>
          </a:p>
        </p:txBody>
      </p:sp>
      <p:sp>
        <p:nvSpPr>
          <p:cNvPr id="3" name="Content Placeholder 2"/>
          <p:cNvSpPr>
            <a:spLocks noGrp="1"/>
          </p:cNvSpPr>
          <p:nvPr>
            <p:ph idx="1"/>
          </p:nvPr>
        </p:nvSpPr>
        <p:spPr>
          <a:xfrm>
            <a:off x="755576" y="1412776"/>
            <a:ext cx="7632848" cy="5184577"/>
          </a:xfrm>
        </p:spPr>
        <p:txBody>
          <a:bodyPr>
            <a:normAutofit fontScale="92500" lnSpcReduction="10000"/>
          </a:bodyPr>
          <a:lstStyle/>
          <a:p>
            <a:pPr>
              <a:buNone/>
            </a:pPr>
            <a:r>
              <a:rPr lang="en-GB" sz="2600" b="1" u="sng" dirty="0" smtClean="0">
                <a:solidFill>
                  <a:schemeClr val="bg1"/>
                </a:solidFill>
                <a:latin typeface="Times New Roman" pitchFamily="18" charset="0"/>
                <a:cs typeface="Times New Roman" pitchFamily="18" charset="0"/>
                <a:sym typeface="Symbol"/>
              </a:rPr>
              <a:t>ACTIONS OF PHAGOCYTES</a:t>
            </a:r>
            <a:r>
              <a:rPr lang="en-GB" sz="2600" dirty="0" smtClean="0">
                <a:solidFill>
                  <a:schemeClr val="bg1"/>
                </a:solidFill>
                <a:latin typeface="Times New Roman" pitchFamily="18" charset="0"/>
                <a:cs typeface="Times New Roman" pitchFamily="18" charset="0"/>
                <a:sym typeface="Symbol"/>
              </a:rPr>
              <a:t>:</a:t>
            </a:r>
          </a:p>
          <a:p>
            <a:r>
              <a:rPr lang="en-GB" sz="2600" dirty="0" smtClean="0">
                <a:solidFill>
                  <a:schemeClr val="bg1"/>
                </a:solidFill>
                <a:latin typeface="Times New Roman" pitchFamily="18" charset="0"/>
                <a:cs typeface="Times New Roman" pitchFamily="18" charset="0"/>
                <a:sym typeface="Symbol"/>
              </a:rPr>
              <a:t>Phagocytosis involves the internalization of opsonised particulate antigen into the cytoplasm of the phagocytic cell within a phagosomal vacuole. Some pathogens resist phagocytosis by developing several mechanisms:</a:t>
            </a:r>
          </a:p>
          <a:p>
            <a:r>
              <a:rPr lang="en-GB" sz="2600" dirty="0" smtClean="0">
                <a:solidFill>
                  <a:schemeClr val="bg1"/>
                </a:solidFill>
                <a:latin typeface="Times New Roman" pitchFamily="18" charset="0"/>
                <a:cs typeface="Times New Roman" pitchFamily="18" charset="0"/>
                <a:sym typeface="Symbol"/>
              </a:rPr>
              <a:t>- Production of polysaccharide capsule . </a:t>
            </a:r>
            <a:r>
              <a:rPr lang="en-GB" sz="2600" i="1" dirty="0" smtClean="0">
                <a:solidFill>
                  <a:schemeClr val="bg1"/>
                </a:solidFill>
                <a:latin typeface="Times New Roman" pitchFamily="18" charset="0"/>
                <a:cs typeface="Times New Roman" pitchFamily="18" charset="0"/>
              </a:rPr>
              <a:t>S. pneumoniae</a:t>
            </a:r>
            <a:r>
              <a:rPr lang="en-GB" sz="2600" dirty="0" smtClean="0">
                <a:solidFill>
                  <a:schemeClr val="bg1"/>
                </a:solidFill>
                <a:latin typeface="Times New Roman" pitchFamily="18" charset="0"/>
                <a:cs typeface="Times New Roman" pitchFamily="18" charset="0"/>
              </a:rPr>
              <a:t>, </a:t>
            </a:r>
            <a:r>
              <a:rPr lang="en-GB" sz="2600" i="1" dirty="0" smtClean="0">
                <a:solidFill>
                  <a:schemeClr val="bg1"/>
                </a:solidFill>
                <a:latin typeface="Times New Roman" pitchFamily="18" charset="0"/>
                <a:cs typeface="Times New Roman" pitchFamily="18" charset="0"/>
              </a:rPr>
              <a:t>Haemophilus influenzae and Klebsiella pneumoniae</a:t>
            </a:r>
            <a:r>
              <a:rPr lang="en-GB" sz="2600" dirty="0" smtClean="0">
                <a:solidFill>
                  <a:schemeClr val="bg1"/>
                </a:solidFill>
                <a:latin typeface="Times New Roman" pitchFamily="18" charset="0"/>
                <a:cs typeface="Times New Roman" pitchFamily="18" charset="0"/>
              </a:rPr>
              <a:t>.</a:t>
            </a:r>
          </a:p>
          <a:p>
            <a:r>
              <a:rPr lang="en-GB" sz="2600" dirty="0" smtClean="0">
                <a:solidFill>
                  <a:schemeClr val="bg1"/>
                </a:solidFill>
                <a:latin typeface="Times New Roman" pitchFamily="18" charset="0"/>
                <a:cs typeface="Times New Roman" pitchFamily="18" charset="0"/>
                <a:sym typeface="Symbol"/>
              </a:rPr>
              <a:t>- </a:t>
            </a:r>
            <a:r>
              <a:rPr lang="en-GB" sz="2600" b="1" dirty="0" smtClean="0">
                <a:solidFill>
                  <a:schemeClr val="bg2">
                    <a:lumMod val="25000"/>
                  </a:schemeClr>
                </a:solidFill>
                <a:latin typeface="Times New Roman" pitchFamily="18" charset="0"/>
                <a:cs typeface="Times New Roman" pitchFamily="18" charset="0"/>
              </a:rPr>
              <a:t>Surface slime</a:t>
            </a:r>
            <a:r>
              <a:rPr lang="en-GB" sz="2600" dirty="0" smtClean="0">
                <a:solidFill>
                  <a:schemeClr val="bg2">
                    <a:lumMod val="25000"/>
                  </a:schemeClr>
                </a:solidFill>
                <a:latin typeface="Times New Roman" pitchFamily="18" charset="0"/>
                <a:cs typeface="Times New Roman" pitchFamily="18" charset="0"/>
              </a:rPr>
              <a:t> </a:t>
            </a:r>
            <a:r>
              <a:rPr lang="en-GB" sz="2600" dirty="0" smtClean="0">
                <a:solidFill>
                  <a:schemeClr val="bg1"/>
                </a:solidFill>
                <a:latin typeface="Times New Roman" pitchFamily="18" charset="0"/>
                <a:cs typeface="Times New Roman" pitchFamily="18" charset="0"/>
              </a:rPr>
              <a:t>(polysaccharide) produced as a </a:t>
            </a:r>
            <a:r>
              <a:rPr lang="en-GB" sz="2600" b="1" dirty="0" smtClean="0">
                <a:solidFill>
                  <a:schemeClr val="bg2">
                    <a:lumMod val="25000"/>
                  </a:schemeClr>
                </a:solidFill>
                <a:latin typeface="Times New Roman" pitchFamily="18" charset="0"/>
                <a:cs typeface="Times New Roman" pitchFamily="18" charset="0"/>
              </a:rPr>
              <a:t>biofilm</a:t>
            </a:r>
            <a:r>
              <a:rPr lang="en-GB" sz="2600" b="1" dirty="0" smtClean="0">
                <a:solidFill>
                  <a:schemeClr val="bg1"/>
                </a:solidFill>
                <a:latin typeface="Times New Roman" pitchFamily="18" charset="0"/>
                <a:cs typeface="Times New Roman" pitchFamily="18" charset="0"/>
              </a:rPr>
              <a:t> </a:t>
            </a:r>
            <a:r>
              <a:rPr lang="en-GB" sz="2600" dirty="0" smtClean="0">
                <a:solidFill>
                  <a:schemeClr val="bg1"/>
                </a:solidFill>
                <a:latin typeface="Times New Roman" pitchFamily="18" charset="0"/>
                <a:cs typeface="Times New Roman" pitchFamily="18" charset="0"/>
              </a:rPr>
              <a:t>by </a:t>
            </a:r>
            <a:r>
              <a:rPr lang="en-GB" sz="2600" i="1" dirty="0" smtClean="0">
                <a:solidFill>
                  <a:schemeClr val="bg1"/>
                </a:solidFill>
                <a:latin typeface="Times New Roman" pitchFamily="18" charset="0"/>
                <a:cs typeface="Times New Roman" pitchFamily="18" charset="0"/>
              </a:rPr>
              <a:t>Pseudomonas aeruginosa.</a:t>
            </a:r>
          </a:p>
          <a:p>
            <a:r>
              <a:rPr lang="en-GB" sz="2600" i="1" dirty="0" smtClean="0"/>
              <a:t>- </a:t>
            </a:r>
            <a:r>
              <a:rPr lang="en-GB" sz="2600" dirty="0" smtClean="0">
                <a:solidFill>
                  <a:schemeClr val="bg1"/>
                </a:solidFill>
                <a:latin typeface="Times New Roman" pitchFamily="18" charset="0"/>
                <a:cs typeface="Times New Roman" pitchFamily="18" charset="0"/>
              </a:rPr>
              <a:t>Cell-bound or soluble </a:t>
            </a:r>
            <a:r>
              <a:rPr lang="en-GB" sz="2600" b="1" dirty="0" smtClean="0">
                <a:solidFill>
                  <a:schemeClr val="bg2">
                    <a:lumMod val="25000"/>
                  </a:schemeClr>
                </a:solidFill>
                <a:latin typeface="Times New Roman" pitchFamily="18" charset="0"/>
                <a:cs typeface="Times New Roman" pitchFamily="18" charset="0"/>
              </a:rPr>
              <a:t>Protein A</a:t>
            </a:r>
            <a:r>
              <a:rPr lang="en-GB" sz="2600" b="1" dirty="0" smtClean="0">
                <a:solidFill>
                  <a:schemeClr val="bg1"/>
                </a:solidFill>
                <a:latin typeface="Times New Roman" pitchFamily="18" charset="0"/>
                <a:cs typeface="Times New Roman" pitchFamily="18" charset="0"/>
              </a:rPr>
              <a:t> </a:t>
            </a:r>
            <a:r>
              <a:rPr lang="en-GB" sz="2600" dirty="0" smtClean="0">
                <a:solidFill>
                  <a:schemeClr val="bg1"/>
                </a:solidFill>
                <a:latin typeface="Times New Roman" pitchFamily="18" charset="0"/>
                <a:cs typeface="Times New Roman" pitchFamily="18" charset="0"/>
              </a:rPr>
              <a:t>produced by </a:t>
            </a:r>
            <a:r>
              <a:rPr lang="en-GB" sz="2600" i="1" dirty="0" smtClean="0">
                <a:solidFill>
                  <a:schemeClr val="bg1"/>
                </a:solidFill>
                <a:latin typeface="Times New Roman" pitchFamily="18" charset="0"/>
                <a:cs typeface="Times New Roman" pitchFamily="18" charset="0"/>
              </a:rPr>
              <a:t>Staphylococcus aureus</a:t>
            </a:r>
            <a:r>
              <a:rPr lang="en-GB" sz="2600" dirty="0" smtClean="0">
                <a:solidFill>
                  <a:schemeClr val="bg1"/>
                </a:solidFill>
                <a:latin typeface="Times New Roman" pitchFamily="18" charset="0"/>
                <a:cs typeface="Times New Roman" pitchFamily="18" charset="0"/>
              </a:rPr>
              <a:t>. Protein A attaches to the Fc region of IgG and blocks cell-binding. Thus, the ability of IgG to act as an opsonic factor is inhibited.</a:t>
            </a:r>
            <a:r>
              <a:rPr lang="en-GB" sz="2600" dirty="0" smtClean="0"/>
              <a:t> </a:t>
            </a:r>
            <a:endParaRPr lang="en-GB" sz="2600" dirty="0" smtClean="0">
              <a:solidFill>
                <a:schemeClr val="bg1"/>
              </a:solidFill>
              <a:latin typeface="Times New Roman" pitchFamily="18" charset="0"/>
              <a:cs typeface="Times New Roman" pitchFamily="18" charset="0"/>
              <a:sym typeface="Symbol"/>
            </a:endParaRPr>
          </a:p>
          <a:p>
            <a:endParaRPr lang="en-GB" sz="2400" dirty="0"/>
          </a:p>
        </p:txBody>
      </p:sp>
    </p:spTree>
  </p:cSld>
  <p:clrMapOvr>
    <a:masterClrMapping/>
  </p:clrMapOvr>
  <p:transition>
    <p:wipe dir="d"/>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632848" cy="720080"/>
          </a:xfrm>
        </p:spPr>
        <p:txBody>
          <a:bodyPr/>
          <a:lstStyle/>
          <a:p>
            <a:pPr algn="ctr"/>
            <a:r>
              <a:rPr lang="en-GB" dirty="0" smtClean="0">
                <a:solidFill>
                  <a:schemeClr val="bg1"/>
                </a:solidFill>
                <a:latin typeface="Times New Roman" pitchFamily="18" charset="0"/>
                <a:cs typeface="Times New Roman" pitchFamily="18" charset="0"/>
              </a:rPr>
              <a:t>VACCINATION</a:t>
            </a:r>
            <a:endParaRPr lang="en-GB" dirty="0"/>
          </a:p>
        </p:txBody>
      </p:sp>
      <p:sp>
        <p:nvSpPr>
          <p:cNvPr id="3" name="Content Placeholder 2"/>
          <p:cNvSpPr>
            <a:spLocks noGrp="1"/>
          </p:cNvSpPr>
          <p:nvPr>
            <p:ph idx="1"/>
          </p:nvPr>
        </p:nvSpPr>
        <p:spPr>
          <a:xfrm>
            <a:off x="323528" y="1124745"/>
            <a:ext cx="8568952" cy="5544616"/>
          </a:xfrm>
        </p:spPr>
        <p:txBody>
          <a:bodyPr>
            <a:noAutofit/>
          </a:bodyPr>
          <a:lstStyle/>
          <a:p>
            <a:r>
              <a:rPr lang="en-GB" sz="2800" dirty="0" smtClean="0">
                <a:solidFill>
                  <a:schemeClr val="bg1"/>
                </a:solidFill>
                <a:latin typeface="Times New Roman" pitchFamily="18" charset="0"/>
                <a:cs typeface="Times New Roman" pitchFamily="18" charset="0"/>
              </a:rPr>
              <a:t>Maternally derived IgG antibodies acquired by placental transfer and to the neonate gives a temporary protection.</a:t>
            </a:r>
          </a:p>
          <a:p>
            <a:r>
              <a:rPr lang="en-GB" sz="2800" dirty="0" smtClean="0">
                <a:solidFill>
                  <a:schemeClr val="bg1"/>
                </a:solidFill>
                <a:latin typeface="Times New Roman" pitchFamily="18" charset="0"/>
                <a:cs typeface="Times New Roman" pitchFamily="18" charset="0"/>
              </a:rPr>
              <a:t>Secretory  </a:t>
            </a:r>
            <a:r>
              <a:rPr lang="en-GB" sz="2800" dirty="0" err="1" smtClean="0">
                <a:solidFill>
                  <a:schemeClr val="bg1"/>
                </a:solidFill>
                <a:latin typeface="Times New Roman" pitchFamily="18" charset="0"/>
                <a:cs typeface="Times New Roman" pitchFamily="18" charset="0"/>
              </a:rPr>
              <a:t>sIgA</a:t>
            </a:r>
            <a:r>
              <a:rPr lang="en-GB" sz="2800" dirty="0" smtClean="0">
                <a:solidFill>
                  <a:schemeClr val="bg1"/>
                </a:solidFill>
                <a:latin typeface="Times New Roman" pitchFamily="18" charset="0"/>
                <a:cs typeface="Times New Roman" pitchFamily="18" charset="0"/>
              </a:rPr>
              <a:t> from mothers stays in the intestines to give protection for the mucosal surfaces.</a:t>
            </a:r>
          </a:p>
          <a:p>
            <a:r>
              <a:rPr lang="en-GB" sz="2800" dirty="0" smtClean="0">
                <a:solidFill>
                  <a:schemeClr val="bg1"/>
                </a:solidFill>
                <a:latin typeface="Times New Roman" pitchFamily="18" charset="0"/>
                <a:cs typeface="Times New Roman" pitchFamily="18" charset="0"/>
              </a:rPr>
              <a:t>Intravenous immunoglobulin (</a:t>
            </a:r>
            <a:r>
              <a:rPr lang="en-GB" sz="2800" dirty="0" err="1" smtClean="0">
                <a:solidFill>
                  <a:schemeClr val="bg1"/>
                </a:solidFill>
                <a:latin typeface="Times New Roman" pitchFamily="18" charset="0"/>
                <a:cs typeface="Times New Roman" pitchFamily="18" charset="0"/>
              </a:rPr>
              <a:t>IVIg</a:t>
            </a:r>
            <a:r>
              <a:rPr lang="en-GB" sz="2800" dirty="0" smtClean="0">
                <a:solidFill>
                  <a:schemeClr val="bg1"/>
                </a:solidFill>
                <a:latin typeface="Times New Roman" pitchFamily="18" charset="0"/>
                <a:cs typeface="Times New Roman" pitchFamily="18" charset="0"/>
              </a:rPr>
              <a:t>) is a preparation of IgG obtained by large‐scale fractionation of plasma pooled from thousands of healthy blood donors. The preparations are given to individuals with </a:t>
            </a:r>
            <a:r>
              <a:rPr lang="en-GB" sz="2800" dirty="0" err="1" smtClean="0">
                <a:solidFill>
                  <a:schemeClr val="bg1"/>
                </a:solidFill>
                <a:latin typeface="Times New Roman" pitchFamily="18" charset="0"/>
                <a:cs typeface="Times New Roman" pitchFamily="18" charset="0"/>
              </a:rPr>
              <a:t>immunodeficiencies</a:t>
            </a:r>
            <a:r>
              <a:rPr lang="en-GB" sz="2800" dirty="0" smtClean="0">
                <a:solidFill>
                  <a:schemeClr val="bg1"/>
                </a:solidFill>
                <a:latin typeface="Times New Roman" pitchFamily="18" charset="0"/>
                <a:cs typeface="Times New Roman" pitchFamily="18" charset="0"/>
              </a:rPr>
              <a:t> associated with reduced or absent circulating antibody. </a:t>
            </a:r>
            <a:r>
              <a:rPr lang="en-GB" sz="2800" dirty="0" err="1" smtClean="0">
                <a:solidFill>
                  <a:schemeClr val="bg1"/>
                </a:solidFill>
                <a:latin typeface="Times New Roman" pitchFamily="18" charset="0"/>
                <a:cs typeface="Times New Roman" pitchFamily="18" charset="0"/>
              </a:rPr>
              <a:t>IVIg</a:t>
            </a:r>
            <a:r>
              <a:rPr lang="en-GB" sz="2800" dirty="0" smtClean="0">
                <a:solidFill>
                  <a:schemeClr val="bg1"/>
                </a:solidFill>
                <a:latin typeface="Times New Roman" pitchFamily="18" charset="0"/>
                <a:cs typeface="Times New Roman" pitchFamily="18" charset="0"/>
              </a:rPr>
              <a:t> is also of value in the treatment of a number of infection‐associated conditions such as streptococcal toxic shock syndrome.</a:t>
            </a:r>
            <a:endParaRPr lang="en-GB" sz="28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9144000" cy="6408711"/>
          </a:xfrm>
        </p:spPr>
        <p:txBody>
          <a:bodyPr/>
          <a:lstStyle/>
          <a:p>
            <a:pPr>
              <a:buNone/>
            </a:pPr>
            <a:r>
              <a:rPr lang="en-GB" sz="2400" b="1" u="sng" dirty="0" smtClean="0">
                <a:solidFill>
                  <a:schemeClr val="bg1"/>
                </a:solidFill>
                <a:latin typeface="Times New Roman" pitchFamily="18" charset="0"/>
                <a:cs typeface="Times New Roman" pitchFamily="18" charset="0"/>
              </a:rPr>
              <a:t>Condition </a:t>
            </a:r>
            <a:r>
              <a:rPr lang="en-GB" sz="2400" b="1" dirty="0" smtClean="0">
                <a:solidFill>
                  <a:schemeClr val="bg1"/>
                </a:solidFill>
                <a:latin typeface="Times New Roman" pitchFamily="18" charset="0"/>
                <a:cs typeface="Times New Roman" pitchFamily="18" charset="0"/>
              </a:rPr>
              <a:t>                         </a:t>
            </a:r>
            <a:r>
              <a:rPr lang="en-GB" sz="2400" b="1" u="sng" dirty="0" smtClean="0">
                <a:solidFill>
                  <a:schemeClr val="bg1"/>
                </a:solidFill>
                <a:latin typeface="Times New Roman" pitchFamily="18" charset="0"/>
                <a:cs typeface="Times New Roman" pitchFamily="18" charset="0"/>
              </a:rPr>
              <a:t>Source of </a:t>
            </a:r>
            <a:r>
              <a:rPr lang="en-GB" sz="2400" b="1" u="sng" dirty="0" err="1" smtClean="0">
                <a:solidFill>
                  <a:schemeClr val="bg1"/>
                </a:solidFill>
                <a:latin typeface="Times New Roman" pitchFamily="18" charset="0"/>
                <a:cs typeface="Times New Roman" pitchFamily="18" charset="0"/>
              </a:rPr>
              <a:t>A.b</a:t>
            </a:r>
            <a:r>
              <a:rPr lang="en-GB" sz="2400" b="1" dirty="0" smtClean="0">
                <a:solidFill>
                  <a:schemeClr val="bg1"/>
                </a:solidFill>
                <a:latin typeface="Times New Roman" pitchFamily="18" charset="0"/>
                <a:cs typeface="Times New Roman" pitchFamily="18" charset="0"/>
              </a:rPr>
              <a:t>                  </a:t>
            </a:r>
            <a:r>
              <a:rPr lang="en-GB" sz="2400" b="1" u="sng" dirty="0" smtClean="0">
                <a:solidFill>
                  <a:schemeClr val="bg1"/>
                </a:solidFill>
                <a:latin typeface="Times New Roman" pitchFamily="18" charset="0"/>
                <a:cs typeface="Times New Roman" pitchFamily="18" charset="0"/>
              </a:rPr>
              <a:t>Use</a:t>
            </a:r>
          </a:p>
          <a:p>
            <a:pPr>
              <a:buNone/>
            </a:pPr>
            <a:r>
              <a:rPr lang="en-GB" dirty="0" smtClean="0">
                <a:solidFill>
                  <a:schemeClr val="bg1"/>
                </a:solidFill>
                <a:latin typeface="Times New Roman" pitchFamily="18" charset="0"/>
                <a:cs typeface="Times New Roman" pitchFamily="18" charset="0"/>
              </a:rPr>
              <a:t>Tetanus infection        Human polyclonal         Antitoxin. Management of     					          tetanus‐prone wounds.</a:t>
            </a:r>
          </a:p>
          <a:p>
            <a:pPr>
              <a:buNone/>
            </a:pPr>
            <a:r>
              <a:rPr lang="en-GB" dirty="0" smtClean="0">
                <a:solidFill>
                  <a:schemeClr val="bg1"/>
                </a:solidFill>
                <a:latin typeface="Times New Roman" pitchFamily="18" charset="0"/>
                <a:cs typeface="Times New Roman" pitchFamily="18" charset="0"/>
              </a:rPr>
              <a:t>Snake bites                 Horse polyclonal            Anti-venom. Following 						         venomous snake bite.</a:t>
            </a:r>
          </a:p>
          <a:p>
            <a:pPr>
              <a:buNone/>
            </a:pPr>
            <a:r>
              <a:rPr lang="en-GB" dirty="0" smtClean="0">
                <a:solidFill>
                  <a:schemeClr val="bg1"/>
                </a:solidFill>
                <a:latin typeface="Times New Roman" pitchFamily="18" charset="0"/>
                <a:cs typeface="Times New Roman" pitchFamily="18" charset="0"/>
              </a:rPr>
              <a:t>Hepatitis B infection Human polyclonal          Antiviral. Prevention of 						         infection in laboratory   						         accidents inoculated with 						         hepatitis B virus, and in 						         infants of mothers infected 					        during  pregnancy or who 						        are high‐risk carriers.</a:t>
            </a:r>
          </a:p>
          <a:p>
            <a:pPr>
              <a:buNone/>
            </a:pPr>
            <a:r>
              <a:rPr lang="en-GB" dirty="0" smtClean="0">
                <a:solidFill>
                  <a:schemeClr val="bg1"/>
                </a:solidFill>
                <a:latin typeface="Times New Roman" pitchFamily="18" charset="0"/>
                <a:cs typeface="Times New Roman" pitchFamily="18" charset="0"/>
              </a:rPr>
              <a:t>Rabies infection       Human poly. /mono.       Antiviral. Following bite from 					        a possibly infected animal.</a:t>
            </a:r>
          </a:p>
          <a:p>
            <a:pPr>
              <a:buNone/>
            </a:pPr>
            <a:r>
              <a:rPr lang="en-GB" dirty="0" smtClean="0">
                <a:solidFill>
                  <a:schemeClr val="bg1"/>
                </a:solidFill>
                <a:latin typeface="Times New Roman" pitchFamily="18" charset="0"/>
                <a:cs typeface="Times New Roman" pitchFamily="18" charset="0"/>
              </a:rPr>
              <a:t>Botulism                  Horse polyclonal             Antitoxin. Post‐exposure 						        prophylaxis of botulism.</a:t>
            </a:r>
            <a:endParaRPr lang="en-GB"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pPr algn="ctr"/>
            <a:r>
              <a:rPr lang="en-GB" dirty="0" smtClean="0">
                <a:solidFill>
                  <a:schemeClr val="bg1"/>
                </a:solidFill>
                <a:latin typeface="Times New Roman" pitchFamily="18" charset="0"/>
                <a:cs typeface="Times New Roman" pitchFamily="18" charset="0"/>
              </a:rPr>
              <a:t>VACCINATION</a:t>
            </a:r>
            <a:endParaRPr lang="en-GB" dirty="0"/>
          </a:p>
        </p:txBody>
      </p:sp>
      <p:sp>
        <p:nvSpPr>
          <p:cNvPr id="3" name="Content Placeholder 2"/>
          <p:cNvSpPr>
            <a:spLocks noGrp="1"/>
          </p:cNvSpPr>
          <p:nvPr>
            <p:ph idx="1"/>
          </p:nvPr>
        </p:nvSpPr>
        <p:spPr>
          <a:xfrm>
            <a:off x="323528" y="1124745"/>
            <a:ext cx="8568952" cy="5544616"/>
          </a:xfrm>
        </p:spPr>
        <p:txBody>
          <a:bodyPr>
            <a:normAutofit lnSpcReduction="10000"/>
          </a:bodyPr>
          <a:lstStyle/>
          <a:p>
            <a:pPr>
              <a:buNone/>
            </a:pPr>
            <a:r>
              <a:rPr lang="en-GB" sz="2600" b="1" u="sng" dirty="0" smtClean="0">
                <a:solidFill>
                  <a:schemeClr val="bg1"/>
                </a:solidFill>
                <a:latin typeface="Times New Roman" pitchFamily="18" charset="0"/>
                <a:cs typeface="Times New Roman" pitchFamily="18" charset="0"/>
              </a:rPr>
              <a:t>Killed organisms as vaccines</a:t>
            </a:r>
            <a:r>
              <a:rPr lang="en-GB" sz="2600" dirty="0" smtClean="0">
                <a:solidFill>
                  <a:schemeClr val="bg1"/>
                </a:solidFill>
                <a:latin typeface="Times New Roman" pitchFamily="18" charset="0"/>
                <a:cs typeface="Times New Roman" pitchFamily="18" charset="0"/>
              </a:rPr>
              <a:t>.</a:t>
            </a:r>
          </a:p>
          <a:p>
            <a:r>
              <a:rPr lang="en-GB" sz="2600" dirty="0" smtClean="0">
                <a:solidFill>
                  <a:schemeClr val="bg1"/>
                </a:solidFill>
                <a:latin typeface="Times New Roman" pitchFamily="18" charset="0"/>
                <a:cs typeface="Times New Roman" pitchFamily="18" charset="0"/>
              </a:rPr>
              <a:t>Simplest vaccines, killed microbes that known to cause disease yet maintain their </a:t>
            </a:r>
            <a:r>
              <a:rPr lang="en-GB" sz="2600" u="sng" dirty="0" smtClean="0">
                <a:solidFill>
                  <a:schemeClr val="bg1"/>
                </a:solidFill>
                <a:latin typeface="Times New Roman" pitchFamily="18" charset="0"/>
                <a:cs typeface="Times New Roman" pitchFamily="18" charset="0"/>
              </a:rPr>
              <a:t>antigenic structures</a:t>
            </a:r>
            <a:r>
              <a:rPr lang="en-GB" sz="2600" dirty="0" smtClean="0">
                <a:solidFill>
                  <a:schemeClr val="bg1"/>
                </a:solidFill>
                <a:latin typeface="Times New Roman" pitchFamily="18" charset="0"/>
                <a:cs typeface="Times New Roman" pitchFamily="18" charset="0"/>
              </a:rPr>
              <a:t>.</a:t>
            </a:r>
          </a:p>
          <a:p>
            <a:r>
              <a:rPr lang="en-GB" sz="2600" dirty="0" smtClean="0">
                <a:solidFill>
                  <a:schemeClr val="bg1"/>
                </a:solidFill>
                <a:latin typeface="Times New Roman" pitchFamily="18" charset="0"/>
                <a:cs typeface="Times New Roman" pitchFamily="18" charset="0"/>
              </a:rPr>
              <a:t>Killed vaccines for Parasitic worms and, to a lesser extent, protozoa are difficult to prepare.</a:t>
            </a:r>
          </a:p>
          <a:p>
            <a:pPr>
              <a:buNone/>
            </a:pPr>
            <a:r>
              <a:rPr lang="en-GB" sz="2600" b="1" u="sng" dirty="0" smtClean="0">
                <a:solidFill>
                  <a:schemeClr val="bg1"/>
                </a:solidFill>
                <a:latin typeface="Times New Roman" pitchFamily="18" charset="0"/>
                <a:cs typeface="Times New Roman" pitchFamily="18" charset="0"/>
              </a:rPr>
              <a:t>Live attenuated organisms have many advantages as vaccines</a:t>
            </a:r>
            <a:r>
              <a:rPr lang="en-GB" sz="2600" b="1" dirty="0" smtClean="0">
                <a:solidFill>
                  <a:schemeClr val="bg1"/>
                </a:solidFill>
                <a:latin typeface="Times New Roman" pitchFamily="18" charset="0"/>
                <a:cs typeface="Times New Roman" pitchFamily="18" charset="0"/>
              </a:rPr>
              <a:t>:</a:t>
            </a:r>
          </a:p>
          <a:p>
            <a:r>
              <a:rPr lang="en-GB" sz="2600" dirty="0" smtClean="0">
                <a:solidFill>
                  <a:schemeClr val="bg1"/>
                </a:solidFill>
                <a:latin typeface="Times New Roman" pitchFamily="18" charset="0"/>
                <a:cs typeface="Times New Roman" pitchFamily="18" charset="0"/>
              </a:rPr>
              <a:t>Main reason for attenuation is to produce a modified organism that mimics the natural behaviour of the original microbe without causing significant disease.</a:t>
            </a:r>
            <a:r>
              <a:rPr lang="en-GB" sz="2600" b="1" dirty="0" smtClean="0">
                <a:solidFill>
                  <a:schemeClr val="bg1"/>
                </a:solidFill>
                <a:latin typeface="Times New Roman" pitchFamily="18" charset="0"/>
                <a:cs typeface="Times New Roman" pitchFamily="18" charset="0"/>
              </a:rPr>
              <a:t> </a:t>
            </a:r>
          </a:p>
          <a:p>
            <a:r>
              <a:rPr lang="en-GB" sz="2600" dirty="0" smtClean="0">
                <a:solidFill>
                  <a:schemeClr val="bg1"/>
                </a:solidFill>
                <a:latin typeface="Times New Roman" pitchFamily="18" charset="0"/>
                <a:cs typeface="Times New Roman" pitchFamily="18" charset="0"/>
              </a:rPr>
              <a:t>Attenuation of  virulent microorganisms (converted to non-virulent) can be achieved by different methods.</a:t>
            </a:r>
            <a:endParaRPr lang="en-GB" sz="26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pPr algn="ctr"/>
            <a:r>
              <a:rPr lang="en-GB" dirty="0" smtClean="0">
                <a:solidFill>
                  <a:schemeClr val="bg1"/>
                </a:solidFill>
                <a:latin typeface="Times New Roman" pitchFamily="18" charset="0"/>
                <a:cs typeface="Times New Roman" pitchFamily="18" charset="0"/>
              </a:rPr>
              <a:t>VACCINATION</a:t>
            </a:r>
            <a:endParaRPr lang="en-GB" dirty="0"/>
          </a:p>
        </p:txBody>
      </p:sp>
      <p:sp>
        <p:nvSpPr>
          <p:cNvPr id="3" name="Content Placeholder 2"/>
          <p:cNvSpPr>
            <a:spLocks noGrp="1"/>
          </p:cNvSpPr>
          <p:nvPr>
            <p:ph idx="1"/>
          </p:nvPr>
        </p:nvSpPr>
        <p:spPr>
          <a:xfrm>
            <a:off x="323528" y="1124745"/>
            <a:ext cx="8568952" cy="5544616"/>
          </a:xfrm>
        </p:spPr>
        <p:txBody>
          <a:bodyPr>
            <a:normAutofit lnSpcReduction="10000"/>
          </a:bodyPr>
          <a:lstStyle/>
          <a:p>
            <a:r>
              <a:rPr lang="en-GB" sz="2600" dirty="0" smtClean="0">
                <a:solidFill>
                  <a:schemeClr val="bg1"/>
                </a:solidFill>
                <a:latin typeface="Times New Roman" pitchFamily="18" charset="0"/>
                <a:cs typeface="Times New Roman" pitchFamily="18" charset="0"/>
              </a:rPr>
              <a:t>The production of live but non-virulent forms of chicken cholera bacillus and anthrax achieved by culturing the organisms  at higher temperatures and under anaerobic conditions. Cultured organisms will still able to cause immunity by infection with these  attenuated organisms.</a:t>
            </a:r>
          </a:p>
          <a:p>
            <a:r>
              <a:rPr lang="en-GB" sz="2600" dirty="0" smtClean="0">
                <a:solidFill>
                  <a:schemeClr val="bg1"/>
                </a:solidFill>
                <a:latin typeface="Times New Roman" pitchFamily="18" charset="0"/>
                <a:cs typeface="Times New Roman" pitchFamily="18" charset="0"/>
              </a:rPr>
              <a:t>A virulent strain of </a:t>
            </a:r>
            <a:r>
              <a:rPr lang="en-GB" sz="2600" i="1" dirty="0" smtClean="0">
                <a:solidFill>
                  <a:schemeClr val="bg1"/>
                </a:solidFill>
                <a:latin typeface="Times New Roman" pitchFamily="18" charset="0"/>
                <a:cs typeface="Times New Roman" pitchFamily="18" charset="0"/>
              </a:rPr>
              <a:t>Mycobacterium tuberculosis became attenuated </a:t>
            </a:r>
            <a:r>
              <a:rPr lang="en-GB" sz="2600" dirty="0" smtClean="0">
                <a:solidFill>
                  <a:schemeClr val="bg1"/>
                </a:solidFill>
                <a:latin typeface="Times New Roman" pitchFamily="18" charset="0"/>
                <a:cs typeface="Times New Roman" pitchFamily="18" charset="0"/>
              </a:rPr>
              <a:t>by  in 1908 when Albert </a:t>
            </a:r>
            <a:r>
              <a:rPr lang="en-GB" sz="2600" dirty="0" err="1" smtClean="0">
                <a:solidFill>
                  <a:schemeClr val="bg1"/>
                </a:solidFill>
                <a:latin typeface="Times New Roman" pitchFamily="18" charset="0"/>
                <a:cs typeface="Times New Roman" pitchFamily="18" charset="0"/>
              </a:rPr>
              <a:t>Calmette</a:t>
            </a:r>
            <a:r>
              <a:rPr lang="en-GB" sz="2600" dirty="0" smtClean="0">
                <a:solidFill>
                  <a:schemeClr val="bg1"/>
                </a:solidFill>
                <a:latin typeface="Times New Roman" pitchFamily="18" charset="0"/>
                <a:cs typeface="Times New Roman" pitchFamily="18" charset="0"/>
              </a:rPr>
              <a:t> and Camille Guerin added bile to the culture medium. The strain remained attenuated and was used successfully to vaccinate children against tuberculosis. The same organism, BCG (Bacilli </a:t>
            </a:r>
            <a:r>
              <a:rPr lang="en-GB" sz="2600" dirty="0" err="1" smtClean="0">
                <a:solidFill>
                  <a:schemeClr val="bg1"/>
                </a:solidFill>
                <a:latin typeface="Times New Roman" pitchFamily="18" charset="0"/>
                <a:cs typeface="Times New Roman" pitchFamily="18" charset="0"/>
              </a:rPr>
              <a:t>Calmette</a:t>
            </a:r>
            <a:r>
              <a:rPr lang="en-GB" sz="2600" dirty="0" smtClean="0">
                <a:solidFill>
                  <a:schemeClr val="bg1"/>
                </a:solidFill>
                <a:latin typeface="Times New Roman" pitchFamily="18" charset="0"/>
                <a:cs typeface="Times New Roman" pitchFamily="18" charset="0"/>
              </a:rPr>
              <a:t>–Guerin).</a:t>
            </a:r>
          </a:p>
          <a:p>
            <a:r>
              <a:rPr lang="en-GB" sz="2600" dirty="0" smtClean="0">
                <a:solidFill>
                  <a:schemeClr val="bg1"/>
                </a:solidFill>
                <a:latin typeface="Times New Roman" pitchFamily="18" charset="0"/>
                <a:cs typeface="Times New Roman" pitchFamily="18" charset="0"/>
              </a:rPr>
              <a:t>Attenuation by cold adaptation has been applied to influenza and other respiratory viruses.</a:t>
            </a:r>
            <a:endParaRPr lang="en-GB" sz="26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pPr algn="ctr"/>
            <a:r>
              <a:rPr lang="en-GB" dirty="0" smtClean="0">
                <a:solidFill>
                  <a:schemeClr val="bg1"/>
                </a:solidFill>
                <a:latin typeface="Times New Roman" pitchFamily="18" charset="0"/>
                <a:cs typeface="Times New Roman" pitchFamily="18" charset="0"/>
              </a:rPr>
              <a:t>VACCINATION</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323528" y="1124745"/>
            <a:ext cx="8568952" cy="5544616"/>
          </a:xfrm>
        </p:spPr>
        <p:txBody>
          <a:bodyPr>
            <a:normAutofit/>
          </a:bodyPr>
          <a:lstStyle/>
          <a:p>
            <a:r>
              <a:rPr lang="en-GB" sz="2600" dirty="0" smtClean="0">
                <a:solidFill>
                  <a:schemeClr val="bg1"/>
                </a:solidFill>
                <a:latin typeface="Times New Roman" pitchFamily="18" charset="0"/>
                <a:cs typeface="Times New Roman" pitchFamily="18" charset="0"/>
              </a:rPr>
              <a:t>Influenza  and other organisms can grow at the lower temperatures (32–34 °C) of the upper respiratory tract, but fails to produce clinical disease because of its inability to replicate in the lower respiratory tract (37 °C).</a:t>
            </a:r>
          </a:p>
          <a:p>
            <a:pPr>
              <a:buNone/>
            </a:pPr>
            <a:r>
              <a:rPr lang="en-GB" sz="2800" b="1" u="sng" dirty="0" smtClean="0">
                <a:solidFill>
                  <a:schemeClr val="bg1"/>
                </a:solidFill>
                <a:latin typeface="Times New Roman" pitchFamily="18" charset="0"/>
                <a:cs typeface="Times New Roman" pitchFamily="18" charset="0"/>
              </a:rPr>
              <a:t>Attenuation by recombinant DNA technology</a:t>
            </a:r>
            <a:r>
              <a:rPr lang="en-GB" sz="2800" b="1" dirty="0" smtClean="0">
                <a:solidFill>
                  <a:schemeClr val="bg1"/>
                </a:solidFill>
                <a:latin typeface="Times New Roman" pitchFamily="18" charset="0"/>
                <a:cs typeface="Times New Roman" pitchFamily="18" charset="0"/>
              </a:rPr>
              <a:t>:</a:t>
            </a:r>
          </a:p>
          <a:p>
            <a:r>
              <a:rPr lang="en-GB" sz="2800" b="1" dirty="0" smtClean="0">
                <a:solidFill>
                  <a:schemeClr val="bg1"/>
                </a:solidFill>
                <a:latin typeface="Times New Roman" pitchFamily="18" charset="0"/>
                <a:cs typeface="Times New Roman" pitchFamily="18" charset="0"/>
              </a:rPr>
              <a:t>Because </a:t>
            </a:r>
            <a:r>
              <a:rPr lang="en-GB" sz="2800" dirty="0" smtClean="0">
                <a:solidFill>
                  <a:schemeClr val="bg1"/>
                </a:solidFill>
                <a:latin typeface="Times New Roman" pitchFamily="18" charset="0"/>
                <a:cs typeface="Times New Roman" pitchFamily="18" charset="0"/>
              </a:rPr>
              <a:t>many </a:t>
            </a:r>
            <a:r>
              <a:rPr lang="en-GB" sz="2800" dirty="0" smtClean="0">
                <a:solidFill>
                  <a:schemeClr val="bg1"/>
                </a:solidFill>
                <a:latin typeface="Times New Roman" pitchFamily="18" charset="0"/>
                <a:cs typeface="Times New Roman" pitchFamily="18" charset="0"/>
              </a:rPr>
              <a:t>of the classical methods of </a:t>
            </a:r>
            <a:r>
              <a:rPr lang="en-GB" sz="2800" dirty="0" smtClean="0">
                <a:solidFill>
                  <a:schemeClr val="bg1"/>
                </a:solidFill>
                <a:latin typeface="Times New Roman" pitchFamily="18" charset="0"/>
                <a:cs typeface="Times New Roman" pitchFamily="18" charset="0"/>
              </a:rPr>
              <a:t>attenuation are difficult to control, and because the </a:t>
            </a:r>
            <a:r>
              <a:rPr lang="en-GB" sz="2800" dirty="0" smtClean="0">
                <a:solidFill>
                  <a:schemeClr val="bg1"/>
                </a:solidFill>
                <a:latin typeface="Times New Roman" pitchFamily="18" charset="0"/>
                <a:cs typeface="Times New Roman" pitchFamily="18" charset="0"/>
              </a:rPr>
              <a:t>genetic makeup </a:t>
            </a:r>
            <a:r>
              <a:rPr lang="en-GB" sz="2800" dirty="0" smtClean="0">
                <a:solidFill>
                  <a:schemeClr val="bg1"/>
                </a:solidFill>
                <a:latin typeface="Times New Roman" pitchFamily="18" charset="0"/>
                <a:cs typeface="Times New Roman" pitchFamily="18" charset="0"/>
              </a:rPr>
              <a:t>of many microorganisms is identified, </a:t>
            </a:r>
            <a:r>
              <a:rPr lang="en-GB" sz="2800" dirty="0" smtClean="0">
                <a:solidFill>
                  <a:schemeClr val="bg1"/>
                </a:solidFill>
                <a:latin typeface="Times New Roman" pitchFamily="18" charset="0"/>
                <a:cs typeface="Times New Roman" pitchFamily="18" charset="0"/>
              </a:rPr>
              <a:t>genetic </a:t>
            </a:r>
            <a:r>
              <a:rPr lang="en-GB" sz="2800" dirty="0" smtClean="0">
                <a:solidFill>
                  <a:schemeClr val="bg1"/>
                </a:solidFill>
                <a:latin typeface="Times New Roman" pitchFamily="18" charset="0"/>
                <a:cs typeface="Times New Roman" pitchFamily="18" charset="0"/>
              </a:rPr>
              <a:t>recombination is </a:t>
            </a:r>
            <a:r>
              <a:rPr lang="en-GB" sz="2800" dirty="0" smtClean="0">
                <a:solidFill>
                  <a:schemeClr val="bg1"/>
                </a:solidFill>
                <a:latin typeface="Times New Roman" pitchFamily="18" charset="0"/>
                <a:cs typeface="Times New Roman" pitchFamily="18" charset="0"/>
              </a:rPr>
              <a:t>being used to develop various attenuated strains </a:t>
            </a:r>
            <a:r>
              <a:rPr lang="en-GB" sz="2800" dirty="0" smtClean="0">
                <a:solidFill>
                  <a:schemeClr val="bg1"/>
                </a:solidFill>
                <a:latin typeface="Times New Roman" pitchFamily="18" charset="0"/>
                <a:cs typeface="Times New Roman" pitchFamily="18" charset="0"/>
              </a:rPr>
              <a:t>of viruses</a:t>
            </a:r>
            <a:r>
              <a:rPr lang="en-GB" sz="2800" dirty="0" smtClean="0">
                <a:solidFill>
                  <a:schemeClr val="bg1"/>
                </a:solidFill>
                <a:latin typeface="Times New Roman" pitchFamily="18" charset="0"/>
                <a:cs typeface="Times New Roman" pitchFamily="18" charset="0"/>
              </a:rPr>
              <a:t>, such as influenza, with </a:t>
            </a:r>
            <a:r>
              <a:rPr lang="en-GB" sz="2800" dirty="0" smtClean="0">
                <a:solidFill>
                  <a:schemeClr val="bg1"/>
                </a:solidFill>
                <a:latin typeface="Times New Roman" pitchFamily="18" charset="0"/>
                <a:cs typeface="Times New Roman" pitchFamily="18" charset="0"/>
              </a:rPr>
              <a:t> </a:t>
            </a:r>
            <a:r>
              <a:rPr lang="en-GB" sz="2800" dirty="0" smtClean="0">
                <a:solidFill>
                  <a:schemeClr val="bg1"/>
                </a:solidFill>
                <a:latin typeface="Times New Roman" pitchFamily="18" charset="0"/>
                <a:cs typeface="Times New Roman" pitchFamily="18" charset="0"/>
              </a:rPr>
              <a:t>lower virulence </a:t>
            </a:r>
            <a:r>
              <a:rPr lang="en-GB" sz="2800" dirty="0" smtClean="0">
                <a:solidFill>
                  <a:schemeClr val="bg1"/>
                </a:solidFill>
                <a:latin typeface="Times New Roman" pitchFamily="18" charset="0"/>
                <a:cs typeface="Times New Roman" pitchFamily="18" charset="0"/>
              </a:rPr>
              <a:t>for humans.</a:t>
            </a:r>
            <a:endParaRPr lang="en-GB" sz="26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pPr algn="ctr"/>
            <a:r>
              <a:rPr lang="en-GB" dirty="0" smtClean="0">
                <a:solidFill>
                  <a:schemeClr val="bg1"/>
                </a:solidFill>
                <a:latin typeface="Times New Roman" pitchFamily="18" charset="0"/>
                <a:cs typeface="Times New Roman" pitchFamily="18" charset="0"/>
              </a:rPr>
              <a:t>VACCINATION</a:t>
            </a:r>
            <a:endParaRPr lang="en-GB" dirty="0"/>
          </a:p>
        </p:txBody>
      </p:sp>
      <p:sp>
        <p:nvSpPr>
          <p:cNvPr id="3" name="Content Placeholder 2"/>
          <p:cNvSpPr>
            <a:spLocks noGrp="1"/>
          </p:cNvSpPr>
          <p:nvPr>
            <p:ph idx="1"/>
          </p:nvPr>
        </p:nvSpPr>
        <p:spPr>
          <a:xfrm>
            <a:off x="323528" y="1124745"/>
            <a:ext cx="8568952" cy="5544616"/>
          </a:xfrm>
        </p:spPr>
        <p:txBody>
          <a:bodyPr>
            <a:normAutofit/>
          </a:bodyPr>
          <a:lstStyle/>
          <a:p>
            <a:r>
              <a:rPr lang="en-GB" sz="2600" dirty="0" smtClean="0">
                <a:solidFill>
                  <a:schemeClr val="bg1"/>
                </a:solidFill>
                <a:latin typeface="Times New Roman" pitchFamily="18" charset="0"/>
                <a:cs typeface="Times New Roman" pitchFamily="18" charset="0"/>
              </a:rPr>
              <a:t>Gut </a:t>
            </a:r>
            <a:r>
              <a:rPr lang="en-GB" sz="2600" dirty="0" smtClean="0">
                <a:solidFill>
                  <a:schemeClr val="bg1"/>
                </a:solidFill>
                <a:latin typeface="Times New Roman" pitchFamily="18" charset="0"/>
                <a:cs typeface="Times New Roman" pitchFamily="18" charset="0"/>
              </a:rPr>
              <a:t>immunity to typhoid </a:t>
            </a:r>
            <a:r>
              <a:rPr lang="en-GB" sz="2600" dirty="0" smtClean="0">
                <a:solidFill>
                  <a:schemeClr val="bg1"/>
                </a:solidFill>
                <a:latin typeface="Times New Roman" pitchFamily="18" charset="0"/>
                <a:cs typeface="Times New Roman" pitchFamily="18" charset="0"/>
              </a:rPr>
              <a:t>and cholera </a:t>
            </a:r>
            <a:r>
              <a:rPr lang="en-GB" sz="2600" dirty="0" smtClean="0">
                <a:solidFill>
                  <a:schemeClr val="bg1"/>
                </a:solidFill>
                <a:latin typeface="Times New Roman" pitchFamily="18" charset="0"/>
                <a:cs typeface="Times New Roman" pitchFamily="18" charset="0"/>
              </a:rPr>
              <a:t>using attenuated forms of </a:t>
            </a:r>
            <a:r>
              <a:rPr lang="en-GB" sz="2600" i="1" dirty="0" smtClean="0">
                <a:solidFill>
                  <a:schemeClr val="bg1"/>
                </a:solidFill>
                <a:latin typeface="Times New Roman" pitchFamily="18" charset="0"/>
                <a:cs typeface="Times New Roman" pitchFamily="18" charset="0"/>
              </a:rPr>
              <a:t>Salmonella </a:t>
            </a:r>
            <a:r>
              <a:rPr lang="en-GB" sz="2600" i="1" dirty="0" err="1" smtClean="0">
                <a:solidFill>
                  <a:schemeClr val="bg1"/>
                </a:solidFill>
                <a:latin typeface="Times New Roman" pitchFamily="18" charset="0"/>
                <a:cs typeface="Times New Roman" pitchFamily="18" charset="0"/>
              </a:rPr>
              <a:t>typhi</a:t>
            </a:r>
            <a:r>
              <a:rPr lang="en-GB" sz="2600" i="1" dirty="0" smtClean="0">
                <a:solidFill>
                  <a:schemeClr val="bg1"/>
                </a:solidFill>
                <a:latin typeface="Times New Roman" pitchFamily="18" charset="0"/>
                <a:cs typeface="Times New Roman" pitchFamily="18" charset="0"/>
              </a:rPr>
              <a:t> and </a:t>
            </a:r>
            <a:r>
              <a:rPr lang="en-GB" sz="2600" i="1" dirty="0" err="1" smtClean="0">
                <a:solidFill>
                  <a:schemeClr val="bg1"/>
                </a:solidFill>
                <a:latin typeface="Times New Roman" pitchFamily="18" charset="0"/>
                <a:cs typeface="Times New Roman" pitchFamily="18" charset="0"/>
              </a:rPr>
              <a:t>Vibrio</a:t>
            </a:r>
            <a:r>
              <a:rPr lang="en-GB" sz="2600" i="1" dirty="0" smtClean="0">
                <a:solidFill>
                  <a:schemeClr val="bg1"/>
                </a:solidFill>
                <a:latin typeface="Times New Roman" pitchFamily="18" charset="0"/>
                <a:cs typeface="Times New Roman" pitchFamily="18" charset="0"/>
              </a:rPr>
              <a:t> </a:t>
            </a:r>
            <a:r>
              <a:rPr lang="en-GB" sz="2600" i="1" dirty="0" err="1" smtClean="0">
                <a:solidFill>
                  <a:schemeClr val="bg1"/>
                </a:solidFill>
                <a:latin typeface="Times New Roman" pitchFamily="18" charset="0"/>
                <a:cs typeface="Times New Roman" pitchFamily="18" charset="0"/>
              </a:rPr>
              <a:t>cholerae</a:t>
            </a:r>
            <a:r>
              <a:rPr lang="en-GB" sz="2600" i="1" dirty="0" smtClean="0">
                <a:solidFill>
                  <a:schemeClr val="bg1"/>
                </a:solidFill>
                <a:latin typeface="Times New Roman" pitchFamily="18" charset="0"/>
                <a:cs typeface="Times New Roman" pitchFamily="18" charset="0"/>
              </a:rPr>
              <a:t> </a:t>
            </a:r>
            <a:r>
              <a:rPr lang="en-GB" sz="2600" dirty="0" smtClean="0">
                <a:solidFill>
                  <a:schemeClr val="bg1"/>
                </a:solidFill>
                <a:latin typeface="Times New Roman" pitchFamily="18" charset="0"/>
                <a:cs typeface="Times New Roman" pitchFamily="18" charset="0"/>
              </a:rPr>
              <a:t>in which the virulence genes have been identified </a:t>
            </a:r>
            <a:r>
              <a:rPr lang="en-GB" sz="2600" dirty="0" smtClean="0">
                <a:solidFill>
                  <a:schemeClr val="bg1"/>
                </a:solidFill>
                <a:latin typeface="Times New Roman" pitchFamily="18" charset="0"/>
                <a:cs typeface="Times New Roman" pitchFamily="18" charset="0"/>
              </a:rPr>
              <a:t>and modified </a:t>
            </a:r>
            <a:r>
              <a:rPr lang="en-GB" sz="2600" dirty="0" smtClean="0">
                <a:solidFill>
                  <a:schemeClr val="bg1"/>
                </a:solidFill>
                <a:latin typeface="Times New Roman" pitchFamily="18" charset="0"/>
                <a:cs typeface="Times New Roman" pitchFamily="18" charset="0"/>
              </a:rPr>
              <a:t>by genetic engineering</a:t>
            </a:r>
            <a:r>
              <a:rPr lang="en-GB" sz="2600" dirty="0" smtClean="0">
                <a:solidFill>
                  <a:schemeClr val="bg1"/>
                </a:solidFill>
                <a:latin typeface="Times New Roman" pitchFamily="18" charset="0"/>
                <a:cs typeface="Times New Roman" pitchFamily="18" charset="0"/>
              </a:rPr>
              <a:t>.</a:t>
            </a:r>
          </a:p>
          <a:p>
            <a:pPr>
              <a:buNone/>
            </a:pPr>
            <a:r>
              <a:rPr lang="en-GB" sz="2600" b="1" u="sng" dirty="0" smtClean="0">
                <a:solidFill>
                  <a:schemeClr val="bg1"/>
                </a:solidFill>
                <a:latin typeface="Times New Roman" pitchFamily="18" charset="0"/>
                <a:cs typeface="Times New Roman" pitchFamily="18" charset="0"/>
              </a:rPr>
              <a:t>Microbial vectors as </a:t>
            </a:r>
            <a:r>
              <a:rPr lang="en-GB" sz="2600" b="1" u="sng" dirty="0" smtClean="0">
                <a:solidFill>
                  <a:schemeClr val="bg1"/>
                </a:solidFill>
                <a:latin typeface="Times New Roman" pitchFamily="18" charset="0"/>
                <a:cs typeface="Times New Roman" pitchFamily="18" charset="0"/>
              </a:rPr>
              <a:t>vaccines</a:t>
            </a:r>
            <a:r>
              <a:rPr lang="en-GB" sz="2600" b="1" dirty="0" smtClean="0">
                <a:solidFill>
                  <a:schemeClr val="bg1"/>
                </a:solidFill>
                <a:latin typeface="Times New Roman" pitchFamily="18" charset="0"/>
                <a:cs typeface="Times New Roman" pitchFamily="18" charset="0"/>
              </a:rPr>
              <a:t>:</a:t>
            </a:r>
          </a:p>
          <a:p>
            <a:r>
              <a:rPr lang="en-GB" sz="2600" dirty="0" smtClean="0">
                <a:solidFill>
                  <a:schemeClr val="bg1"/>
                </a:solidFill>
                <a:latin typeface="Times New Roman" pitchFamily="18" charset="0"/>
                <a:cs typeface="Times New Roman" pitchFamily="18" charset="0"/>
              </a:rPr>
              <a:t>Incorporation of genes </a:t>
            </a:r>
            <a:r>
              <a:rPr lang="en-GB" sz="2600" dirty="0" smtClean="0">
                <a:solidFill>
                  <a:schemeClr val="bg1"/>
                </a:solidFill>
                <a:latin typeface="Times New Roman" pitchFamily="18" charset="0"/>
                <a:cs typeface="Times New Roman" pitchFamily="18" charset="0"/>
              </a:rPr>
              <a:t>into attenuated recombinant viral </a:t>
            </a:r>
            <a:r>
              <a:rPr lang="en-GB" sz="2600" dirty="0" smtClean="0">
                <a:solidFill>
                  <a:schemeClr val="bg1"/>
                </a:solidFill>
                <a:latin typeface="Times New Roman" pitchFamily="18" charset="0"/>
                <a:cs typeface="Times New Roman" pitchFamily="18" charset="0"/>
              </a:rPr>
              <a:t>vectors, such </a:t>
            </a:r>
            <a:r>
              <a:rPr lang="en-GB" sz="2600" dirty="0" smtClean="0">
                <a:solidFill>
                  <a:schemeClr val="bg1"/>
                </a:solidFill>
                <a:latin typeface="Times New Roman" pitchFamily="18" charset="0"/>
                <a:cs typeface="Times New Roman" pitchFamily="18" charset="0"/>
              </a:rPr>
              <a:t>as </a:t>
            </a:r>
            <a:r>
              <a:rPr lang="en-GB" sz="2600" dirty="0" err="1" smtClean="0">
                <a:solidFill>
                  <a:schemeClr val="bg1"/>
                </a:solidFill>
                <a:latin typeface="Times New Roman" pitchFamily="18" charset="0"/>
                <a:cs typeface="Times New Roman" pitchFamily="18" charset="0"/>
              </a:rPr>
              <a:t>fowlpox</a:t>
            </a:r>
            <a:r>
              <a:rPr lang="en-GB" sz="2600" dirty="0" smtClean="0">
                <a:solidFill>
                  <a:schemeClr val="bg1"/>
                </a:solidFill>
                <a:latin typeface="Times New Roman" pitchFamily="18" charset="0"/>
                <a:cs typeface="Times New Roman" pitchFamily="18" charset="0"/>
              </a:rPr>
              <a:t> and </a:t>
            </a:r>
            <a:r>
              <a:rPr lang="en-GB" sz="2600" dirty="0" err="1" smtClean="0">
                <a:solidFill>
                  <a:schemeClr val="bg1"/>
                </a:solidFill>
                <a:latin typeface="Times New Roman" pitchFamily="18" charset="0"/>
                <a:cs typeface="Times New Roman" pitchFamily="18" charset="0"/>
              </a:rPr>
              <a:t>canarypox</a:t>
            </a:r>
            <a:r>
              <a:rPr lang="en-GB" sz="2600" dirty="0" smtClean="0">
                <a:solidFill>
                  <a:schemeClr val="bg1"/>
                </a:solidFill>
                <a:latin typeface="Times New Roman" pitchFamily="18" charset="0"/>
                <a:cs typeface="Times New Roman" pitchFamily="18" charset="0"/>
              </a:rPr>
              <a:t> virus and the </a:t>
            </a:r>
            <a:r>
              <a:rPr lang="en-GB" sz="2600" dirty="0" smtClean="0">
                <a:solidFill>
                  <a:schemeClr val="bg1"/>
                </a:solidFill>
                <a:latin typeface="Times New Roman" pitchFamily="18" charset="0"/>
                <a:cs typeface="Times New Roman" pitchFamily="18" charset="0"/>
              </a:rPr>
              <a:t>modified </a:t>
            </a:r>
            <a:r>
              <a:rPr lang="en-GB" sz="2600" dirty="0" err="1" smtClean="0">
                <a:solidFill>
                  <a:schemeClr val="bg1"/>
                </a:solidFill>
                <a:latin typeface="Times New Roman" pitchFamily="18" charset="0"/>
                <a:cs typeface="Times New Roman" pitchFamily="18" charset="0"/>
              </a:rPr>
              <a:t>vaccinia</a:t>
            </a:r>
            <a:r>
              <a:rPr lang="en-GB" sz="2600" dirty="0" smtClean="0">
                <a:solidFill>
                  <a:schemeClr val="bg1"/>
                </a:solidFill>
                <a:latin typeface="Times New Roman" pitchFamily="18" charset="0"/>
                <a:cs typeface="Times New Roman" pitchFamily="18" charset="0"/>
              </a:rPr>
              <a:t> </a:t>
            </a:r>
            <a:r>
              <a:rPr lang="en-GB" sz="2600" dirty="0" smtClean="0">
                <a:solidFill>
                  <a:schemeClr val="bg1"/>
                </a:solidFill>
                <a:latin typeface="Times New Roman" pitchFamily="18" charset="0"/>
                <a:cs typeface="Times New Roman" pitchFamily="18" charset="0"/>
              </a:rPr>
              <a:t>Ankara (MVA) strain virus that infect </a:t>
            </a:r>
            <a:r>
              <a:rPr lang="en-GB" sz="2600" dirty="0" smtClean="0">
                <a:solidFill>
                  <a:schemeClr val="bg1"/>
                </a:solidFill>
                <a:latin typeface="Times New Roman" pitchFamily="18" charset="0"/>
                <a:cs typeface="Times New Roman" pitchFamily="18" charset="0"/>
              </a:rPr>
              <a:t>mammalian hosts</a:t>
            </a:r>
            <a:r>
              <a:rPr lang="en-GB" sz="2600" dirty="0" smtClean="0">
                <a:solidFill>
                  <a:schemeClr val="bg1"/>
                </a:solidFill>
                <a:latin typeface="Times New Roman" pitchFamily="18" charset="0"/>
                <a:cs typeface="Times New Roman" pitchFamily="18" charset="0"/>
              </a:rPr>
              <a:t>, but are unable to replicate effectively, provides a </a:t>
            </a:r>
            <a:r>
              <a:rPr lang="en-GB" sz="2600" dirty="0" smtClean="0">
                <a:solidFill>
                  <a:schemeClr val="bg1"/>
                </a:solidFill>
                <a:latin typeface="Times New Roman" pitchFamily="18" charset="0"/>
                <a:cs typeface="Times New Roman" pitchFamily="18" charset="0"/>
              </a:rPr>
              <a:t>powerful method of vaccination.</a:t>
            </a:r>
          </a:p>
          <a:p>
            <a:r>
              <a:rPr lang="en-GB" sz="2800" b="1" dirty="0" smtClean="0"/>
              <a:t>Carbohydrate </a:t>
            </a:r>
            <a:r>
              <a:rPr lang="en-GB" sz="2800" b="1" dirty="0" smtClean="0"/>
              <a:t>vaccines:</a:t>
            </a:r>
          </a:p>
          <a:p>
            <a:r>
              <a:rPr lang="en-GB" sz="2800" b="1" dirty="0" smtClean="0">
                <a:solidFill>
                  <a:schemeClr val="bg1"/>
                </a:solidFill>
                <a:latin typeface="Times New Roman" pitchFamily="18" charset="0"/>
                <a:cs typeface="Times New Roman" pitchFamily="18" charset="0"/>
              </a:rPr>
              <a:t>Because </a:t>
            </a:r>
            <a:r>
              <a:rPr lang="en-GB" sz="2800" b="1" dirty="0" err="1" smtClean="0">
                <a:solidFill>
                  <a:schemeClr val="bg1"/>
                </a:solidFill>
                <a:latin typeface="Times New Roman" pitchFamily="18" charset="0"/>
                <a:cs typeface="Times New Roman" pitchFamily="18" charset="0"/>
              </a:rPr>
              <a:t>glycans</a:t>
            </a:r>
            <a:r>
              <a:rPr lang="en-GB" sz="2800" b="1" dirty="0" smtClean="0">
                <a:solidFill>
                  <a:schemeClr val="bg1"/>
                </a:solidFill>
                <a:latin typeface="Times New Roman" pitchFamily="18" charset="0"/>
                <a:cs typeface="Times New Roman" pitchFamily="18" charset="0"/>
              </a:rPr>
              <a:t> are poor </a:t>
            </a:r>
            <a:r>
              <a:rPr lang="en-GB" sz="2800" b="1" dirty="0" err="1" smtClean="0">
                <a:solidFill>
                  <a:schemeClr val="bg1"/>
                </a:solidFill>
                <a:latin typeface="Times New Roman" pitchFamily="18" charset="0"/>
                <a:cs typeface="Times New Roman" pitchFamily="18" charset="0"/>
              </a:rPr>
              <a:t>immunogens</a:t>
            </a:r>
            <a:r>
              <a:rPr lang="en-GB" sz="2800" b="1" dirty="0" smtClean="0">
                <a:solidFill>
                  <a:schemeClr val="bg1"/>
                </a:solidFill>
                <a:latin typeface="Times New Roman" pitchFamily="18" charset="0"/>
                <a:cs typeface="Times New Roman" pitchFamily="18" charset="0"/>
              </a:rPr>
              <a:t>, and they have</a:t>
            </a:r>
            <a:endParaRPr lang="en-GB" sz="26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pPr algn="ctr"/>
            <a:r>
              <a:rPr lang="en-GB" dirty="0" smtClean="0">
                <a:solidFill>
                  <a:schemeClr val="bg1"/>
                </a:solidFill>
                <a:latin typeface="Times New Roman" pitchFamily="18" charset="0"/>
                <a:cs typeface="Times New Roman" pitchFamily="18" charset="0"/>
              </a:rPr>
              <a:t>VACCINATION</a:t>
            </a:r>
            <a:endParaRPr lang="en-GB" dirty="0"/>
          </a:p>
        </p:txBody>
      </p:sp>
      <p:sp>
        <p:nvSpPr>
          <p:cNvPr id="3" name="Content Placeholder 2"/>
          <p:cNvSpPr>
            <a:spLocks noGrp="1"/>
          </p:cNvSpPr>
          <p:nvPr>
            <p:ph idx="1"/>
          </p:nvPr>
        </p:nvSpPr>
        <p:spPr>
          <a:xfrm>
            <a:off x="323528" y="1124745"/>
            <a:ext cx="8568952" cy="5544616"/>
          </a:xfrm>
        </p:spPr>
        <p:txBody>
          <a:bodyPr>
            <a:normAutofit/>
          </a:bodyPr>
          <a:lstStyle/>
          <a:p>
            <a:pPr>
              <a:buNone/>
            </a:pPr>
            <a:r>
              <a:rPr lang="en-GB" sz="2600" dirty="0" smtClean="0">
                <a:solidFill>
                  <a:schemeClr val="bg1"/>
                </a:solidFill>
                <a:latin typeface="Times New Roman" pitchFamily="18" charset="0"/>
                <a:cs typeface="Times New Roman" pitchFamily="18" charset="0"/>
              </a:rPr>
              <a:t>-----low affinity when binding with antibodies and finally </a:t>
            </a:r>
            <a:r>
              <a:rPr lang="en-GB" sz="2600" dirty="0" err="1" smtClean="0">
                <a:solidFill>
                  <a:schemeClr val="bg1"/>
                </a:solidFill>
                <a:latin typeface="Times New Roman" pitchFamily="18" charset="0"/>
                <a:cs typeface="Times New Roman" pitchFamily="18" charset="0"/>
              </a:rPr>
              <a:t>glycans</a:t>
            </a:r>
            <a:r>
              <a:rPr lang="en-GB" sz="2600" dirty="0" smtClean="0">
                <a:solidFill>
                  <a:schemeClr val="bg1"/>
                </a:solidFill>
                <a:latin typeface="Times New Roman" pitchFamily="18" charset="0"/>
                <a:cs typeface="Times New Roman" pitchFamily="18" charset="0"/>
              </a:rPr>
              <a:t> are </a:t>
            </a:r>
            <a:r>
              <a:rPr lang="en-GB" sz="2600" dirty="0" smtClean="0">
                <a:solidFill>
                  <a:schemeClr val="bg1"/>
                </a:solidFill>
                <a:latin typeface="Times New Roman" pitchFamily="18" charset="0"/>
                <a:cs typeface="Times New Roman" pitchFamily="18" charset="0"/>
              </a:rPr>
              <a:t>typically heterogeneous on target pathogens or cells </a:t>
            </a:r>
            <a:r>
              <a:rPr lang="en-GB" sz="2600" dirty="0" smtClean="0">
                <a:solidFill>
                  <a:schemeClr val="bg1"/>
                </a:solidFill>
                <a:latin typeface="Times New Roman" pitchFamily="18" charset="0"/>
                <a:cs typeface="Times New Roman" pitchFamily="18" charset="0"/>
              </a:rPr>
              <a:t>and therefore </a:t>
            </a:r>
            <a:r>
              <a:rPr lang="en-GB" sz="2600" dirty="0" smtClean="0">
                <a:solidFill>
                  <a:schemeClr val="bg1"/>
                </a:solidFill>
                <a:latin typeface="Times New Roman" pitchFamily="18" charset="0"/>
                <a:cs typeface="Times New Roman" pitchFamily="18" charset="0"/>
              </a:rPr>
              <a:t>the efficacy of any specific anti‐</a:t>
            </a:r>
            <a:r>
              <a:rPr lang="en-GB" sz="2600" dirty="0" err="1" smtClean="0">
                <a:solidFill>
                  <a:schemeClr val="bg1"/>
                </a:solidFill>
                <a:latin typeface="Times New Roman" pitchFamily="18" charset="0"/>
                <a:cs typeface="Times New Roman" pitchFamily="18" charset="0"/>
              </a:rPr>
              <a:t>glycan</a:t>
            </a:r>
            <a:r>
              <a:rPr lang="en-GB" sz="2600" dirty="0" smtClean="0">
                <a:solidFill>
                  <a:schemeClr val="bg1"/>
                </a:solidFill>
                <a:latin typeface="Times New Roman" pitchFamily="18" charset="0"/>
                <a:cs typeface="Times New Roman" pitchFamily="18" charset="0"/>
              </a:rPr>
              <a:t> response </a:t>
            </a:r>
            <a:r>
              <a:rPr lang="en-GB" sz="2600" dirty="0" smtClean="0">
                <a:solidFill>
                  <a:schemeClr val="bg1"/>
                </a:solidFill>
                <a:latin typeface="Times New Roman" pitchFamily="18" charset="0"/>
                <a:cs typeface="Times New Roman" pitchFamily="18" charset="0"/>
              </a:rPr>
              <a:t>is diluted</a:t>
            </a:r>
            <a:r>
              <a:rPr lang="en-GB" sz="2600" dirty="0" smtClean="0">
                <a:solidFill>
                  <a:schemeClr val="bg1"/>
                </a:solidFill>
                <a:latin typeface="Times New Roman" pitchFamily="18" charset="0"/>
                <a:cs typeface="Times New Roman" pitchFamily="18" charset="0"/>
              </a:rPr>
              <a:t>.</a:t>
            </a:r>
          </a:p>
          <a:p>
            <a:r>
              <a:rPr lang="en-GB" sz="2600" dirty="0" err="1" smtClean="0">
                <a:solidFill>
                  <a:schemeClr val="bg1"/>
                </a:solidFill>
                <a:latin typeface="Times New Roman" pitchFamily="18" charset="0"/>
                <a:cs typeface="Times New Roman" pitchFamily="18" charset="0"/>
              </a:rPr>
              <a:t>Glycans</a:t>
            </a:r>
            <a:r>
              <a:rPr lang="en-GB" sz="2600" dirty="0" smtClean="0">
                <a:solidFill>
                  <a:schemeClr val="bg1"/>
                </a:solidFill>
                <a:latin typeface="Times New Roman" pitchFamily="18" charset="0"/>
                <a:cs typeface="Times New Roman" pitchFamily="18" charset="0"/>
              </a:rPr>
              <a:t> have to be conjugated with proteins when used as </a:t>
            </a:r>
            <a:r>
              <a:rPr lang="en-GB" sz="2600" dirty="0" err="1" smtClean="0">
                <a:solidFill>
                  <a:schemeClr val="bg1"/>
                </a:solidFill>
                <a:latin typeface="Times New Roman" pitchFamily="18" charset="0"/>
                <a:cs typeface="Times New Roman" pitchFamily="18" charset="0"/>
              </a:rPr>
              <a:t>vaccins</a:t>
            </a:r>
            <a:r>
              <a:rPr lang="en-GB" sz="2600" dirty="0" smtClean="0">
                <a:solidFill>
                  <a:schemeClr val="bg1"/>
                </a:solidFill>
                <a:latin typeface="Times New Roman" pitchFamily="18" charset="0"/>
                <a:cs typeface="Times New Roman" pitchFamily="18" charset="0"/>
              </a:rPr>
              <a:t>.</a:t>
            </a:r>
            <a:endParaRPr lang="en-GB" sz="26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pPr algn="ctr"/>
            <a:r>
              <a:rPr lang="en-GB" dirty="0" smtClean="0">
                <a:solidFill>
                  <a:schemeClr val="bg1"/>
                </a:solidFill>
                <a:latin typeface="Times New Roman" pitchFamily="18" charset="0"/>
                <a:cs typeface="Times New Roman" pitchFamily="18" charset="0"/>
              </a:rPr>
              <a:t>VACCINATION</a:t>
            </a:r>
            <a:endParaRPr lang="en-GB" dirty="0"/>
          </a:p>
        </p:txBody>
      </p:sp>
      <p:sp>
        <p:nvSpPr>
          <p:cNvPr id="3" name="Content Placeholder 2"/>
          <p:cNvSpPr>
            <a:spLocks noGrp="1"/>
          </p:cNvSpPr>
          <p:nvPr>
            <p:ph idx="1"/>
          </p:nvPr>
        </p:nvSpPr>
        <p:spPr>
          <a:xfrm>
            <a:off x="323528" y="1124745"/>
            <a:ext cx="8568952" cy="5544616"/>
          </a:xfrm>
        </p:spPr>
        <p:txBody>
          <a:bodyPr>
            <a:normAutofit/>
          </a:bodyPr>
          <a:lstStyle/>
          <a:p>
            <a:pPr>
              <a:buNone/>
            </a:pPr>
            <a:r>
              <a:rPr lang="en-GB" sz="2600" b="1" u="sng" dirty="0" smtClean="0">
                <a:solidFill>
                  <a:schemeClr val="bg1"/>
                </a:solidFill>
                <a:latin typeface="Times New Roman" pitchFamily="18" charset="0"/>
                <a:cs typeface="Times New Roman" pitchFamily="18" charset="0"/>
              </a:rPr>
              <a:t>Immunisation </a:t>
            </a:r>
            <a:r>
              <a:rPr lang="en-GB" sz="2600" b="1" u="sng" dirty="0" smtClean="0">
                <a:solidFill>
                  <a:schemeClr val="bg1"/>
                </a:solidFill>
                <a:latin typeface="Times New Roman" pitchFamily="18" charset="0"/>
                <a:cs typeface="Times New Roman" pitchFamily="18" charset="0"/>
              </a:rPr>
              <a:t>against </a:t>
            </a:r>
            <a:r>
              <a:rPr lang="en-GB" sz="2600" b="1" u="sng" dirty="0" smtClean="0">
                <a:solidFill>
                  <a:schemeClr val="bg1"/>
                </a:solidFill>
                <a:latin typeface="Times New Roman" pitchFamily="18" charset="0"/>
                <a:cs typeface="Times New Roman" pitchFamily="18" charset="0"/>
              </a:rPr>
              <a:t>cancer</a:t>
            </a:r>
            <a:r>
              <a:rPr lang="en-GB" sz="2600" dirty="0" smtClean="0">
                <a:solidFill>
                  <a:schemeClr val="bg1"/>
                </a:solidFill>
                <a:latin typeface="Times New Roman" pitchFamily="18" charset="0"/>
                <a:cs typeface="Times New Roman" pitchFamily="18" charset="0"/>
              </a:rPr>
              <a:t>:</a:t>
            </a:r>
          </a:p>
          <a:p>
            <a:r>
              <a:rPr lang="en-GB" sz="2600" dirty="0" smtClean="0">
                <a:solidFill>
                  <a:schemeClr val="bg1"/>
                </a:solidFill>
                <a:latin typeface="Times New Roman" pitchFamily="18" charset="0"/>
                <a:cs typeface="Times New Roman" pitchFamily="18" charset="0"/>
              </a:rPr>
              <a:t>several different types of human </a:t>
            </a:r>
            <a:r>
              <a:rPr lang="en-GB" sz="2600" dirty="0" smtClean="0">
                <a:solidFill>
                  <a:schemeClr val="bg1"/>
                </a:solidFill>
                <a:latin typeface="Times New Roman" pitchFamily="18" charset="0"/>
                <a:cs typeface="Times New Roman" pitchFamily="18" charset="0"/>
              </a:rPr>
              <a:t>cancer are </a:t>
            </a:r>
            <a:r>
              <a:rPr lang="en-GB" sz="2600" dirty="0" smtClean="0">
                <a:solidFill>
                  <a:schemeClr val="bg1"/>
                </a:solidFill>
                <a:latin typeface="Times New Roman" pitchFamily="18" charset="0"/>
                <a:cs typeface="Times New Roman" pitchFamily="18" charset="0"/>
              </a:rPr>
              <a:t>closely associated with infectious agents suggests </a:t>
            </a:r>
            <a:r>
              <a:rPr lang="en-GB" sz="2600" dirty="0" smtClean="0">
                <a:solidFill>
                  <a:schemeClr val="bg1"/>
                </a:solidFill>
                <a:latin typeface="Times New Roman" pitchFamily="18" charset="0"/>
                <a:cs typeface="Times New Roman" pitchFamily="18" charset="0"/>
              </a:rPr>
              <a:t>that vaccination </a:t>
            </a:r>
            <a:r>
              <a:rPr lang="en-GB" sz="2600" dirty="0" smtClean="0">
                <a:solidFill>
                  <a:schemeClr val="bg1"/>
                </a:solidFill>
                <a:latin typeface="Times New Roman" pitchFamily="18" charset="0"/>
                <a:cs typeface="Times New Roman" pitchFamily="18" charset="0"/>
              </a:rPr>
              <a:t>against agents such as human </a:t>
            </a:r>
            <a:r>
              <a:rPr lang="en-GB" sz="2600" dirty="0" err="1" smtClean="0">
                <a:solidFill>
                  <a:schemeClr val="bg1"/>
                </a:solidFill>
                <a:latin typeface="Times New Roman" pitchFamily="18" charset="0"/>
                <a:cs typeface="Times New Roman" pitchFamily="18" charset="0"/>
              </a:rPr>
              <a:t>papillomaviruses</a:t>
            </a:r>
            <a:r>
              <a:rPr lang="en-GB" sz="2600" dirty="0" smtClean="0">
                <a:solidFill>
                  <a:schemeClr val="bg1"/>
                </a:solidFill>
                <a:latin typeface="Times New Roman" pitchFamily="18" charset="0"/>
                <a:cs typeface="Times New Roman" pitchFamily="18" charset="0"/>
              </a:rPr>
              <a:t> (cervical </a:t>
            </a:r>
            <a:r>
              <a:rPr lang="en-GB" sz="2600" dirty="0" smtClean="0">
                <a:solidFill>
                  <a:schemeClr val="bg1"/>
                </a:solidFill>
                <a:latin typeface="Times New Roman" pitchFamily="18" charset="0"/>
                <a:cs typeface="Times New Roman" pitchFamily="18" charset="0"/>
              </a:rPr>
              <a:t>cancer), Epstein–Barr virus (</a:t>
            </a:r>
            <a:r>
              <a:rPr lang="en-GB" sz="2600" dirty="0" err="1" smtClean="0">
                <a:solidFill>
                  <a:schemeClr val="bg1"/>
                </a:solidFill>
                <a:latin typeface="Times New Roman" pitchFamily="18" charset="0"/>
                <a:cs typeface="Times New Roman" pitchFamily="18" charset="0"/>
              </a:rPr>
              <a:t>Burkitt’s</a:t>
            </a:r>
            <a:r>
              <a:rPr lang="en-GB" sz="2600" dirty="0" smtClean="0">
                <a:solidFill>
                  <a:schemeClr val="bg1"/>
                </a:solidFill>
                <a:latin typeface="Times New Roman" pitchFamily="18" charset="0"/>
                <a:cs typeface="Times New Roman" pitchFamily="18" charset="0"/>
              </a:rPr>
              <a:t> and </a:t>
            </a:r>
            <a:r>
              <a:rPr lang="en-GB" sz="2600" dirty="0" smtClean="0">
                <a:solidFill>
                  <a:schemeClr val="bg1"/>
                </a:solidFill>
                <a:latin typeface="Times New Roman" pitchFamily="18" charset="0"/>
                <a:cs typeface="Times New Roman" pitchFamily="18" charset="0"/>
              </a:rPr>
              <a:t>other lymphomas</a:t>
            </a:r>
            <a:r>
              <a:rPr lang="en-GB" sz="2600" dirty="0" smtClean="0">
                <a:solidFill>
                  <a:schemeClr val="bg1"/>
                </a:solidFill>
                <a:latin typeface="Times New Roman" pitchFamily="18" charset="0"/>
                <a:cs typeface="Times New Roman" pitchFamily="18" charset="0"/>
              </a:rPr>
              <a:t>, nasopharyngeal carcinoma), </a:t>
            </a:r>
            <a:r>
              <a:rPr lang="en-GB" sz="2600" i="1" dirty="0" smtClean="0">
                <a:solidFill>
                  <a:schemeClr val="bg1"/>
                </a:solidFill>
                <a:latin typeface="Times New Roman" pitchFamily="18" charset="0"/>
                <a:cs typeface="Times New Roman" pitchFamily="18" charset="0"/>
              </a:rPr>
              <a:t>Helicobacter </a:t>
            </a:r>
            <a:r>
              <a:rPr lang="en-GB" sz="2600" i="1" dirty="0" smtClean="0">
                <a:solidFill>
                  <a:schemeClr val="bg1"/>
                </a:solidFill>
                <a:latin typeface="Times New Roman" pitchFamily="18" charset="0"/>
                <a:cs typeface="Times New Roman" pitchFamily="18" charset="0"/>
              </a:rPr>
              <a:t>pylori </a:t>
            </a:r>
            <a:r>
              <a:rPr lang="en-GB" sz="2600" dirty="0" smtClean="0">
                <a:solidFill>
                  <a:schemeClr val="bg1"/>
                </a:solidFill>
                <a:latin typeface="Times New Roman" pitchFamily="18" charset="0"/>
                <a:cs typeface="Times New Roman" pitchFamily="18" charset="0"/>
              </a:rPr>
              <a:t>(stomach </a:t>
            </a:r>
            <a:r>
              <a:rPr lang="en-GB" sz="2600" dirty="0" smtClean="0">
                <a:solidFill>
                  <a:schemeClr val="bg1"/>
                </a:solidFill>
                <a:latin typeface="Times New Roman" pitchFamily="18" charset="0"/>
                <a:cs typeface="Times New Roman" pitchFamily="18" charset="0"/>
              </a:rPr>
              <a:t>cancer), hepatitis B virus (liver cancer), </a:t>
            </a:r>
            <a:r>
              <a:rPr lang="en-GB" sz="2600" dirty="0" smtClean="0">
                <a:solidFill>
                  <a:schemeClr val="bg1"/>
                </a:solidFill>
                <a:latin typeface="Times New Roman" pitchFamily="18" charset="0"/>
                <a:cs typeface="Times New Roman" pitchFamily="18" charset="0"/>
              </a:rPr>
              <a:t>HTLV‐1 (adult </a:t>
            </a:r>
            <a:r>
              <a:rPr lang="en-GB" sz="2600" dirty="0" smtClean="0">
                <a:solidFill>
                  <a:schemeClr val="bg1"/>
                </a:solidFill>
                <a:latin typeface="Times New Roman" pitchFamily="18" charset="0"/>
                <a:cs typeface="Times New Roman" pitchFamily="18" charset="0"/>
              </a:rPr>
              <a:t>T‐cell </a:t>
            </a:r>
            <a:r>
              <a:rPr lang="en-GB" sz="2600" dirty="0" err="1" smtClean="0">
                <a:solidFill>
                  <a:schemeClr val="bg1"/>
                </a:solidFill>
                <a:latin typeface="Times New Roman" pitchFamily="18" charset="0"/>
                <a:cs typeface="Times New Roman" pitchFamily="18" charset="0"/>
              </a:rPr>
              <a:t>leukemia</a:t>
            </a:r>
            <a:r>
              <a:rPr lang="en-GB" sz="2600" dirty="0" smtClean="0">
                <a:solidFill>
                  <a:schemeClr val="bg1"/>
                </a:solidFill>
                <a:latin typeface="Times New Roman" pitchFamily="18" charset="0"/>
                <a:cs typeface="Times New Roman" pitchFamily="18" charset="0"/>
              </a:rPr>
              <a:t>), and human </a:t>
            </a:r>
            <a:r>
              <a:rPr lang="en-GB" sz="2600" dirty="0" err="1" smtClean="0">
                <a:solidFill>
                  <a:schemeClr val="bg1"/>
                </a:solidFill>
                <a:latin typeface="Times New Roman" pitchFamily="18" charset="0"/>
                <a:cs typeface="Times New Roman" pitchFamily="18" charset="0"/>
              </a:rPr>
              <a:t>herpesvirus</a:t>
            </a:r>
            <a:r>
              <a:rPr lang="en-GB" sz="2600" dirty="0" smtClean="0">
                <a:solidFill>
                  <a:schemeClr val="bg1"/>
                </a:solidFill>
                <a:latin typeface="Times New Roman" pitchFamily="18" charset="0"/>
                <a:cs typeface="Times New Roman" pitchFamily="18" charset="0"/>
              </a:rPr>
              <a:t> 8 (</a:t>
            </a:r>
            <a:r>
              <a:rPr lang="en-GB" sz="2600" dirty="0" smtClean="0">
                <a:solidFill>
                  <a:schemeClr val="bg1"/>
                </a:solidFill>
                <a:latin typeface="Times New Roman" pitchFamily="18" charset="0"/>
                <a:cs typeface="Times New Roman" pitchFamily="18" charset="0"/>
              </a:rPr>
              <a:t>Kaposi’s sarcoma</a:t>
            </a:r>
            <a:r>
              <a:rPr lang="en-GB" sz="2600" dirty="0" smtClean="0">
                <a:solidFill>
                  <a:schemeClr val="bg1"/>
                </a:solidFill>
                <a:latin typeface="Times New Roman" pitchFamily="18" charset="0"/>
                <a:cs typeface="Times New Roman" pitchFamily="18" charset="0"/>
              </a:rPr>
              <a:t>) should lead to a substantial reduction in </a:t>
            </a:r>
            <a:r>
              <a:rPr lang="en-GB" sz="2600" dirty="0" smtClean="0">
                <a:solidFill>
                  <a:schemeClr val="bg1"/>
                </a:solidFill>
                <a:latin typeface="Times New Roman" pitchFamily="18" charset="0"/>
                <a:cs typeface="Times New Roman" pitchFamily="18" charset="0"/>
              </a:rPr>
              <a:t>the incidence of </a:t>
            </a:r>
            <a:r>
              <a:rPr lang="en-GB" sz="2600" dirty="0" smtClean="0">
                <a:solidFill>
                  <a:schemeClr val="bg1"/>
                </a:solidFill>
                <a:latin typeface="Times New Roman" pitchFamily="18" charset="0"/>
                <a:cs typeface="Times New Roman" pitchFamily="18" charset="0"/>
              </a:rPr>
              <a:t>such </a:t>
            </a:r>
            <a:r>
              <a:rPr lang="en-GB" sz="2600" dirty="0" smtClean="0">
                <a:solidFill>
                  <a:schemeClr val="bg1"/>
                </a:solidFill>
                <a:latin typeface="Times New Roman" pitchFamily="18" charset="0"/>
                <a:cs typeface="Times New Roman" pitchFamily="18" charset="0"/>
              </a:rPr>
              <a:t>tumours.</a:t>
            </a:r>
            <a:endParaRPr lang="en-GB" sz="26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pPr algn="ctr"/>
            <a:r>
              <a:rPr lang="en-GB" dirty="0" smtClean="0">
                <a:solidFill>
                  <a:schemeClr val="bg1"/>
                </a:solidFill>
                <a:latin typeface="Times New Roman" pitchFamily="18" charset="0"/>
                <a:cs typeface="Times New Roman" pitchFamily="18" charset="0"/>
              </a:rPr>
              <a:t>Transplantation</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1124745"/>
            <a:ext cx="8568952" cy="5544616"/>
          </a:xfrm>
        </p:spPr>
        <p:txBody>
          <a:bodyPr>
            <a:noAutofit/>
          </a:bodyPr>
          <a:lstStyle/>
          <a:p>
            <a:pPr>
              <a:buNone/>
            </a:pPr>
            <a:r>
              <a:rPr lang="en-GB" sz="2600" b="1" u="sng" dirty="0" smtClean="0">
                <a:solidFill>
                  <a:schemeClr val="bg1"/>
                </a:solidFill>
                <a:latin typeface="Times New Roman" pitchFamily="18" charset="0"/>
                <a:cs typeface="Times New Roman" pitchFamily="18" charset="0"/>
              </a:rPr>
              <a:t>Types of </a:t>
            </a:r>
            <a:r>
              <a:rPr lang="en-GB" sz="2600" b="1" u="sng" dirty="0" smtClean="0">
                <a:solidFill>
                  <a:schemeClr val="bg1"/>
                </a:solidFill>
                <a:latin typeface="Times New Roman" pitchFamily="18" charset="0"/>
                <a:cs typeface="Times New Roman" pitchFamily="18" charset="0"/>
              </a:rPr>
              <a:t>graft</a:t>
            </a:r>
            <a:r>
              <a:rPr lang="en-GB" sz="2600" b="1" dirty="0" smtClean="0">
                <a:solidFill>
                  <a:schemeClr val="bg1"/>
                </a:solidFill>
                <a:latin typeface="Times New Roman" pitchFamily="18" charset="0"/>
                <a:cs typeface="Times New Roman" pitchFamily="18" charset="0"/>
              </a:rPr>
              <a:t>:</a:t>
            </a:r>
          </a:p>
          <a:p>
            <a:pPr>
              <a:buNone/>
            </a:pPr>
            <a:r>
              <a:rPr lang="en-GB" sz="2600" dirty="0" smtClean="0">
                <a:solidFill>
                  <a:schemeClr val="bg1"/>
                </a:solidFill>
                <a:latin typeface="Times New Roman" pitchFamily="18" charset="0"/>
                <a:cs typeface="Times New Roman" pitchFamily="18" charset="0"/>
              </a:rPr>
              <a:t>▪▪ </a:t>
            </a:r>
            <a:r>
              <a:rPr lang="en-GB" sz="2600" i="1" dirty="0" err="1" smtClean="0">
                <a:solidFill>
                  <a:schemeClr val="bg1"/>
                </a:solidFill>
                <a:latin typeface="Times New Roman" pitchFamily="18" charset="0"/>
                <a:cs typeface="Times New Roman" pitchFamily="18" charset="0"/>
              </a:rPr>
              <a:t>Autograft</a:t>
            </a:r>
            <a:r>
              <a:rPr lang="en-GB" sz="2600" i="1" dirty="0" smtClean="0">
                <a:solidFill>
                  <a:schemeClr val="bg1"/>
                </a:solidFill>
                <a:latin typeface="Times New Roman" pitchFamily="18" charset="0"/>
                <a:cs typeface="Times New Roman" pitchFamily="18" charset="0"/>
              </a:rPr>
              <a:t> </a:t>
            </a:r>
            <a:r>
              <a:rPr lang="en-GB" sz="2600" i="1" dirty="0" smtClean="0">
                <a:solidFill>
                  <a:schemeClr val="bg1"/>
                </a:solidFill>
                <a:latin typeface="Times New Roman" pitchFamily="18" charset="0"/>
                <a:cs typeface="Times New Roman" pitchFamily="18" charset="0"/>
              </a:rPr>
              <a:t>– </a:t>
            </a:r>
            <a:r>
              <a:rPr lang="en-GB" sz="2600" dirty="0" smtClean="0">
                <a:solidFill>
                  <a:schemeClr val="bg1"/>
                </a:solidFill>
                <a:latin typeface="Times New Roman" pitchFamily="18" charset="0"/>
                <a:cs typeface="Times New Roman" pitchFamily="18" charset="0"/>
              </a:rPr>
              <a:t>tissue grafted back on to the original donor</a:t>
            </a:r>
            <a:r>
              <a:rPr lang="en-GB" sz="2600" i="1" dirty="0" smtClean="0">
                <a:solidFill>
                  <a:schemeClr val="bg1"/>
                </a:solidFill>
                <a:latin typeface="Times New Roman" pitchFamily="18" charset="0"/>
                <a:cs typeface="Times New Roman" pitchFamily="18" charset="0"/>
              </a:rPr>
              <a:t>.</a:t>
            </a:r>
          </a:p>
          <a:p>
            <a:pPr>
              <a:buNone/>
            </a:pPr>
            <a:r>
              <a:rPr lang="en-GB" sz="2600" dirty="0" smtClean="0">
                <a:solidFill>
                  <a:schemeClr val="bg1"/>
                </a:solidFill>
                <a:latin typeface="Times New Roman" pitchFamily="18" charset="0"/>
                <a:cs typeface="Times New Roman" pitchFamily="18" charset="0"/>
              </a:rPr>
              <a:t>▪▪ </a:t>
            </a:r>
            <a:r>
              <a:rPr lang="en-GB" sz="2600" i="1" dirty="0" err="1" smtClean="0">
                <a:solidFill>
                  <a:schemeClr val="bg1"/>
                </a:solidFill>
                <a:latin typeface="Times New Roman" pitchFamily="18" charset="0"/>
                <a:cs typeface="Times New Roman" pitchFamily="18" charset="0"/>
              </a:rPr>
              <a:t>Isograft</a:t>
            </a:r>
            <a:r>
              <a:rPr lang="en-GB" sz="2600" i="1" dirty="0" smtClean="0">
                <a:solidFill>
                  <a:schemeClr val="bg1"/>
                </a:solidFill>
                <a:latin typeface="Times New Roman" pitchFamily="18" charset="0"/>
                <a:cs typeface="Times New Roman" pitchFamily="18" charset="0"/>
              </a:rPr>
              <a:t> – </a:t>
            </a:r>
            <a:r>
              <a:rPr lang="en-GB" sz="2600" dirty="0" smtClean="0">
                <a:solidFill>
                  <a:schemeClr val="bg1"/>
                </a:solidFill>
                <a:latin typeface="Times New Roman" pitchFamily="18" charset="0"/>
                <a:cs typeface="Times New Roman" pitchFamily="18" charset="0"/>
              </a:rPr>
              <a:t>graft between </a:t>
            </a:r>
            <a:r>
              <a:rPr lang="en-GB" sz="2600" dirty="0" err="1" smtClean="0">
                <a:solidFill>
                  <a:schemeClr val="bg1"/>
                </a:solidFill>
                <a:latin typeface="Times New Roman" pitchFamily="18" charset="0"/>
                <a:cs typeface="Times New Roman" pitchFamily="18" charset="0"/>
              </a:rPr>
              <a:t>syngeneic</a:t>
            </a:r>
            <a:r>
              <a:rPr lang="en-GB" sz="2600" dirty="0" smtClean="0">
                <a:solidFill>
                  <a:schemeClr val="bg1"/>
                </a:solidFill>
                <a:latin typeface="Times New Roman" pitchFamily="18" charset="0"/>
                <a:cs typeface="Times New Roman" pitchFamily="18" charset="0"/>
              </a:rPr>
              <a:t> individuals (i.e., of </a:t>
            </a:r>
            <a:r>
              <a:rPr lang="en-GB" sz="2600" dirty="0" smtClean="0">
                <a:solidFill>
                  <a:schemeClr val="bg1"/>
                </a:solidFill>
                <a:latin typeface="Times New Roman" pitchFamily="18" charset="0"/>
                <a:cs typeface="Times New Roman" pitchFamily="18" charset="0"/>
              </a:rPr>
              <a:t>identical</a:t>
            </a:r>
            <a:r>
              <a:rPr lang="en-GB" sz="2600" b="1" i="1" dirty="0" smtClean="0">
                <a:solidFill>
                  <a:schemeClr val="bg1"/>
                </a:solidFill>
                <a:latin typeface="Times New Roman" pitchFamily="18" charset="0"/>
                <a:cs typeface="Times New Roman" pitchFamily="18" charset="0"/>
              </a:rPr>
              <a:t> </a:t>
            </a:r>
            <a:r>
              <a:rPr lang="en-GB" sz="2600" dirty="0" smtClean="0">
                <a:solidFill>
                  <a:schemeClr val="bg1"/>
                </a:solidFill>
                <a:latin typeface="Times New Roman" pitchFamily="18" charset="0"/>
                <a:cs typeface="Times New Roman" pitchFamily="18" charset="0"/>
              </a:rPr>
              <a:t>genetic </a:t>
            </a:r>
            <a:r>
              <a:rPr lang="en-GB" sz="2600" dirty="0" smtClean="0">
                <a:solidFill>
                  <a:schemeClr val="bg1"/>
                </a:solidFill>
                <a:latin typeface="Times New Roman" pitchFamily="18" charset="0"/>
                <a:cs typeface="Times New Roman" pitchFamily="18" charset="0"/>
              </a:rPr>
              <a:t>constitution) such as identical twins or mice of </a:t>
            </a:r>
            <a:r>
              <a:rPr lang="en-GB" sz="2600" dirty="0" smtClean="0">
                <a:solidFill>
                  <a:schemeClr val="bg1"/>
                </a:solidFill>
                <a:latin typeface="Times New Roman" pitchFamily="18" charset="0"/>
                <a:cs typeface="Times New Roman" pitchFamily="18" charset="0"/>
              </a:rPr>
              <a:t>the same </a:t>
            </a:r>
            <a:r>
              <a:rPr lang="en-GB" sz="2600" dirty="0" smtClean="0">
                <a:solidFill>
                  <a:schemeClr val="bg1"/>
                </a:solidFill>
                <a:latin typeface="Times New Roman" pitchFamily="18" charset="0"/>
                <a:cs typeface="Times New Roman" pitchFamily="18" charset="0"/>
              </a:rPr>
              <a:t>pure inbred strain.</a:t>
            </a:r>
          </a:p>
          <a:p>
            <a:pPr>
              <a:buNone/>
            </a:pPr>
            <a:r>
              <a:rPr lang="en-GB" sz="2600" dirty="0" smtClean="0">
                <a:solidFill>
                  <a:schemeClr val="bg1"/>
                </a:solidFill>
                <a:latin typeface="Times New Roman" pitchFamily="18" charset="0"/>
                <a:cs typeface="Times New Roman" pitchFamily="18" charset="0"/>
              </a:rPr>
              <a:t>▪▪ </a:t>
            </a:r>
            <a:r>
              <a:rPr lang="en-GB" sz="2600" i="1" dirty="0" smtClean="0">
                <a:solidFill>
                  <a:schemeClr val="bg1"/>
                </a:solidFill>
                <a:latin typeface="Times New Roman" pitchFamily="18" charset="0"/>
                <a:cs typeface="Times New Roman" pitchFamily="18" charset="0"/>
              </a:rPr>
              <a:t>Allograft – </a:t>
            </a:r>
            <a:r>
              <a:rPr lang="en-GB" sz="2600" dirty="0" smtClean="0">
                <a:solidFill>
                  <a:schemeClr val="bg1"/>
                </a:solidFill>
                <a:latin typeface="Times New Roman" pitchFamily="18" charset="0"/>
                <a:cs typeface="Times New Roman" pitchFamily="18" charset="0"/>
              </a:rPr>
              <a:t>graft between </a:t>
            </a:r>
            <a:r>
              <a:rPr lang="en-GB" sz="2600" dirty="0" err="1" smtClean="0">
                <a:solidFill>
                  <a:schemeClr val="bg1"/>
                </a:solidFill>
                <a:latin typeface="Times New Roman" pitchFamily="18" charset="0"/>
                <a:cs typeface="Times New Roman" pitchFamily="18" charset="0"/>
              </a:rPr>
              <a:t>allogeneic</a:t>
            </a:r>
            <a:r>
              <a:rPr lang="en-GB" sz="2600" dirty="0" smtClean="0">
                <a:solidFill>
                  <a:schemeClr val="bg1"/>
                </a:solidFill>
                <a:latin typeface="Times New Roman" pitchFamily="18" charset="0"/>
                <a:cs typeface="Times New Roman" pitchFamily="18" charset="0"/>
              </a:rPr>
              <a:t> individuals (i.e., </a:t>
            </a:r>
            <a:r>
              <a:rPr lang="en-GB" sz="2600" dirty="0" smtClean="0">
                <a:solidFill>
                  <a:schemeClr val="bg1"/>
                </a:solidFill>
                <a:latin typeface="Times New Roman" pitchFamily="18" charset="0"/>
                <a:cs typeface="Times New Roman" pitchFamily="18" charset="0"/>
              </a:rPr>
              <a:t>members of </a:t>
            </a:r>
            <a:r>
              <a:rPr lang="en-GB" sz="2600" dirty="0" smtClean="0">
                <a:solidFill>
                  <a:schemeClr val="bg1"/>
                </a:solidFill>
                <a:latin typeface="Times New Roman" pitchFamily="18" charset="0"/>
                <a:cs typeface="Times New Roman" pitchFamily="18" charset="0"/>
              </a:rPr>
              <a:t>the same species but different genetic constitution</a:t>
            </a:r>
            <a:r>
              <a:rPr lang="en-GB" sz="2600" dirty="0" smtClean="0">
                <a:solidFill>
                  <a:schemeClr val="bg1"/>
                </a:solidFill>
                <a:latin typeface="Times New Roman" pitchFamily="18" charset="0"/>
                <a:cs typeface="Times New Roman" pitchFamily="18" charset="0"/>
              </a:rPr>
              <a:t>), for </a:t>
            </a:r>
            <a:r>
              <a:rPr lang="en-GB" sz="2600" dirty="0" smtClean="0">
                <a:solidFill>
                  <a:schemeClr val="bg1"/>
                </a:solidFill>
                <a:latin typeface="Times New Roman" pitchFamily="18" charset="0"/>
                <a:cs typeface="Times New Roman" pitchFamily="18" charset="0"/>
              </a:rPr>
              <a:t>example, human to human and one mouse strain </a:t>
            </a:r>
            <a:r>
              <a:rPr lang="en-GB" sz="2600" dirty="0" smtClean="0">
                <a:solidFill>
                  <a:schemeClr val="bg1"/>
                </a:solidFill>
                <a:latin typeface="Times New Roman" pitchFamily="18" charset="0"/>
                <a:cs typeface="Times New Roman" pitchFamily="18" charset="0"/>
              </a:rPr>
              <a:t>to another</a:t>
            </a:r>
            <a:r>
              <a:rPr lang="en-GB" sz="2600" dirty="0" smtClean="0">
                <a:solidFill>
                  <a:schemeClr val="bg1"/>
                </a:solidFill>
                <a:latin typeface="Times New Roman" pitchFamily="18" charset="0"/>
                <a:cs typeface="Times New Roman" pitchFamily="18" charset="0"/>
              </a:rPr>
              <a:t>.</a:t>
            </a:r>
          </a:p>
          <a:p>
            <a:pPr>
              <a:buNone/>
            </a:pPr>
            <a:r>
              <a:rPr lang="en-GB" sz="2600" dirty="0" smtClean="0">
                <a:solidFill>
                  <a:schemeClr val="bg1"/>
                </a:solidFill>
                <a:latin typeface="Times New Roman" pitchFamily="18" charset="0"/>
                <a:cs typeface="Times New Roman" pitchFamily="18" charset="0"/>
              </a:rPr>
              <a:t>▪▪ </a:t>
            </a:r>
            <a:r>
              <a:rPr lang="en-GB" sz="2600" i="1" dirty="0" err="1" smtClean="0">
                <a:solidFill>
                  <a:schemeClr val="bg1"/>
                </a:solidFill>
                <a:latin typeface="Times New Roman" pitchFamily="18" charset="0"/>
                <a:cs typeface="Times New Roman" pitchFamily="18" charset="0"/>
              </a:rPr>
              <a:t>Xenograft</a:t>
            </a:r>
            <a:r>
              <a:rPr lang="en-GB" sz="2600" i="1" dirty="0" smtClean="0">
                <a:solidFill>
                  <a:schemeClr val="bg1"/>
                </a:solidFill>
                <a:latin typeface="Times New Roman" pitchFamily="18" charset="0"/>
                <a:cs typeface="Times New Roman" pitchFamily="18" charset="0"/>
              </a:rPr>
              <a:t> – </a:t>
            </a:r>
            <a:r>
              <a:rPr lang="en-GB" sz="2600" dirty="0" smtClean="0">
                <a:solidFill>
                  <a:schemeClr val="bg1"/>
                </a:solidFill>
                <a:latin typeface="Times New Roman" pitchFamily="18" charset="0"/>
                <a:cs typeface="Times New Roman" pitchFamily="18" charset="0"/>
              </a:rPr>
              <a:t>graft between </a:t>
            </a:r>
            <a:r>
              <a:rPr lang="en-GB" sz="2600" dirty="0" err="1" smtClean="0">
                <a:solidFill>
                  <a:schemeClr val="bg1"/>
                </a:solidFill>
                <a:latin typeface="Times New Roman" pitchFamily="18" charset="0"/>
                <a:cs typeface="Times New Roman" pitchFamily="18" charset="0"/>
              </a:rPr>
              <a:t>xenogeneic</a:t>
            </a:r>
            <a:r>
              <a:rPr lang="en-GB" sz="2600" dirty="0" smtClean="0">
                <a:solidFill>
                  <a:schemeClr val="bg1"/>
                </a:solidFill>
                <a:latin typeface="Times New Roman" pitchFamily="18" charset="0"/>
                <a:cs typeface="Times New Roman" pitchFamily="18" charset="0"/>
              </a:rPr>
              <a:t> individuals (i.e., </a:t>
            </a:r>
            <a:r>
              <a:rPr lang="en-GB" sz="2600" dirty="0" smtClean="0">
                <a:solidFill>
                  <a:schemeClr val="bg1"/>
                </a:solidFill>
                <a:latin typeface="Times New Roman" pitchFamily="18" charset="0"/>
                <a:cs typeface="Times New Roman" pitchFamily="18" charset="0"/>
              </a:rPr>
              <a:t>of different </a:t>
            </a:r>
            <a:r>
              <a:rPr lang="en-GB" sz="2600" dirty="0" smtClean="0">
                <a:solidFill>
                  <a:schemeClr val="bg1"/>
                </a:solidFill>
                <a:latin typeface="Times New Roman" pitchFamily="18" charset="0"/>
                <a:cs typeface="Times New Roman" pitchFamily="18" charset="0"/>
              </a:rPr>
              <a:t>species), for example, pig to human.</a:t>
            </a:r>
            <a:endParaRPr lang="en-GB" sz="26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endParaRPr lang="en-GB" dirty="0"/>
          </a:p>
        </p:txBody>
      </p:sp>
      <p:sp>
        <p:nvSpPr>
          <p:cNvPr id="3" name="Content Placeholder 2"/>
          <p:cNvSpPr>
            <a:spLocks noGrp="1"/>
          </p:cNvSpPr>
          <p:nvPr>
            <p:ph idx="1"/>
          </p:nvPr>
        </p:nvSpPr>
        <p:spPr>
          <a:xfrm>
            <a:off x="323528" y="1124745"/>
            <a:ext cx="8568952" cy="5544616"/>
          </a:xfrm>
        </p:spPr>
        <p:txBody>
          <a:bodyPr/>
          <a:lstStyle/>
          <a:p>
            <a:pPr>
              <a:buNone/>
            </a:pPr>
            <a:r>
              <a:rPr lang="en-GB" sz="2600" b="1" u="sng" dirty="0" smtClean="0">
                <a:solidFill>
                  <a:schemeClr val="bg1"/>
                </a:solidFill>
                <a:latin typeface="Times New Roman" pitchFamily="18" charset="0"/>
                <a:cs typeface="Times New Roman" pitchFamily="18" charset="0"/>
              </a:rPr>
              <a:t>Types of rejection</a:t>
            </a:r>
            <a:r>
              <a:rPr lang="en-GB" sz="2600" dirty="0" smtClean="0">
                <a:solidFill>
                  <a:schemeClr val="bg1"/>
                </a:solidFill>
                <a:latin typeface="Times New Roman" pitchFamily="18" charset="0"/>
                <a:cs typeface="Times New Roman" pitchFamily="18" charset="0"/>
              </a:rPr>
              <a:t>:</a:t>
            </a:r>
          </a:p>
          <a:p>
            <a:r>
              <a:rPr lang="en-GB" sz="2600" dirty="0" smtClean="0">
                <a:solidFill>
                  <a:schemeClr val="bg1"/>
                </a:solidFill>
                <a:latin typeface="Times New Roman" pitchFamily="18" charset="0"/>
                <a:cs typeface="Times New Roman" pitchFamily="18" charset="0"/>
              </a:rPr>
              <a:t>immunological mechanisms can contribute to </a:t>
            </a:r>
            <a:r>
              <a:rPr lang="en-GB" sz="2600" dirty="0" smtClean="0">
                <a:solidFill>
                  <a:schemeClr val="bg1"/>
                </a:solidFill>
                <a:latin typeface="Times New Roman" pitchFamily="18" charset="0"/>
                <a:cs typeface="Times New Roman" pitchFamily="18" charset="0"/>
              </a:rPr>
              <a:t>rejection, which </a:t>
            </a:r>
            <a:r>
              <a:rPr lang="en-GB" sz="2600" dirty="0" smtClean="0">
                <a:solidFill>
                  <a:schemeClr val="bg1"/>
                </a:solidFill>
                <a:latin typeface="Times New Roman" pitchFamily="18" charset="0"/>
                <a:cs typeface="Times New Roman" pitchFamily="18" charset="0"/>
              </a:rPr>
              <a:t>can occur immediately after transplantation </a:t>
            </a:r>
            <a:r>
              <a:rPr lang="en-GB" sz="2600" dirty="0" smtClean="0">
                <a:solidFill>
                  <a:schemeClr val="bg1"/>
                </a:solidFill>
                <a:latin typeface="Times New Roman" pitchFamily="18" charset="0"/>
                <a:cs typeface="Times New Roman" pitchFamily="18" charset="0"/>
              </a:rPr>
              <a:t>or may </a:t>
            </a:r>
            <a:r>
              <a:rPr lang="en-GB" sz="2600" dirty="0" smtClean="0">
                <a:solidFill>
                  <a:schemeClr val="bg1"/>
                </a:solidFill>
                <a:latin typeface="Times New Roman" pitchFamily="18" charset="0"/>
                <a:cs typeface="Times New Roman" pitchFamily="18" charset="0"/>
              </a:rPr>
              <a:t>take longer to </a:t>
            </a:r>
            <a:r>
              <a:rPr lang="en-GB" sz="2600" dirty="0" smtClean="0">
                <a:solidFill>
                  <a:schemeClr val="bg1"/>
                </a:solidFill>
                <a:latin typeface="Times New Roman" pitchFamily="18" charset="0"/>
                <a:cs typeface="Times New Roman" pitchFamily="18" charset="0"/>
              </a:rPr>
              <a:t>develop.</a:t>
            </a:r>
          </a:p>
          <a:p>
            <a:r>
              <a:rPr lang="en-GB" sz="2600" dirty="0" smtClean="0">
                <a:solidFill>
                  <a:schemeClr val="bg1"/>
                </a:solidFill>
                <a:latin typeface="Times New Roman" pitchFamily="18" charset="0"/>
                <a:cs typeface="Times New Roman" pitchFamily="18" charset="0"/>
              </a:rPr>
              <a:t>There are three</a:t>
            </a:r>
            <a:r>
              <a:rPr lang="en-GB" sz="2600" dirty="0" smtClean="0">
                <a:solidFill>
                  <a:schemeClr val="bg1"/>
                </a:solidFill>
                <a:latin typeface="Times New Roman" pitchFamily="18" charset="0"/>
                <a:cs typeface="Times New Roman" pitchFamily="18" charset="0"/>
              </a:rPr>
              <a:t> </a:t>
            </a:r>
            <a:r>
              <a:rPr lang="en-GB" sz="2600" dirty="0" smtClean="0">
                <a:solidFill>
                  <a:schemeClr val="bg1"/>
                </a:solidFill>
                <a:latin typeface="Times New Roman" pitchFamily="18" charset="0"/>
                <a:cs typeface="Times New Roman" pitchFamily="18" charset="0"/>
              </a:rPr>
              <a:t> </a:t>
            </a:r>
            <a:r>
              <a:rPr lang="en-GB" sz="2600" dirty="0" smtClean="0">
                <a:solidFill>
                  <a:schemeClr val="bg1"/>
                </a:solidFill>
                <a:latin typeface="Times New Roman" pitchFamily="18" charset="0"/>
                <a:cs typeface="Times New Roman" pitchFamily="18" charset="0"/>
              </a:rPr>
              <a:t>main types </a:t>
            </a:r>
            <a:r>
              <a:rPr lang="en-GB" sz="2600" dirty="0" smtClean="0">
                <a:solidFill>
                  <a:schemeClr val="bg1"/>
                </a:solidFill>
                <a:latin typeface="Times New Roman" pitchFamily="18" charset="0"/>
                <a:cs typeface="Times New Roman" pitchFamily="18" charset="0"/>
              </a:rPr>
              <a:t>of rejection </a:t>
            </a:r>
            <a:r>
              <a:rPr lang="en-GB" sz="2600" dirty="0" smtClean="0">
                <a:solidFill>
                  <a:schemeClr val="bg1"/>
                </a:solidFill>
                <a:latin typeface="Times New Roman" pitchFamily="18" charset="0"/>
                <a:cs typeface="Times New Roman" pitchFamily="18" charset="0"/>
              </a:rPr>
              <a:t>based on the time course of their </a:t>
            </a:r>
            <a:r>
              <a:rPr lang="en-GB" sz="2600" dirty="0" smtClean="0">
                <a:solidFill>
                  <a:schemeClr val="bg1"/>
                </a:solidFill>
                <a:latin typeface="Times New Roman" pitchFamily="18" charset="0"/>
                <a:cs typeface="Times New Roman" pitchFamily="18" charset="0"/>
              </a:rPr>
              <a:t>development.</a:t>
            </a:r>
          </a:p>
          <a:p>
            <a:pPr>
              <a:buFont typeface="Wingdings" pitchFamily="2" charset="2"/>
              <a:buChar char="§"/>
            </a:pPr>
            <a:r>
              <a:rPr lang="en-GB" sz="2600" b="1" i="1" dirty="0" err="1" smtClean="0">
                <a:solidFill>
                  <a:schemeClr val="bg1"/>
                </a:solidFill>
                <a:latin typeface="Times New Roman" pitchFamily="18" charset="0"/>
                <a:cs typeface="Times New Roman" pitchFamily="18" charset="0"/>
              </a:rPr>
              <a:t>Hyperacute</a:t>
            </a:r>
            <a:r>
              <a:rPr lang="en-GB" sz="2600" b="1" i="1" dirty="0" smtClean="0">
                <a:solidFill>
                  <a:schemeClr val="bg1"/>
                </a:solidFill>
                <a:latin typeface="Times New Roman" pitchFamily="18" charset="0"/>
                <a:cs typeface="Times New Roman" pitchFamily="18" charset="0"/>
              </a:rPr>
              <a:t> rejection – </a:t>
            </a:r>
            <a:r>
              <a:rPr lang="en-GB" sz="2600" dirty="0" smtClean="0">
                <a:solidFill>
                  <a:schemeClr val="bg1"/>
                </a:solidFill>
                <a:latin typeface="Times New Roman" pitchFamily="18" charset="0"/>
                <a:cs typeface="Times New Roman" pitchFamily="18" charset="0"/>
              </a:rPr>
              <a:t>occurring within minutes of </a:t>
            </a:r>
            <a:r>
              <a:rPr lang="en-GB" sz="2600" dirty="0" smtClean="0">
                <a:solidFill>
                  <a:schemeClr val="bg1"/>
                </a:solidFill>
                <a:latin typeface="Times New Roman" pitchFamily="18" charset="0"/>
                <a:cs typeface="Times New Roman" pitchFamily="18" charset="0"/>
              </a:rPr>
              <a:t>transplantation</a:t>
            </a:r>
            <a:r>
              <a:rPr lang="en-GB" sz="2600" b="1" i="1" dirty="0" smtClean="0">
                <a:solidFill>
                  <a:schemeClr val="bg1"/>
                </a:solidFill>
                <a:latin typeface="Times New Roman" pitchFamily="18" charset="0"/>
                <a:cs typeface="Times New Roman" pitchFamily="18" charset="0"/>
              </a:rPr>
              <a:t> </a:t>
            </a:r>
            <a:r>
              <a:rPr lang="en-GB" sz="2600" dirty="0" smtClean="0">
                <a:solidFill>
                  <a:schemeClr val="bg1"/>
                </a:solidFill>
                <a:latin typeface="Times New Roman" pitchFamily="18" charset="0"/>
                <a:cs typeface="Times New Roman" pitchFamily="18" charset="0"/>
              </a:rPr>
              <a:t>and </a:t>
            </a:r>
            <a:r>
              <a:rPr lang="en-GB" sz="2600" dirty="0" smtClean="0">
                <a:solidFill>
                  <a:schemeClr val="bg1"/>
                </a:solidFill>
                <a:latin typeface="Times New Roman" pitchFamily="18" charset="0"/>
                <a:cs typeface="Times New Roman" pitchFamily="18" charset="0"/>
              </a:rPr>
              <a:t>resulting from pre‐existing anti‐donor </a:t>
            </a:r>
            <a:r>
              <a:rPr lang="en-GB" sz="2600" dirty="0" smtClean="0">
                <a:solidFill>
                  <a:schemeClr val="bg1"/>
                </a:solidFill>
                <a:latin typeface="Times New Roman" pitchFamily="18" charset="0"/>
                <a:cs typeface="Times New Roman" pitchFamily="18" charset="0"/>
              </a:rPr>
              <a:t>antibodies in </a:t>
            </a:r>
            <a:r>
              <a:rPr lang="en-GB" sz="2600" dirty="0" smtClean="0">
                <a:solidFill>
                  <a:schemeClr val="bg1"/>
                </a:solidFill>
                <a:latin typeface="Times New Roman" pitchFamily="18" charset="0"/>
                <a:cs typeface="Times New Roman" pitchFamily="18" charset="0"/>
              </a:rPr>
              <a:t>the recipient binding to blood vessel </a:t>
            </a:r>
            <a:r>
              <a:rPr lang="en-GB" sz="2600" dirty="0" smtClean="0">
                <a:solidFill>
                  <a:schemeClr val="bg1"/>
                </a:solidFill>
                <a:latin typeface="Times New Roman" pitchFamily="18" charset="0"/>
                <a:cs typeface="Times New Roman" pitchFamily="18" charset="0"/>
              </a:rPr>
              <a:t>endothelium in </a:t>
            </a:r>
            <a:r>
              <a:rPr lang="en-GB" sz="2600" dirty="0" smtClean="0">
                <a:solidFill>
                  <a:schemeClr val="bg1"/>
                </a:solidFill>
                <a:latin typeface="Times New Roman" pitchFamily="18" charset="0"/>
                <a:cs typeface="Times New Roman" pitchFamily="18" charset="0"/>
              </a:rPr>
              <a:t>the donated organ.</a:t>
            </a:r>
            <a:endParaRPr lang="en-GB" sz="26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792162"/>
            <a:ext cx="5311562"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PHAGOCYTES</a:t>
            </a:r>
            <a:endParaRPr lang="en-GB" dirty="0"/>
          </a:p>
        </p:txBody>
      </p:sp>
      <p:sp>
        <p:nvSpPr>
          <p:cNvPr id="3" name="Content Placeholder 2"/>
          <p:cNvSpPr>
            <a:spLocks noGrp="1"/>
          </p:cNvSpPr>
          <p:nvPr>
            <p:ph idx="1"/>
          </p:nvPr>
        </p:nvSpPr>
        <p:spPr>
          <a:xfrm>
            <a:off x="755576" y="1556793"/>
            <a:ext cx="7704856" cy="4896544"/>
          </a:xfrm>
        </p:spPr>
        <p:txBody>
          <a:bodyPr>
            <a:normAutofit lnSpcReduction="10000"/>
          </a:bodyPr>
          <a:lstStyle/>
          <a:p>
            <a:r>
              <a:rPr lang="en-GB" sz="2400" dirty="0" smtClean="0">
                <a:solidFill>
                  <a:schemeClr val="bg1"/>
                </a:solidFill>
                <a:latin typeface="Times New Roman" pitchFamily="18" charset="0"/>
                <a:cs typeface="Times New Roman" pitchFamily="18" charset="0"/>
              </a:rPr>
              <a:t>Some pathogens even avoid contact with phagocytic cells:</a:t>
            </a:r>
          </a:p>
          <a:p>
            <a:r>
              <a:rPr lang="en-GB" sz="2400" dirty="0" smtClean="0">
                <a:solidFill>
                  <a:schemeClr val="bg1"/>
                </a:solidFill>
                <a:latin typeface="Times New Roman" pitchFamily="18" charset="0"/>
                <a:cs typeface="Times New Roman" pitchFamily="18" charset="0"/>
              </a:rPr>
              <a:t>- Residing in regions where they stay inaccessible to phagocytes. This include internal tissues (e.g. the lumens of glands, the urinary bladder) and surface tissues (e.g. unbroken skin) which are not patrolled by phagocytes.</a:t>
            </a:r>
          </a:p>
          <a:p>
            <a:r>
              <a:rPr lang="en-GB" sz="2400" dirty="0" smtClean="0">
                <a:solidFill>
                  <a:schemeClr val="bg1"/>
                </a:solidFill>
                <a:latin typeface="Times New Roman" pitchFamily="18" charset="0"/>
                <a:cs typeface="Times New Roman" pitchFamily="18" charset="0"/>
              </a:rPr>
              <a:t>- Some bacterial products like </a:t>
            </a:r>
            <a:r>
              <a:rPr lang="en-GB" sz="2400" u="sng" dirty="0" smtClean="0">
                <a:solidFill>
                  <a:schemeClr val="bg1"/>
                </a:solidFill>
                <a:latin typeface="Times New Roman" pitchFamily="18" charset="0"/>
                <a:cs typeface="Times New Roman" pitchFamily="18" charset="0"/>
              </a:rPr>
              <a:t>Streptococcal streptolysin </a:t>
            </a:r>
            <a:r>
              <a:rPr lang="en-GB" sz="2400" dirty="0" smtClean="0">
                <a:solidFill>
                  <a:schemeClr val="bg1"/>
                </a:solidFill>
                <a:latin typeface="Times New Roman" pitchFamily="18" charset="0"/>
                <a:cs typeface="Times New Roman" pitchFamily="18" charset="0"/>
              </a:rPr>
              <a:t>suppresses neutrophil chemotaxis. So it is used as </a:t>
            </a:r>
            <a:r>
              <a:rPr lang="en-GB" sz="2400" b="1" dirty="0" smtClean="0">
                <a:solidFill>
                  <a:schemeClr val="bg2">
                    <a:lumMod val="25000"/>
                  </a:schemeClr>
                </a:solidFill>
                <a:latin typeface="Times New Roman" pitchFamily="18" charset="0"/>
                <a:cs typeface="Times New Roman" pitchFamily="18" charset="0"/>
              </a:rPr>
              <a:t>phagocyte chemotaxis inhibitor</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Some bacteria hides the antigenic surface structures of its self. Phagocytic cells then can’t recognize the bacteria upon contact and the possibility of opsonisation by antibodies to enhance phagocytosis is minimized.</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endParaRPr lang="en-GB" dirty="0"/>
          </a:p>
        </p:txBody>
      </p:sp>
      <p:sp>
        <p:nvSpPr>
          <p:cNvPr id="3" name="Content Placeholder 2"/>
          <p:cNvSpPr>
            <a:spLocks noGrp="1"/>
          </p:cNvSpPr>
          <p:nvPr>
            <p:ph idx="1"/>
          </p:nvPr>
        </p:nvSpPr>
        <p:spPr>
          <a:xfrm>
            <a:off x="323528" y="1124745"/>
            <a:ext cx="8568952" cy="5544616"/>
          </a:xfrm>
        </p:spPr>
        <p:txBody>
          <a:bodyPr>
            <a:normAutofit/>
          </a:bodyPr>
          <a:lstStyle/>
          <a:p>
            <a:pPr>
              <a:buFont typeface="Wingdings" pitchFamily="2" charset="2"/>
              <a:buChar char="§"/>
            </a:pPr>
            <a:r>
              <a:rPr lang="en-GB" sz="2600" b="1" i="1" dirty="0" smtClean="0">
                <a:solidFill>
                  <a:schemeClr val="bg1"/>
                </a:solidFill>
                <a:latin typeface="Times New Roman" pitchFamily="18" charset="0"/>
                <a:cs typeface="Times New Roman" pitchFamily="18" charset="0"/>
              </a:rPr>
              <a:t>Acute rejection – </a:t>
            </a:r>
            <a:r>
              <a:rPr lang="en-GB" sz="2600" dirty="0" smtClean="0">
                <a:solidFill>
                  <a:schemeClr val="bg1"/>
                </a:solidFill>
                <a:latin typeface="Times New Roman" pitchFamily="18" charset="0"/>
                <a:cs typeface="Times New Roman" pitchFamily="18" charset="0"/>
              </a:rPr>
              <a:t>taking place days or weeks </a:t>
            </a:r>
            <a:r>
              <a:rPr lang="en-GB" sz="2600" dirty="0" smtClean="0">
                <a:solidFill>
                  <a:schemeClr val="bg1"/>
                </a:solidFill>
                <a:latin typeface="Times New Roman" pitchFamily="18" charset="0"/>
                <a:cs typeface="Times New Roman" pitchFamily="18" charset="0"/>
              </a:rPr>
              <a:t>following transplantation </a:t>
            </a:r>
            <a:r>
              <a:rPr lang="en-GB" sz="2600" dirty="0" smtClean="0">
                <a:solidFill>
                  <a:schemeClr val="bg1"/>
                </a:solidFill>
                <a:latin typeface="Times New Roman" pitchFamily="18" charset="0"/>
                <a:cs typeface="Times New Roman" pitchFamily="18" charset="0"/>
              </a:rPr>
              <a:t>and mediated by </a:t>
            </a:r>
            <a:r>
              <a:rPr lang="en-GB" sz="2600" dirty="0" smtClean="0">
                <a:solidFill>
                  <a:schemeClr val="bg1"/>
                </a:solidFill>
                <a:latin typeface="Times New Roman" pitchFamily="18" charset="0"/>
                <a:cs typeface="Times New Roman" pitchFamily="18" charset="0"/>
              </a:rPr>
              <a:t>T-lymphocytes</a:t>
            </a:r>
            <a:r>
              <a:rPr lang="en-GB" sz="2600" dirty="0" smtClean="0">
                <a:solidFill>
                  <a:schemeClr val="bg1"/>
                </a:solidFill>
                <a:latin typeface="Times New Roman" pitchFamily="18" charset="0"/>
                <a:cs typeface="Times New Roman" pitchFamily="18" charset="0"/>
              </a:rPr>
              <a:t>.</a:t>
            </a:r>
          </a:p>
          <a:p>
            <a:pPr>
              <a:buFont typeface="Wingdings" pitchFamily="2" charset="2"/>
              <a:buChar char="§"/>
            </a:pPr>
            <a:r>
              <a:rPr lang="en-GB" sz="2600" b="1" i="1" dirty="0" smtClean="0">
                <a:solidFill>
                  <a:schemeClr val="bg1"/>
                </a:solidFill>
                <a:latin typeface="Times New Roman" pitchFamily="18" charset="0"/>
                <a:cs typeface="Times New Roman" pitchFamily="18" charset="0"/>
              </a:rPr>
              <a:t>Chronic rejection – </a:t>
            </a:r>
            <a:r>
              <a:rPr lang="en-GB" sz="2600" dirty="0" smtClean="0">
                <a:solidFill>
                  <a:schemeClr val="bg1"/>
                </a:solidFill>
                <a:latin typeface="Times New Roman" pitchFamily="18" charset="0"/>
                <a:cs typeface="Times New Roman" pitchFamily="18" charset="0"/>
              </a:rPr>
              <a:t>taking months or years to </a:t>
            </a:r>
            <a:r>
              <a:rPr lang="en-GB" sz="2600" dirty="0" smtClean="0">
                <a:solidFill>
                  <a:schemeClr val="bg1"/>
                </a:solidFill>
                <a:latin typeface="Times New Roman" pitchFamily="18" charset="0"/>
                <a:cs typeface="Times New Roman" pitchFamily="18" charset="0"/>
              </a:rPr>
              <a:t>manifest itself </a:t>
            </a:r>
            <a:r>
              <a:rPr lang="en-GB" sz="2600" dirty="0" smtClean="0">
                <a:solidFill>
                  <a:schemeClr val="bg1"/>
                </a:solidFill>
                <a:latin typeface="Times New Roman" pitchFamily="18" charset="0"/>
                <a:cs typeface="Times New Roman" pitchFamily="18" charset="0"/>
              </a:rPr>
              <a:t>and involving mechanisms that are often </a:t>
            </a:r>
            <a:r>
              <a:rPr lang="en-GB" sz="2600" dirty="0" smtClean="0">
                <a:solidFill>
                  <a:schemeClr val="bg1"/>
                </a:solidFill>
                <a:latin typeface="Times New Roman" pitchFamily="18" charset="0"/>
                <a:cs typeface="Times New Roman" pitchFamily="18" charset="0"/>
              </a:rPr>
              <a:t>somewhat poorly </a:t>
            </a:r>
            <a:r>
              <a:rPr lang="en-GB" sz="2600" dirty="0" smtClean="0">
                <a:solidFill>
                  <a:schemeClr val="bg1"/>
                </a:solidFill>
                <a:latin typeface="Times New Roman" pitchFamily="18" charset="0"/>
                <a:cs typeface="Times New Roman" pitchFamily="18" charset="0"/>
              </a:rPr>
              <a:t>defined.</a:t>
            </a:r>
            <a:endParaRPr lang="en-GB" sz="26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720080"/>
          </a:xfrm>
        </p:spPr>
        <p:txBody>
          <a:bodyPr/>
          <a:lstStyle/>
          <a:p>
            <a:endParaRPr lang="en-GB" dirty="0"/>
          </a:p>
        </p:txBody>
      </p:sp>
      <p:sp>
        <p:nvSpPr>
          <p:cNvPr id="3" name="Content Placeholder 2"/>
          <p:cNvSpPr>
            <a:spLocks noGrp="1"/>
          </p:cNvSpPr>
          <p:nvPr>
            <p:ph idx="1"/>
          </p:nvPr>
        </p:nvSpPr>
        <p:spPr>
          <a:xfrm>
            <a:off x="323528" y="1124745"/>
            <a:ext cx="8568952" cy="5544616"/>
          </a:xfrm>
        </p:spPr>
        <p:txBody>
          <a:bodyPr/>
          <a:lstStyle/>
          <a:p>
            <a:r>
              <a:rPr lang="en-GB" sz="2400" dirty="0" smtClean="0">
                <a:latin typeface="Times New Roman" pitchFamily="18" charset="0"/>
                <a:cs typeface="Times New Roman" pitchFamily="18" charset="0"/>
              </a:rPr>
              <a:t>.</a:t>
            </a:r>
            <a:endParaRPr lang="en-GB" dirty="0"/>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792162"/>
            <a:ext cx="5311562"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PHAGOCYTES</a:t>
            </a:r>
            <a:endParaRPr lang="en-GB" dirty="0"/>
          </a:p>
        </p:txBody>
      </p:sp>
      <p:sp>
        <p:nvSpPr>
          <p:cNvPr id="3" name="Content Placeholder 2"/>
          <p:cNvSpPr>
            <a:spLocks noGrp="1"/>
          </p:cNvSpPr>
          <p:nvPr>
            <p:ph idx="1"/>
          </p:nvPr>
        </p:nvSpPr>
        <p:spPr>
          <a:xfrm>
            <a:off x="755576" y="1556792"/>
            <a:ext cx="7704856" cy="4896543"/>
          </a:xfrm>
        </p:spPr>
        <p:txBody>
          <a:bodyPr>
            <a:normAutofit lnSpcReduction="10000"/>
          </a:bodyPr>
          <a:lstStyle/>
          <a:p>
            <a:r>
              <a:rPr lang="en-GB" sz="2400" i="1" dirty="0" smtClean="0">
                <a:solidFill>
                  <a:schemeClr val="bg1"/>
                </a:solidFill>
                <a:latin typeface="Times New Roman" pitchFamily="18" charset="0"/>
                <a:cs typeface="Times New Roman" pitchFamily="18" charset="0"/>
              </a:rPr>
              <a:t>Staphylococcus aureus</a:t>
            </a:r>
            <a:r>
              <a:rPr lang="en-GB" sz="2400" dirty="0" smtClean="0">
                <a:solidFill>
                  <a:schemeClr val="bg1"/>
                </a:solidFill>
                <a:latin typeface="Times New Roman" pitchFamily="18" charset="0"/>
                <a:cs typeface="Times New Roman" pitchFamily="18" charset="0"/>
              </a:rPr>
              <a:t> produces cell-bound </a:t>
            </a:r>
            <a:r>
              <a:rPr lang="en-GB" sz="2400" dirty="0" smtClean="0">
                <a:solidFill>
                  <a:schemeClr val="bg2">
                    <a:lumMod val="25000"/>
                  </a:schemeClr>
                </a:solidFill>
                <a:latin typeface="Times New Roman" pitchFamily="18" charset="0"/>
                <a:cs typeface="Times New Roman" pitchFamily="18" charset="0"/>
              </a:rPr>
              <a:t>coagulase </a:t>
            </a:r>
            <a:r>
              <a:rPr lang="en-GB" sz="2400" dirty="0" smtClean="0">
                <a:solidFill>
                  <a:schemeClr val="bg1"/>
                </a:solidFill>
                <a:latin typeface="Times New Roman" pitchFamily="18" charset="0"/>
                <a:cs typeface="Times New Roman" pitchFamily="18" charset="0"/>
              </a:rPr>
              <a:t>and clumping factor which clots fibrin on the bacterial surface.</a:t>
            </a:r>
          </a:p>
          <a:p>
            <a:r>
              <a:rPr lang="en-GB" sz="2400" dirty="0" smtClean="0">
                <a:solidFill>
                  <a:schemeClr val="bg1"/>
                </a:solidFill>
                <a:latin typeface="Times New Roman" pitchFamily="18" charset="0"/>
                <a:cs typeface="Times New Roman" pitchFamily="18" charset="0"/>
              </a:rPr>
              <a:t>Group A streptococci are able to synthesize a capsule composed of </a:t>
            </a:r>
            <a:r>
              <a:rPr lang="en-GB" sz="2400" u="sng" dirty="0" smtClean="0">
                <a:solidFill>
                  <a:schemeClr val="bg1"/>
                </a:solidFill>
                <a:latin typeface="Times New Roman" pitchFamily="18" charset="0"/>
                <a:cs typeface="Times New Roman" pitchFamily="18" charset="0"/>
              </a:rPr>
              <a:t>hyaluronic acid</a:t>
            </a:r>
            <a:r>
              <a:rPr lang="en-GB" sz="2400" dirty="0" smtClean="0">
                <a:solidFill>
                  <a:schemeClr val="bg1"/>
                </a:solidFill>
                <a:latin typeface="Times New Roman" pitchFamily="18" charset="0"/>
                <a:cs typeface="Times New Roman" pitchFamily="18" charset="0"/>
              </a:rPr>
              <a:t>. Hyaluronic acid is the basic substance in connective tissue.</a:t>
            </a:r>
          </a:p>
          <a:p>
            <a:r>
              <a:rPr lang="en-GB" sz="2400" b="1" u="sng" dirty="0" smtClean="0">
                <a:solidFill>
                  <a:schemeClr val="bg1"/>
                </a:solidFill>
                <a:latin typeface="Times New Roman" pitchFamily="18" charset="0"/>
                <a:cs typeface="Times New Roman" pitchFamily="18" charset="0"/>
              </a:rPr>
              <a:t>Respiratory Bust</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After completion phagocytosis the intracellular killing mechanisms starts:</a:t>
            </a:r>
          </a:p>
          <a:p>
            <a:r>
              <a:rPr lang="en-GB" sz="2400" dirty="0" smtClean="0">
                <a:solidFill>
                  <a:schemeClr val="bg1"/>
                </a:solidFill>
                <a:latin typeface="Times New Roman" pitchFamily="18" charset="0"/>
                <a:cs typeface="Times New Roman" pitchFamily="18" charset="0"/>
              </a:rPr>
              <a:t>- Phagocyte NADPH oxidase, H</a:t>
            </a:r>
            <a:r>
              <a:rPr lang="en-GB" sz="2400" baseline="-25000" dirty="0" smtClean="0">
                <a:solidFill>
                  <a:schemeClr val="bg1"/>
                </a:solidFill>
                <a:latin typeface="Times New Roman" pitchFamily="18" charset="0"/>
                <a:cs typeface="Times New Roman" pitchFamily="18" charset="0"/>
              </a:rPr>
              <a:t>2</a:t>
            </a:r>
            <a:r>
              <a:rPr lang="en-GB" sz="2400" dirty="0" smtClean="0">
                <a:solidFill>
                  <a:schemeClr val="bg1"/>
                </a:solidFill>
                <a:latin typeface="Times New Roman" pitchFamily="18" charset="0"/>
                <a:cs typeface="Times New Roman" pitchFamily="18" charset="0"/>
              </a:rPr>
              <a:t>O</a:t>
            </a:r>
            <a:r>
              <a:rPr lang="en-GB" sz="2400" baseline="-25000" dirty="0" smtClean="0">
                <a:solidFill>
                  <a:schemeClr val="bg1"/>
                </a:solidFill>
                <a:latin typeface="Times New Roman" pitchFamily="18" charset="0"/>
                <a:cs typeface="Times New Roman" pitchFamily="18" charset="0"/>
              </a:rPr>
              <a:t>2</a:t>
            </a:r>
            <a:r>
              <a:rPr lang="en-GB" sz="2400" dirty="0" smtClean="0">
                <a:solidFill>
                  <a:schemeClr val="bg1"/>
                </a:solidFill>
                <a:latin typeface="Times New Roman" pitchFamily="18" charset="0"/>
                <a:cs typeface="Times New Roman" pitchFamily="18" charset="0"/>
              </a:rPr>
              <a:t> production.</a:t>
            </a:r>
          </a:p>
          <a:p>
            <a:r>
              <a:rPr lang="en-GB" sz="2400" dirty="0" smtClean="0">
                <a:solidFill>
                  <a:schemeClr val="bg1"/>
                </a:solidFill>
                <a:latin typeface="Times New Roman" pitchFamily="18" charset="0"/>
                <a:cs typeface="Times New Roman" pitchFamily="18" charset="0"/>
              </a:rPr>
              <a:t>- Myeloperoxidase, hypochlorous acid production</a:t>
            </a:r>
          </a:p>
          <a:p>
            <a:r>
              <a:rPr lang="en-GB" sz="2400" dirty="0" smtClean="0">
                <a:solidFill>
                  <a:schemeClr val="bg1"/>
                </a:solidFill>
                <a:latin typeface="Times New Roman" pitchFamily="18" charset="0"/>
                <a:cs typeface="Times New Roman" pitchFamily="18" charset="0"/>
              </a:rPr>
              <a:t>- Inducible nitric oxide cynthetase, NO production.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792162"/>
            <a:ext cx="5311562" cy="476598"/>
          </a:xfrm>
        </p:spPr>
        <p:txBody>
          <a:bodyPr>
            <a:normAutofit fontScale="90000"/>
          </a:bodyPr>
          <a:lstStyle/>
          <a:p>
            <a:pPr algn="ctr"/>
            <a:r>
              <a:rPr lang="en-GB" dirty="0" smtClean="0">
                <a:solidFill>
                  <a:schemeClr val="bg1"/>
                </a:solidFill>
                <a:latin typeface="Times New Roman" pitchFamily="18" charset="0"/>
                <a:cs typeface="Times New Roman" pitchFamily="18" charset="0"/>
              </a:rPr>
              <a:t>PHAGOCYTES</a:t>
            </a:r>
            <a:endParaRPr lang="en-GB" dirty="0"/>
          </a:p>
        </p:txBody>
      </p:sp>
      <p:sp>
        <p:nvSpPr>
          <p:cNvPr id="3" name="Content Placeholder 2"/>
          <p:cNvSpPr>
            <a:spLocks noGrp="1"/>
          </p:cNvSpPr>
          <p:nvPr>
            <p:ph idx="1"/>
          </p:nvPr>
        </p:nvSpPr>
        <p:spPr>
          <a:xfrm>
            <a:off x="683568" y="1484784"/>
            <a:ext cx="7704856" cy="4896543"/>
          </a:xfrm>
        </p:spPr>
        <p:txBody>
          <a:bodyPr>
            <a:normAutofit/>
          </a:bodyPr>
          <a:lstStyle/>
          <a:p>
            <a:r>
              <a:rPr lang="en-GB" sz="2400" dirty="0" smtClean="0">
                <a:solidFill>
                  <a:schemeClr val="bg1"/>
                </a:solidFill>
                <a:latin typeface="Times New Roman" pitchFamily="18" charset="0"/>
                <a:cs typeface="Times New Roman" pitchFamily="18" charset="0"/>
              </a:rPr>
              <a:t> Deficiency in NADPH oxidase will prevent the formation of reactive oxygen superoxid anion and will result in </a:t>
            </a:r>
            <a:r>
              <a:rPr lang="en-GB" sz="2400" b="1" dirty="0" smtClean="0">
                <a:solidFill>
                  <a:schemeClr val="bg2">
                    <a:lumMod val="25000"/>
                  </a:schemeClr>
                </a:solidFill>
                <a:latin typeface="Times New Roman" pitchFamily="18" charset="0"/>
                <a:cs typeface="Times New Roman" pitchFamily="18" charset="0"/>
              </a:rPr>
              <a:t>chronic granulomatous disease</a:t>
            </a:r>
            <a:r>
              <a:rPr lang="en-GB" sz="2400" dirty="0" smtClean="0">
                <a:latin typeface="Times New Roman" pitchFamily="18" charset="0"/>
                <a:cs typeface="Times New Roman" pitchFamily="18" charset="0"/>
              </a:rPr>
              <a:t>.</a:t>
            </a:r>
          </a:p>
          <a:p>
            <a:r>
              <a:rPr lang="en-GB" sz="2400" b="1" u="sng" dirty="0" smtClean="0">
                <a:solidFill>
                  <a:schemeClr val="bg1"/>
                </a:solidFill>
                <a:latin typeface="Times New Roman" pitchFamily="18" charset="0"/>
                <a:cs typeface="Times New Roman" pitchFamily="18" charset="0"/>
              </a:rPr>
              <a:t>Proteolytic enzymes:</a:t>
            </a:r>
          </a:p>
          <a:p>
            <a:r>
              <a:rPr lang="en-GB" sz="2400" dirty="0" smtClean="0">
                <a:solidFill>
                  <a:schemeClr val="bg1"/>
                </a:solidFill>
                <a:latin typeface="Times New Roman" pitchFamily="18" charset="0"/>
                <a:cs typeface="Times New Roman" pitchFamily="18" charset="0"/>
              </a:rPr>
              <a:t>M</a:t>
            </a:r>
            <a:r>
              <a:rPr lang="en-GB" sz="2400" dirty="0" smtClean="0">
                <a:solidFill>
                  <a:schemeClr val="bg1"/>
                </a:solidFill>
                <a:latin typeface="Times New Roman" pitchFamily="18" charset="0"/>
                <a:cs typeface="Times New Roman" pitchFamily="18" charset="0"/>
                <a:sym typeface="Symbol"/>
              </a:rPr>
              <a:t> and neutrophils can kill pathogens by potent proteolytic enzymes.</a:t>
            </a:r>
            <a:r>
              <a:rPr lang="en-GB" sz="2400" dirty="0" smtClean="0">
                <a:solidFill>
                  <a:schemeClr val="bg1"/>
                </a:solidFill>
                <a:latin typeface="Times New Roman" pitchFamily="18" charset="0"/>
                <a:cs typeface="Times New Roman" pitchFamily="18" charset="0"/>
              </a:rPr>
              <a:t> M</a:t>
            </a:r>
            <a:r>
              <a:rPr lang="en-GB" sz="2400" dirty="0" smtClean="0">
                <a:solidFill>
                  <a:schemeClr val="bg1"/>
                </a:solidFill>
                <a:latin typeface="Times New Roman" pitchFamily="18" charset="0"/>
                <a:cs typeface="Times New Roman" pitchFamily="18" charset="0"/>
                <a:sym typeface="Symbol"/>
              </a:rPr>
              <a:t> enzymes are regenerated whereas neutrophils are not. </a:t>
            </a:r>
            <a:r>
              <a:rPr lang="en-GB" sz="2400" dirty="0" smtClean="0">
                <a:solidFill>
                  <a:schemeClr val="bg1"/>
                </a:solidFill>
                <a:latin typeface="Times New Roman" pitchFamily="18" charset="0"/>
                <a:cs typeface="Times New Roman" pitchFamily="18" charset="0"/>
              </a:rPr>
              <a:t>M</a:t>
            </a:r>
            <a:r>
              <a:rPr lang="en-GB" sz="2400" dirty="0" smtClean="0">
                <a:solidFill>
                  <a:schemeClr val="bg1"/>
                </a:solidFill>
                <a:latin typeface="Times New Roman" pitchFamily="18" charset="0"/>
                <a:cs typeface="Times New Roman" pitchFamily="18" charset="0"/>
                <a:sym typeface="Symbol"/>
              </a:rPr>
              <a:t> produces defensins and lactoferrins which can induce death signals to the pathogen.</a:t>
            </a:r>
          </a:p>
          <a:p>
            <a:r>
              <a:rPr lang="en-GB" sz="2400" dirty="0" smtClean="0">
                <a:solidFill>
                  <a:schemeClr val="bg1"/>
                </a:solidFill>
                <a:latin typeface="Times New Roman" pitchFamily="18" charset="0"/>
                <a:cs typeface="Times New Roman" pitchFamily="18" charset="0"/>
                <a:sym typeface="Symbol"/>
              </a:rPr>
              <a:t>Phagocyte defects:</a:t>
            </a:r>
          </a:p>
          <a:p>
            <a:r>
              <a:rPr lang="en-GB" sz="2400" dirty="0" smtClean="0">
                <a:solidFill>
                  <a:schemeClr val="bg1"/>
                </a:solidFill>
                <a:latin typeface="Times New Roman" pitchFamily="18" charset="0"/>
                <a:cs typeface="Times New Roman" pitchFamily="18" charset="0"/>
                <a:sym typeface="Symbol"/>
              </a:rPr>
              <a:t>Primary (granulomatous disease).</a:t>
            </a:r>
          </a:p>
          <a:p>
            <a:r>
              <a:rPr lang="en-GB" sz="2400" dirty="0" smtClean="0">
                <a:solidFill>
                  <a:schemeClr val="bg1"/>
                </a:solidFill>
                <a:latin typeface="Times New Roman" pitchFamily="18" charset="0"/>
                <a:cs typeface="Times New Roman" pitchFamily="18" charset="0"/>
                <a:sym typeface="Symbol"/>
              </a:rPr>
              <a:t>Secondary (neutropenia (cyto.-chemo.), diabetes, corticost. </a:t>
            </a:r>
          </a:p>
          <a:p>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92162"/>
            <a:ext cx="6696744"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REACTIONS</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755576" y="1484784"/>
            <a:ext cx="7560840" cy="4968553"/>
          </a:xfrm>
        </p:spPr>
        <p:txBody>
          <a:bodyPr>
            <a:noAutofit/>
          </a:bodyPr>
          <a:lstStyle/>
          <a:p>
            <a:r>
              <a:rPr lang="en-GB" sz="2400" dirty="0" smtClean="0">
                <a:solidFill>
                  <a:schemeClr val="bg1"/>
                </a:solidFill>
                <a:latin typeface="Times New Roman" pitchFamily="18" charset="0"/>
                <a:cs typeface="Times New Roman" pitchFamily="18" charset="0"/>
              </a:rPr>
              <a:t>Exaggeration in the immune response can have damaging consequences or even lethal results.</a:t>
            </a:r>
          </a:p>
          <a:p>
            <a:r>
              <a:rPr lang="en-GB" sz="2400" dirty="0" smtClean="0">
                <a:solidFill>
                  <a:schemeClr val="bg1"/>
                </a:solidFill>
                <a:latin typeface="Times New Roman" pitchFamily="18" charset="0"/>
                <a:cs typeface="Times New Roman" pitchFamily="18" charset="0"/>
              </a:rPr>
              <a:t>Hypersensitivity reactions:</a:t>
            </a:r>
          </a:p>
          <a:p>
            <a:r>
              <a:rPr lang="en-GB" sz="2400" dirty="0" smtClean="0">
                <a:solidFill>
                  <a:schemeClr val="bg1"/>
                </a:solidFill>
                <a:latin typeface="Times New Roman" pitchFamily="18" charset="0"/>
                <a:cs typeface="Times New Roman" pitchFamily="18" charset="0"/>
              </a:rPr>
              <a:t>- </a:t>
            </a:r>
            <a:r>
              <a:rPr lang="en-GB" sz="2400" b="1" u="sng" dirty="0" smtClean="0">
                <a:solidFill>
                  <a:schemeClr val="bg1"/>
                </a:solidFill>
                <a:latin typeface="Times New Roman" pitchFamily="18" charset="0"/>
                <a:cs typeface="Times New Roman" pitchFamily="18" charset="0"/>
              </a:rPr>
              <a:t>Type-I</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 Commonly named allergic  reactions or allergy, also called anaphylactic reaction.</a:t>
            </a:r>
          </a:p>
          <a:p>
            <a:r>
              <a:rPr lang="en-GB" sz="2400" dirty="0" smtClean="0">
                <a:solidFill>
                  <a:schemeClr val="bg1"/>
                </a:solidFill>
                <a:latin typeface="Times New Roman" pitchFamily="18" charset="0"/>
                <a:cs typeface="Times New Roman" pitchFamily="18" charset="0"/>
              </a:rPr>
              <a:t>It is mediated by IgE. Binding of IgE to its high affinity receptor Fc</a:t>
            </a:r>
            <a:r>
              <a:rPr lang="en-GB" sz="2400" dirty="0" smtClean="0">
                <a:solidFill>
                  <a:schemeClr val="bg1"/>
                </a:solidFill>
                <a:latin typeface="Times New Roman" pitchFamily="18" charset="0"/>
                <a:cs typeface="Times New Roman" pitchFamily="18" charset="0"/>
                <a:sym typeface="Symbol"/>
              </a:rPr>
              <a:t>RI on mast cells through its Fc portion. The reaction takes place in the presence of the antigen if bound to IgE.</a:t>
            </a:r>
          </a:p>
          <a:p>
            <a:r>
              <a:rPr lang="en-GB" sz="2400" dirty="0" smtClean="0">
                <a:solidFill>
                  <a:schemeClr val="bg1"/>
                </a:solidFill>
                <a:latin typeface="Times New Roman" pitchFamily="18" charset="0"/>
                <a:cs typeface="Times New Roman" pitchFamily="18" charset="0"/>
                <a:sym typeface="Symbol"/>
              </a:rPr>
              <a:t> </a:t>
            </a:r>
            <a:r>
              <a:rPr lang="en-GB" sz="2400" dirty="0" smtClean="0">
                <a:solidFill>
                  <a:schemeClr val="bg1"/>
                </a:solidFill>
                <a:latin typeface="Times New Roman" pitchFamily="18" charset="0"/>
                <a:cs typeface="Times New Roman" pitchFamily="18" charset="0"/>
              </a:rPr>
              <a:t>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92162"/>
            <a:ext cx="6912767"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REACTIONS</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755576" y="1412776"/>
            <a:ext cx="7632848" cy="4968551"/>
          </a:xfrm>
        </p:spPr>
        <p:txBody>
          <a:bodyPr>
            <a:normAutofit/>
          </a:bodyPr>
          <a:lstStyle/>
          <a:p>
            <a:r>
              <a:rPr lang="en-GB" sz="2400" dirty="0" smtClean="0">
                <a:solidFill>
                  <a:schemeClr val="bg1"/>
                </a:solidFill>
                <a:latin typeface="Times New Roman" pitchFamily="18" charset="0"/>
                <a:cs typeface="Times New Roman" pitchFamily="18" charset="0"/>
                <a:sym typeface="Symbol"/>
              </a:rPr>
              <a:t>-</a:t>
            </a:r>
            <a:r>
              <a:rPr lang="en-GB" sz="2400" b="1" u="sng" dirty="0" smtClean="0">
                <a:solidFill>
                  <a:schemeClr val="bg1"/>
                </a:solidFill>
                <a:latin typeface="Times New Roman" pitchFamily="18" charset="0"/>
                <a:cs typeface="Times New Roman" pitchFamily="18" charset="0"/>
                <a:sym typeface="Symbol"/>
              </a:rPr>
              <a:t>Type-II</a:t>
            </a:r>
            <a:r>
              <a:rPr lang="en-GB" sz="2400" dirty="0" smtClean="0">
                <a:solidFill>
                  <a:schemeClr val="bg1"/>
                </a:solidFill>
                <a:latin typeface="Times New Roman" pitchFamily="18" charset="0"/>
                <a:cs typeface="Times New Roman" pitchFamily="18" charset="0"/>
                <a:sym typeface="Symbol"/>
              </a:rPr>
              <a:t>:</a:t>
            </a:r>
          </a:p>
          <a:p>
            <a:r>
              <a:rPr lang="en-GB" sz="2400" dirty="0" smtClean="0">
                <a:solidFill>
                  <a:schemeClr val="bg1"/>
                </a:solidFill>
                <a:latin typeface="Times New Roman" pitchFamily="18" charset="0"/>
                <a:cs typeface="Times New Roman" pitchFamily="18" charset="0"/>
                <a:sym typeface="Symbol"/>
              </a:rPr>
              <a:t>Called cytolytic or cytotoxic reaction. The reaction takes place when IgG or IgM bind self cells and the formed Ag/Ab complex lead to activation of complement system. Activation of complement shall cause destruction for cells.</a:t>
            </a:r>
            <a:endParaRPr lang="en-GB" sz="2400" b="1" u="sng" dirty="0" smtClean="0">
              <a:solidFill>
                <a:schemeClr val="bg1"/>
              </a:solidFill>
              <a:latin typeface="Times New Roman" pitchFamily="18" charset="0"/>
              <a:cs typeface="Times New Roman" pitchFamily="18" charset="0"/>
            </a:endParaRPr>
          </a:p>
          <a:p>
            <a:r>
              <a:rPr lang="en-GB" sz="2400" b="1" u="sng" dirty="0" smtClean="0">
                <a:solidFill>
                  <a:schemeClr val="bg1"/>
                </a:solidFill>
                <a:latin typeface="Times New Roman" pitchFamily="18" charset="0"/>
                <a:cs typeface="Times New Roman" pitchFamily="18" charset="0"/>
              </a:rPr>
              <a:t>-Type-III</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This reaction take place as a result of Ag/Ab complex formation and complement system activation as a result. Production of anaplylatoxins (C5a, C4a...) should attract leukocytes which get activated a start to release lytic and toxic substances that affect and cause damage to local tissue. </a:t>
            </a:r>
          </a:p>
          <a:p>
            <a:endParaRPr lang="en-GB" dirty="0" smtClean="0"/>
          </a:p>
          <a:p>
            <a:endParaRPr lang="en-GB" dirty="0" smtClean="0"/>
          </a:p>
          <a:p>
            <a:endParaRPr lang="en-GB"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92162"/>
            <a:ext cx="6624735"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REACTIONS</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827584" y="1412776"/>
            <a:ext cx="7632848" cy="5040561"/>
          </a:xfrm>
        </p:spPr>
        <p:txBody>
          <a:bodyPr/>
          <a:lstStyle/>
          <a:p>
            <a:r>
              <a:rPr lang="en-GB" sz="2400" b="1" u="sng" dirty="0" smtClean="0">
                <a:solidFill>
                  <a:schemeClr val="bg1"/>
                </a:solidFill>
                <a:latin typeface="Times New Roman" pitchFamily="18" charset="0"/>
                <a:cs typeface="Times New Roman" pitchFamily="18" charset="0"/>
              </a:rPr>
              <a:t>-Type-IV</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The cell mediated reactions or as ever know as delayed-type hypersensitivity (DTH).</a:t>
            </a:r>
          </a:p>
          <a:p>
            <a:r>
              <a:rPr lang="en-GB" sz="2400" dirty="0" smtClean="0">
                <a:solidFill>
                  <a:schemeClr val="bg1"/>
                </a:solidFill>
                <a:latin typeface="Times New Roman" pitchFamily="18" charset="0"/>
                <a:cs typeface="Times New Roman" pitchFamily="18" charset="0"/>
              </a:rPr>
              <a:t>This reaction is mediated by T-cells (CD4</a:t>
            </a:r>
            <a:r>
              <a:rPr lang="en-GB" sz="2400" baseline="300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 and CD8</a:t>
            </a:r>
            <a:r>
              <a:rPr lang="en-GB" sz="2400" baseline="300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).T</a:t>
            </a:r>
            <a:r>
              <a:rPr lang="en-GB" sz="2400" baseline="-25000" dirty="0" smtClean="0">
                <a:solidFill>
                  <a:schemeClr val="bg1"/>
                </a:solidFill>
                <a:latin typeface="Times New Roman" pitchFamily="18" charset="0"/>
                <a:cs typeface="Times New Roman" pitchFamily="18" charset="0"/>
              </a:rPr>
              <a:t>H</a:t>
            </a:r>
            <a:r>
              <a:rPr lang="en-GB" sz="2400" dirty="0" smtClean="0">
                <a:solidFill>
                  <a:schemeClr val="bg1"/>
                </a:solidFill>
                <a:latin typeface="Times New Roman" pitchFamily="18" charset="0"/>
                <a:cs typeface="Times New Roman" pitchFamily="18" charset="0"/>
              </a:rPr>
              <a:t>1 clone of CD4</a:t>
            </a:r>
            <a:r>
              <a:rPr lang="en-GB" sz="2400" baseline="300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 is the one who has the main role.</a:t>
            </a:r>
          </a:p>
          <a:p>
            <a:pPr algn="ctr">
              <a:buNone/>
            </a:pPr>
            <a:r>
              <a:rPr lang="en-GB" sz="2800" b="1" u="sng" dirty="0" smtClean="0">
                <a:solidFill>
                  <a:schemeClr val="bg1"/>
                </a:solidFill>
                <a:latin typeface="Times New Roman" pitchFamily="18" charset="0"/>
                <a:cs typeface="Times New Roman" pitchFamily="18" charset="0"/>
              </a:rPr>
              <a:t>HYPERSENSITIVITY TYPE-I</a:t>
            </a:r>
          </a:p>
          <a:p>
            <a:r>
              <a:rPr lang="en-GB" sz="2400" dirty="0" smtClean="0">
                <a:solidFill>
                  <a:schemeClr val="bg1"/>
                </a:solidFill>
                <a:latin typeface="Times New Roman" pitchFamily="18" charset="0"/>
                <a:cs typeface="Times New Roman" pitchFamily="18" charset="0"/>
              </a:rPr>
              <a:t>Allergic reactions take place over THREE phases:</a:t>
            </a:r>
          </a:p>
          <a:p>
            <a:pPr lvl="1"/>
            <a:r>
              <a:rPr lang="en-GB" dirty="0" smtClean="0">
                <a:solidFill>
                  <a:schemeClr val="bg1"/>
                </a:solidFill>
                <a:latin typeface="Times New Roman" pitchFamily="18" charset="0"/>
                <a:cs typeface="Times New Roman" pitchFamily="18" charset="0"/>
              </a:rPr>
              <a:t>- </a:t>
            </a:r>
            <a:r>
              <a:rPr lang="en-GB" sz="2400" b="1" u="sng" dirty="0" smtClean="0">
                <a:solidFill>
                  <a:schemeClr val="bg2">
                    <a:lumMod val="25000"/>
                  </a:schemeClr>
                </a:solidFill>
                <a:latin typeface="Times New Roman" pitchFamily="18" charset="0"/>
                <a:cs typeface="Times New Roman" pitchFamily="18" charset="0"/>
              </a:rPr>
              <a:t>Sensitization</a:t>
            </a:r>
            <a:r>
              <a:rPr lang="en-GB" sz="2400" dirty="0" smtClean="0">
                <a:solidFill>
                  <a:schemeClr val="bg1"/>
                </a:solidFill>
                <a:latin typeface="Times New Roman" pitchFamily="18" charset="0"/>
                <a:cs typeface="Times New Roman" pitchFamily="18" charset="0"/>
              </a:rPr>
              <a:t>: IgE produced after immune response to a particular antigen. The produced IgE binds its receptor on mast cells and basophiles. </a:t>
            </a:r>
          </a:p>
          <a:p>
            <a:endParaRPr lang="en-GB" sz="2400" dirty="0" smtClean="0">
              <a:solidFill>
                <a:schemeClr val="bg1"/>
              </a:solidFill>
              <a:latin typeface="Times New Roman" pitchFamily="18" charset="0"/>
              <a:cs typeface="Times New Roman" pitchFamily="18" charset="0"/>
            </a:endParaRPr>
          </a:p>
          <a:p>
            <a:endParaRPr lang="en-GB"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92162"/>
            <a:ext cx="5831159"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755576" y="1484784"/>
            <a:ext cx="7704856" cy="4968553"/>
          </a:xfrm>
        </p:spPr>
        <p:txBody>
          <a:bodyPr/>
          <a:lstStyle/>
          <a:p>
            <a:pPr lvl="1"/>
            <a:r>
              <a:rPr lang="en-GB" sz="2400" dirty="0" smtClean="0">
                <a:solidFill>
                  <a:schemeClr val="bg1"/>
                </a:solidFill>
                <a:latin typeface="Times New Roman" pitchFamily="18" charset="0"/>
                <a:cs typeface="Times New Roman" pitchFamily="18" charset="0"/>
              </a:rPr>
              <a:t>- </a:t>
            </a:r>
            <a:r>
              <a:rPr lang="en-GB" sz="2400" b="1" u="sng" dirty="0" smtClean="0">
                <a:solidFill>
                  <a:schemeClr val="bg2">
                    <a:lumMod val="25000"/>
                  </a:schemeClr>
                </a:solidFill>
                <a:latin typeface="Times New Roman" pitchFamily="18" charset="0"/>
                <a:cs typeface="Times New Roman" pitchFamily="18" charset="0"/>
              </a:rPr>
              <a:t>Activation</a:t>
            </a:r>
            <a:r>
              <a:rPr lang="en-GB" sz="2400" dirty="0" smtClean="0">
                <a:solidFill>
                  <a:schemeClr val="bg1"/>
                </a:solidFill>
                <a:latin typeface="Times New Roman" pitchFamily="18" charset="0"/>
                <a:cs typeface="Times New Roman" pitchFamily="18" charset="0"/>
              </a:rPr>
              <a:t>: Re-exposure to the antigen which cause immediate response for mast cells and basophils by releasing a very potent pharmacologically active substances. These substances usually stored in special granules within these cells.</a:t>
            </a:r>
          </a:p>
          <a:p>
            <a:pPr lvl="2"/>
            <a:r>
              <a:rPr lang="en-GB" sz="2400" dirty="0" smtClean="0">
                <a:solidFill>
                  <a:schemeClr val="bg1"/>
                </a:solidFill>
                <a:latin typeface="Times New Roman" pitchFamily="18" charset="0"/>
                <a:cs typeface="Times New Roman" pitchFamily="18" charset="0"/>
              </a:rPr>
              <a:t>- </a:t>
            </a:r>
            <a:r>
              <a:rPr lang="en-GB" sz="2400" b="1" u="sng" dirty="0" smtClean="0">
                <a:solidFill>
                  <a:schemeClr val="bg2">
                    <a:lumMod val="25000"/>
                  </a:schemeClr>
                </a:solidFill>
                <a:latin typeface="Times New Roman" pitchFamily="18" charset="0"/>
                <a:cs typeface="Times New Roman" pitchFamily="18" charset="0"/>
              </a:rPr>
              <a:t>Effector</a:t>
            </a:r>
            <a:r>
              <a:rPr lang="en-GB" sz="2400" dirty="0" smtClean="0">
                <a:solidFill>
                  <a:schemeClr val="bg1"/>
                </a:solidFill>
                <a:latin typeface="Times New Roman" pitchFamily="18" charset="0"/>
                <a:cs typeface="Times New Roman" pitchFamily="18" charset="0"/>
              </a:rPr>
              <a:t>: As a result of the released pharmacologically active substances which they consider as strong inflammatory mediators, complex and strong responses takes place in the sight of the reaction. Responses may include </a:t>
            </a:r>
            <a:r>
              <a:rPr lang="en-GB" sz="2400" u="sng" dirty="0" smtClean="0">
                <a:solidFill>
                  <a:schemeClr val="bg1"/>
                </a:solidFill>
                <a:latin typeface="Times New Roman" pitchFamily="18" charset="0"/>
                <a:cs typeface="Times New Roman" pitchFamily="18" charset="0"/>
              </a:rPr>
              <a:t>rhinitis</a:t>
            </a:r>
            <a:r>
              <a:rPr lang="en-GB" sz="2400" dirty="0" smtClean="0">
                <a:solidFill>
                  <a:schemeClr val="bg1"/>
                </a:solidFill>
                <a:latin typeface="Times New Roman" pitchFamily="18" charset="0"/>
                <a:cs typeface="Times New Roman" pitchFamily="18" charset="0"/>
              </a:rPr>
              <a:t>, </a:t>
            </a:r>
            <a:r>
              <a:rPr lang="en-GB" sz="2400" u="sng" dirty="0" smtClean="0">
                <a:solidFill>
                  <a:schemeClr val="bg1"/>
                </a:solidFill>
                <a:latin typeface="Times New Roman" pitchFamily="18" charset="0"/>
                <a:cs typeface="Times New Roman" pitchFamily="18" charset="0"/>
              </a:rPr>
              <a:t>sneezing, itchiness</a:t>
            </a:r>
            <a:r>
              <a:rPr lang="en-GB" sz="2400" dirty="0" smtClean="0">
                <a:solidFill>
                  <a:schemeClr val="bg1"/>
                </a:solidFill>
                <a:latin typeface="Times New Roman" pitchFamily="18" charset="0"/>
                <a:cs typeface="Times New Roman" pitchFamily="18" charset="0"/>
              </a:rPr>
              <a:t> and </a:t>
            </a:r>
            <a:r>
              <a:rPr lang="en-GB" sz="2400" u="sng" dirty="0" smtClean="0">
                <a:solidFill>
                  <a:schemeClr val="bg1"/>
                </a:solidFill>
                <a:latin typeface="Times New Roman" pitchFamily="18" charset="0"/>
                <a:cs typeface="Times New Roman" pitchFamily="18" charset="0"/>
              </a:rPr>
              <a:t>asthma</a:t>
            </a:r>
            <a:r>
              <a:rPr lang="en-GB" sz="2400" dirty="0" smtClean="0">
                <a:solidFill>
                  <a:schemeClr val="bg1"/>
                </a:solidFill>
                <a:latin typeface="Times New Roman" pitchFamily="18" charset="0"/>
                <a:cs typeface="Times New Roman" pitchFamily="18" charset="0"/>
              </a:rPr>
              <a:t>.</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smtClean="0">
                <a:solidFill>
                  <a:schemeClr val="bg1"/>
                </a:solidFill>
                <a:latin typeface="Times New Roman" pitchFamily="18" charset="0"/>
                <a:cs typeface="Times New Roman" pitchFamily="18" charset="0"/>
              </a:rPr>
              <a:t>INFLAMATION</a:t>
            </a:r>
            <a:endParaRPr lang="en-GB" sz="32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971600" y="1628801"/>
            <a:ext cx="7200800" cy="4896544"/>
          </a:xfrm>
        </p:spPr>
        <p:txBody>
          <a:bodyPr>
            <a:normAutofit fontScale="92500" lnSpcReduction="10000"/>
          </a:bodyPr>
          <a:lstStyle/>
          <a:p>
            <a:r>
              <a:rPr lang="en-GB" sz="2400" u="sng" dirty="0" smtClean="0">
                <a:solidFill>
                  <a:schemeClr val="bg1"/>
                </a:solidFill>
                <a:latin typeface="Times New Roman" pitchFamily="18" charset="0"/>
                <a:cs typeface="Times New Roman" pitchFamily="18" charset="0"/>
              </a:rPr>
              <a:t>Clinically</a:t>
            </a:r>
            <a:r>
              <a:rPr lang="en-GB" sz="2400" dirty="0" smtClean="0">
                <a:solidFill>
                  <a:schemeClr val="bg1"/>
                </a:solidFill>
                <a:latin typeface="Times New Roman" pitchFamily="18" charset="0"/>
                <a:cs typeface="Times New Roman" pitchFamily="18" charset="0"/>
              </a:rPr>
              <a:t>: </a:t>
            </a:r>
            <a:r>
              <a:rPr lang="en-GB" sz="2400" i="1" dirty="0" smtClean="0">
                <a:solidFill>
                  <a:schemeClr val="bg1"/>
                </a:solidFill>
                <a:latin typeface="Times New Roman" pitchFamily="18" charset="0"/>
                <a:cs typeface="Times New Roman" pitchFamily="18" charset="0"/>
              </a:rPr>
              <a:t>The presence of redness, swelling and pain</a:t>
            </a:r>
            <a:r>
              <a:rPr lang="en-GB" sz="2400" dirty="0" smtClean="0">
                <a:solidFill>
                  <a:schemeClr val="bg1"/>
                </a:solidFill>
                <a:latin typeface="Times New Roman" pitchFamily="18" charset="0"/>
                <a:cs typeface="Times New Roman" pitchFamily="18" charset="0"/>
              </a:rPr>
              <a:t>.</a:t>
            </a:r>
          </a:p>
          <a:p>
            <a:r>
              <a:rPr lang="en-GB" sz="2400" u="sng" dirty="0" smtClean="0">
                <a:solidFill>
                  <a:schemeClr val="bg1"/>
                </a:solidFill>
                <a:latin typeface="Times New Roman" pitchFamily="18" charset="0"/>
                <a:cs typeface="Times New Roman" pitchFamily="18" charset="0"/>
              </a:rPr>
              <a:t>Histologically</a:t>
            </a:r>
            <a:r>
              <a:rPr lang="en-GB" sz="2400" dirty="0" smtClean="0">
                <a:solidFill>
                  <a:schemeClr val="bg1"/>
                </a:solidFill>
                <a:latin typeface="Times New Roman" pitchFamily="18" charset="0"/>
                <a:cs typeface="Times New Roman" pitchFamily="18" charset="0"/>
              </a:rPr>
              <a:t>: </a:t>
            </a:r>
            <a:r>
              <a:rPr lang="en-GB" sz="2400" i="1" dirty="0" smtClean="0">
                <a:solidFill>
                  <a:schemeClr val="bg1"/>
                </a:solidFill>
                <a:latin typeface="Times New Roman" pitchFamily="18" charset="0"/>
                <a:cs typeface="Times New Roman" pitchFamily="18" charset="0"/>
              </a:rPr>
              <a:t>Presence of edema fluid and the infiltration of tissues by white blood cells</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Inflammation can be triggered by may causes, physical, chemical or even biological.</a:t>
            </a:r>
          </a:p>
          <a:p>
            <a:r>
              <a:rPr lang="en-GB" sz="2400" dirty="0" smtClean="0">
                <a:solidFill>
                  <a:schemeClr val="bg1"/>
                </a:solidFill>
                <a:latin typeface="Times New Roman" pitchFamily="18" charset="0"/>
                <a:cs typeface="Times New Roman" pitchFamily="18" charset="0"/>
              </a:rPr>
              <a:t>Inflammation can be </a:t>
            </a:r>
            <a:r>
              <a:rPr lang="en-GB" sz="2400" b="1" dirty="0" smtClean="0">
                <a:solidFill>
                  <a:schemeClr val="bg2">
                    <a:lumMod val="25000"/>
                  </a:schemeClr>
                </a:solidFill>
                <a:latin typeface="Times New Roman" pitchFamily="18" charset="0"/>
                <a:cs typeface="Times New Roman" pitchFamily="18" charset="0"/>
              </a:rPr>
              <a:t>acute</a:t>
            </a:r>
            <a:r>
              <a:rPr lang="en-GB" sz="2400" dirty="0" smtClean="0">
                <a:solidFill>
                  <a:schemeClr val="bg1"/>
                </a:solidFill>
                <a:latin typeface="Times New Roman" pitchFamily="18" charset="0"/>
                <a:cs typeface="Times New Roman" pitchFamily="18" charset="0"/>
              </a:rPr>
              <a:t> or </a:t>
            </a:r>
            <a:r>
              <a:rPr lang="en-GB" sz="2400" b="1" dirty="0" smtClean="0">
                <a:solidFill>
                  <a:schemeClr val="bg2">
                    <a:lumMod val="25000"/>
                  </a:schemeClr>
                </a:solidFill>
                <a:latin typeface="Times New Roman" pitchFamily="18" charset="0"/>
                <a:cs typeface="Times New Roman" pitchFamily="18" charset="0"/>
              </a:rPr>
              <a:t>chronic</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Acute inflammation to bacteria usually characterised by the presence of pus.</a:t>
            </a:r>
          </a:p>
          <a:p>
            <a:r>
              <a:rPr lang="en-GB" sz="2400" dirty="0" smtClean="0">
                <a:solidFill>
                  <a:schemeClr val="bg1"/>
                </a:solidFill>
                <a:latin typeface="Times New Roman" pitchFamily="18" charset="0"/>
                <a:cs typeface="Times New Roman" pitchFamily="18" charset="0"/>
              </a:rPr>
              <a:t>Chronic inflammation to bacteria may lead to the formation of </a:t>
            </a:r>
            <a:r>
              <a:rPr lang="en-GB" sz="2400" b="1" dirty="0" smtClean="0">
                <a:solidFill>
                  <a:schemeClr val="bg2">
                    <a:lumMod val="25000"/>
                  </a:schemeClr>
                </a:solidFill>
                <a:latin typeface="Times New Roman" pitchFamily="18" charset="0"/>
                <a:cs typeface="Times New Roman" pitchFamily="18" charset="0"/>
              </a:rPr>
              <a:t>granuloma</a:t>
            </a:r>
            <a:r>
              <a:rPr lang="en-GB" sz="2400" dirty="0" smtClean="0">
                <a:solidFill>
                  <a:schemeClr val="bg1"/>
                </a:solidFill>
                <a:latin typeface="Times New Roman" pitchFamily="18" charset="0"/>
                <a:cs typeface="Times New Roman" pitchFamily="18" charset="0"/>
              </a:rPr>
              <a:t>.   </a:t>
            </a:r>
          </a:p>
          <a:p>
            <a:r>
              <a:rPr lang="en-GB" sz="2400" dirty="0" smtClean="0">
                <a:solidFill>
                  <a:schemeClr val="bg1"/>
                </a:solidFill>
                <a:latin typeface="Times New Roman" pitchFamily="18" charset="0"/>
                <a:cs typeface="Times New Roman" pitchFamily="18" charset="0"/>
              </a:rPr>
              <a:t> Chronic inflammation to viral infections leads to permanent damage for the host as result of the inflammatory mediators.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792162"/>
            <a:ext cx="5817107"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827584" y="1340768"/>
            <a:ext cx="7704856" cy="5328592"/>
          </a:xfrm>
        </p:spPr>
        <p:txBody>
          <a:bodyPr>
            <a:normAutofit/>
          </a:bodyPr>
          <a:lstStyle/>
          <a:p>
            <a:r>
              <a:rPr lang="en-GB" sz="2800" b="1" u="sng" dirty="0" smtClean="0">
                <a:solidFill>
                  <a:schemeClr val="bg2">
                    <a:lumMod val="25000"/>
                  </a:schemeClr>
                </a:solidFill>
                <a:latin typeface="Times New Roman" pitchFamily="18" charset="0"/>
                <a:cs typeface="Times New Roman" pitchFamily="18" charset="0"/>
              </a:rPr>
              <a:t>Sensitization phase</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Allergic reactions are IgE mediated. IgE can be produced normally by individuals yet the individuals have no allergic reactions. Some antigens if given parenterally (subcutaneous, intra-muscular or intravenous) but not alimentary.</a:t>
            </a:r>
          </a:p>
          <a:p>
            <a:r>
              <a:rPr lang="en-GB" sz="2400" dirty="0" smtClean="0">
                <a:solidFill>
                  <a:schemeClr val="bg1"/>
                </a:solidFill>
                <a:latin typeface="Times New Roman" pitchFamily="18" charset="0"/>
                <a:cs typeface="Times New Roman" pitchFamily="18" charset="0"/>
              </a:rPr>
              <a:t>Sensitization to a particular antigen (</a:t>
            </a:r>
            <a:r>
              <a:rPr lang="en-GB" sz="2400" b="1" u="sng" dirty="0" smtClean="0">
                <a:solidFill>
                  <a:schemeClr val="bg2">
                    <a:lumMod val="25000"/>
                  </a:schemeClr>
                </a:solidFill>
                <a:latin typeface="Times New Roman" pitchFamily="18" charset="0"/>
                <a:cs typeface="Times New Roman" pitchFamily="18" charset="0"/>
              </a:rPr>
              <a:t>allergen</a:t>
            </a:r>
            <a:r>
              <a:rPr lang="en-GB" sz="2400" dirty="0" smtClean="0">
                <a:solidFill>
                  <a:schemeClr val="bg1"/>
                </a:solidFill>
                <a:latin typeface="Times New Roman" pitchFamily="18" charset="0"/>
                <a:cs typeface="Times New Roman" pitchFamily="18" charset="0"/>
              </a:rPr>
              <a:t>) can occurs through many ways (skin contact, ingestion, injection and inhalation.</a:t>
            </a:r>
          </a:p>
          <a:p>
            <a:r>
              <a:rPr lang="en-GB" sz="2400" dirty="0" smtClean="0">
                <a:solidFill>
                  <a:schemeClr val="bg1"/>
                </a:solidFill>
                <a:latin typeface="Times New Roman" pitchFamily="18" charset="0"/>
                <a:cs typeface="Times New Roman" pitchFamily="18" charset="0"/>
              </a:rPr>
              <a:t>Many people produce IgE against airborn antigens specially these ones encountered with mucosal surfaces (linings of nose, lungs, conjunctiva).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792162"/>
            <a:ext cx="5817107"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683568" y="1412776"/>
            <a:ext cx="7848872" cy="5040561"/>
          </a:xfrm>
        </p:spPr>
        <p:txBody>
          <a:bodyPr>
            <a:normAutofit lnSpcReduction="10000"/>
          </a:bodyPr>
          <a:lstStyle/>
          <a:p>
            <a:r>
              <a:rPr lang="en-GB" sz="2400" dirty="0" smtClean="0">
                <a:solidFill>
                  <a:schemeClr val="bg1"/>
                </a:solidFill>
                <a:latin typeface="Times New Roman" pitchFamily="18" charset="0"/>
                <a:cs typeface="Times New Roman" pitchFamily="18" charset="0"/>
              </a:rPr>
              <a:t>Only  few individuals when re-exposed to the same allergen develop symptoms. Airborn allergens cause common symptoms referred to as hay fever (rhinitis, sneezing and watery eyes).</a:t>
            </a:r>
          </a:p>
          <a:p>
            <a:r>
              <a:rPr lang="en-GB" sz="2400" dirty="0" smtClean="0">
                <a:solidFill>
                  <a:schemeClr val="bg1"/>
                </a:solidFill>
                <a:latin typeface="Times New Roman" pitchFamily="18" charset="0"/>
                <a:cs typeface="Times New Roman" pitchFamily="18" charset="0"/>
              </a:rPr>
              <a:t>Terms like </a:t>
            </a:r>
            <a:r>
              <a:rPr lang="en-GB" sz="2400" b="1" u="sng" dirty="0" smtClean="0">
                <a:solidFill>
                  <a:schemeClr val="bg2">
                    <a:lumMod val="25000"/>
                  </a:schemeClr>
                </a:solidFill>
                <a:latin typeface="Times New Roman" pitchFamily="18" charset="0"/>
                <a:cs typeface="Times New Roman" pitchFamily="18" charset="0"/>
              </a:rPr>
              <a:t>atopy</a:t>
            </a:r>
            <a:r>
              <a:rPr lang="en-GB" sz="2400" dirty="0" smtClean="0">
                <a:solidFill>
                  <a:schemeClr val="bg1"/>
                </a:solidFill>
                <a:latin typeface="Times New Roman" pitchFamily="18" charset="0"/>
                <a:cs typeface="Times New Roman" pitchFamily="18" charset="0"/>
              </a:rPr>
              <a:t> and </a:t>
            </a:r>
            <a:r>
              <a:rPr lang="en-GB" sz="2400" b="1" u="sng" dirty="0" smtClean="0">
                <a:solidFill>
                  <a:schemeClr val="bg2">
                    <a:lumMod val="25000"/>
                  </a:schemeClr>
                </a:solidFill>
                <a:latin typeface="Times New Roman" pitchFamily="18" charset="0"/>
                <a:cs typeface="Times New Roman" pitchFamily="18" charset="0"/>
              </a:rPr>
              <a:t>atopic</a:t>
            </a:r>
            <a:r>
              <a:rPr lang="en-GB" sz="2400" dirty="0" smtClean="0">
                <a:solidFill>
                  <a:schemeClr val="bg1"/>
                </a:solidFill>
                <a:latin typeface="Times New Roman" pitchFamily="18" charset="0"/>
                <a:cs typeface="Times New Roman" pitchFamily="18" charset="0"/>
              </a:rPr>
              <a:t> is frequently used by medical staff mainly physicians. </a:t>
            </a:r>
            <a:r>
              <a:rPr lang="en-GB" sz="2400" i="1" u="sng" dirty="0" smtClean="0">
                <a:solidFill>
                  <a:schemeClr val="bg1"/>
                </a:solidFill>
                <a:latin typeface="Times New Roman" pitchFamily="18" charset="0"/>
                <a:cs typeface="Times New Roman" pitchFamily="18" charset="0"/>
              </a:rPr>
              <a:t>Atopy</a:t>
            </a:r>
            <a:r>
              <a:rPr lang="en-GB" sz="2400" dirty="0" smtClean="0">
                <a:solidFill>
                  <a:schemeClr val="bg1"/>
                </a:solidFill>
                <a:latin typeface="Times New Roman" pitchFamily="18" charset="0"/>
                <a:cs typeface="Times New Roman" pitchFamily="18" charset="0"/>
              </a:rPr>
              <a:t> used to describe the reaction it self whereas </a:t>
            </a:r>
            <a:r>
              <a:rPr lang="en-GB" sz="2400" i="1" u="sng" dirty="0" smtClean="0">
                <a:solidFill>
                  <a:schemeClr val="bg1"/>
                </a:solidFill>
                <a:latin typeface="Times New Roman" pitchFamily="18" charset="0"/>
                <a:cs typeface="Times New Roman" pitchFamily="18" charset="0"/>
              </a:rPr>
              <a:t>atopic</a:t>
            </a:r>
            <a:r>
              <a:rPr lang="en-GB" sz="2400" dirty="0" smtClean="0">
                <a:solidFill>
                  <a:schemeClr val="bg1"/>
                </a:solidFill>
                <a:latin typeface="Times New Roman" pitchFamily="18" charset="0"/>
                <a:cs typeface="Times New Roman" pitchFamily="18" charset="0"/>
              </a:rPr>
              <a:t> used to describe the affected person.</a:t>
            </a:r>
          </a:p>
          <a:p>
            <a:r>
              <a:rPr lang="en-GB" sz="2400" b="1" u="sng" dirty="0" smtClean="0">
                <a:solidFill>
                  <a:schemeClr val="bg2">
                    <a:lumMod val="25000"/>
                  </a:schemeClr>
                </a:solidFill>
                <a:latin typeface="Times New Roman" pitchFamily="18" charset="0"/>
                <a:cs typeface="Times New Roman" pitchFamily="18" charset="0"/>
              </a:rPr>
              <a:t>Familial tendencies</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IgE production believed to be controlled by MHC molecules (genetically).</a:t>
            </a:r>
          </a:p>
          <a:p>
            <a:r>
              <a:rPr lang="en-GB" sz="2400" dirty="0" smtClean="0">
                <a:solidFill>
                  <a:schemeClr val="bg1"/>
                </a:solidFill>
                <a:latin typeface="Times New Roman" pitchFamily="18" charset="0"/>
                <a:cs typeface="Times New Roman" pitchFamily="18" charset="0"/>
              </a:rPr>
              <a:t>IgE high affinity receptor (Fc</a:t>
            </a:r>
            <a:r>
              <a:rPr lang="en-GB" sz="2400" dirty="0" smtClean="0">
                <a:solidFill>
                  <a:schemeClr val="bg1"/>
                </a:solidFill>
                <a:latin typeface="Times New Roman" pitchFamily="18" charset="0"/>
                <a:cs typeface="Times New Roman" pitchFamily="18" charset="0"/>
                <a:sym typeface="Symbol"/>
              </a:rPr>
              <a:t>RI) is also believed to play a role</a:t>
            </a:r>
            <a:r>
              <a:rPr lang="en-GB" sz="2400" dirty="0" smtClean="0">
                <a:solidFill>
                  <a:schemeClr val="bg1"/>
                </a:solidFill>
                <a:latin typeface="Times New Roman" pitchFamily="18" charset="0"/>
                <a:cs typeface="Times New Roman" pitchFamily="18" charset="0"/>
              </a:rPr>
              <a:t> in becoming atopic.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792162"/>
            <a:ext cx="5745099"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683568" y="1628801"/>
            <a:ext cx="7848872" cy="4824536"/>
          </a:xfrm>
        </p:spPr>
        <p:txBody>
          <a:bodyPr>
            <a:normAutofit/>
          </a:bodyPr>
          <a:lstStyle/>
          <a:p>
            <a:r>
              <a:rPr lang="en-GB" sz="2400" dirty="0" smtClean="0">
                <a:solidFill>
                  <a:schemeClr val="bg1"/>
                </a:solidFill>
                <a:latin typeface="Times New Roman" pitchFamily="18" charset="0"/>
                <a:cs typeface="Times New Roman" pitchFamily="18" charset="0"/>
              </a:rPr>
              <a:t>Cytokines of T</a:t>
            </a:r>
            <a:r>
              <a:rPr lang="en-GB" sz="2400" baseline="-25000" dirty="0" smtClean="0">
                <a:solidFill>
                  <a:schemeClr val="bg1"/>
                </a:solidFill>
                <a:latin typeface="Times New Roman" pitchFamily="18" charset="0"/>
                <a:cs typeface="Times New Roman" pitchFamily="18" charset="0"/>
              </a:rPr>
              <a:t>H</a:t>
            </a:r>
            <a:r>
              <a:rPr lang="en-GB" sz="2400" dirty="0" smtClean="0">
                <a:solidFill>
                  <a:schemeClr val="bg1"/>
                </a:solidFill>
                <a:latin typeface="Times New Roman" pitchFamily="18" charset="0"/>
                <a:cs typeface="Times New Roman" pitchFamily="18" charset="0"/>
              </a:rPr>
              <a:t>2 clone, mainly the cluster of genes responsible for the production of cytokines IL-4, IL-3, IL-5, IL-9 and IL-13.</a:t>
            </a:r>
          </a:p>
          <a:p>
            <a:r>
              <a:rPr lang="en-GB" sz="2400" dirty="0" smtClean="0">
                <a:solidFill>
                  <a:schemeClr val="bg1"/>
                </a:solidFill>
                <a:latin typeface="Times New Roman" pitchFamily="18" charset="0"/>
                <a:cs typeface="Times New Roman" pitchFamily="18" charset="0"/>
              </a:rPr>
              <a:t>Scientific evidences and clinical assays suggested that IL-4 play a major role in IgE production.</a:t>
            </a:r>
          </a:p>
          <a:p>
            <a:r>
              <a:rPr lang="en-GB" sz="2400" dirty="0" smtClean="0">
                <a:solidFill>
                  <a:schemeClr val="bg1"/>
                </a:solidFill>
                <a:latin typeface="Times New Roman" pitchFamily="18" charset="0"/>
                <a:cs typeface="Times New Roman" pitchFamily="18" charset="0"/>
              </a:rPr>
              <a:t>-  Neutralizing IL-4 in mice inhibit production of IgE.</a:t>
            </a:r>
          </a:p>
          <a:p>
            <a:r>
              <a:rPr lang="en-GB" sz="2400" dirty="0" smtClean="0">
                <a:solidFill>
                  <a:schemeClr val="bg1"/>
                </a:solidFill>
                <a:latin typeface="Times New Roman" pitchFamily="18" charset="0"/>
                <a:cs typeface="Times New Roman" pitchFamily="18" charset="0"/>
              </a:rPr>
              <a:t>- IL-4 knockout mice can’t  produce IgE following infection with </a:t>
            </a:r>
            <a:r>
              <a:rPr lang="en-GB" sz="2400" i="1" dirty="0" err="1" smtClean="0">
                <a:solidFill>
                  <a:schemeClr val="bg1"/>
                </a:solidFill>
                <a:latin typeface="Times New Roman" pitchFamily="18" charset="0"/>
                <a:cs typeface="Times New Roman" pitchFamily="18" charset="0"/>
              </a:rPr>
              <a:t>Nippostrongylus</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nematod</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Atopic individuals serum has higher level of IL-4 than normal individuals.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792162"/>
            <a:ext cx="5745099"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683568" y="1628801"/>
            <a:ext cx="7776864" cy="4968552"/>
          </a:xfrm>
        </p:spPr>
        <p:txBody>
          <a:bodyPr>
            <a:normAutofit/>
          </a:bodyPr>
          <a:lstStyle/>
          <a:p>
            <a:r>
              <a:rPr lang="en-GB" sz="2400" dirty="0" smtClean="0">
                <a:solidFill>
                  <a:schemeClr val="bg1"/>
                </a:solidFill>
                <a:latin typeface="Times New Roman" pitchFamily="18" charset="0"/>
                <a:cs typeface="Times New Roman" pitchFamily="18" charset="0"/>
              </a:rPr>
              <a:t>Sensitization can be achieved passively, by injecting serum contains IgE from atopic individual into the skin of non allergic individual (procedure known as </a:t>
            </a:r>
            <a:r>
              <a:rPr lang="en-GB" sz="2400" b="1" dirty="0" err="1" smtClean="0">
                <a:solidFill>
                  <a:schemeClr val="bg2">
                    <a:lumMod val="25000"/>
                  </a:schemeClr>
                </a:solidFill>
                <a:latin typeface="Times New Roman" pitchFamily="18" charset="0"/>
                <a:cs typeface="Times New Roman" pitchFamily="18" charset="0"/>
              </a:rPr>
              <a:t>Prausnitz-Kustner</a:t>
            </a:r>
            <a:r>
              <a:rPr lang="en-GB" sz="2400" b="1" dirty="0" smtClean="0">
                <a:solidFill>
                  <a:schemeClr val="bg2">
                    <a:lumMod val="25000"/>
                  </a:schemeClr>
                </a:solidFill>
                <a:latin typeface="Times New Roman" pitchFamily="18" charset="0"/>
                <a:cs typeface="Times New Roman" pitchFamily="18" charset="0"/>
              </a:rPr>
              <a:t>, PK).</a:t>
            </a:r>
          </a:p>
          <a:p>
            <a:r>
              <a:rPr lang="en-GB" sz="2400" dirty="0" smtClean="0">
                <a:solidFill>
                  <a:schemeClr val="bg1"/>
                </a:solidFill>
                <a:latin typeface="Times New Roman" pitchFamily="18" charset="0"/>
                <a:cs typeface="Times New Roman" pitchFamily="18" charset="0"/>
              </a:rPr>
              <a:t>Two day later if the recipient injected with the proper allergen he will develop allergic reaction called </a:t>
            </a:r>
            <a:r>
              <a:rPr lang="en-GB" sz="2400" b="1" dirty="0" smtClean="0">
                <a:solidFill>
                  <a:schemeClr val="bg2">
                    <a:lumMod val="25000"/>
                  </a:schemeClr>
                </a:solidFill>
                <a:latin typeface="Times New Roman" pitchFamily="18" charset="0"/>
                <a:cs typeface="Times New Roman" pitchFamily="18" charset="0"/>
              </a:rPr>
              <a:t>passive </a:t>
            </a:r>
            <a:r>
              <a:rPr lang="en-GB" sz="2400" b="1" dirty="0" err="1" smtClean="0">
                <a:solidFill>
                  <a:schemeClr val="bg2">
                    <a:lumMod val="25000"/>
                  </a:schemeClr>
                </a:solidFill>
                <a:latin typeface="Times New Roman" pitchFamily="18" charset="0"/>
                <a:cs typeface="Times New Roman" pitchFamily="18" charset="0"/>
              </a:rPr>
              <a:t>cutaneous</a:t>
            </a:r>
            <a:r>
              <a:rPr lang="en-GB" sz="2400" b="1" dirty="0" smtClean="0">
                <a:solidFill>
                  <a:schemeClr val="bg2">
                    <a:lumMod val="25000"/>
                  </a:schemeClr>
                </a:solidFill>
                <a:latin typeface="Times New Roman" pitchFamily="18" charset="0"/>
                <a:cs typeface="Times New Roman" pitchFamily="18" charset="0"/>
              </a:rPr>
              <a:t> anaphylaxis</a:t>
            </a:r>
            <a:r>
              <a:rPr lang="en-GB" sz="2400" dirty="0" smtClean="0">
                <a:solidFill>
                  <a:schemeClr val="bg1"/>
                </a:solidFill>
                <a:latin typeface="Times New Roman" pitchFamily="18" charset="0"/>
                <a:cs typeface="Times New Roman" pitchFamily="18" charset="0"/>
              </a:rPr>
              <a:t> (PCA).</a:t>
            </a:r>
          </a:p>
          <a:p>
            <a:pPr>
              <a:buNone/>
            </a:pPr>
            <a:r>
              <a:rPr lang="en-GB" sz="2800" b="1" u="sng" dirty="0" smtClean="0">
                <a:solidFill>
                  <a:schemeClr val="bg2">
                    <a:lumMod val="25000"/>
                  </a:schemeClr>
                </a:solidFill>
                <a:latin typeface="Times New Roman" pitchFamily="18" charset="0"/>
                <a:cs typeface="Times New Roman" pitchFamily="18" charset="0"/>
              </a:rPr>
              <a:t>Activation phase</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Activation phase starts when sensitised mast cell or basophile is activated and release its granules which contains the highly inflammatory mediators.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792162"/>
            <a:ext cx="5817107"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755576" y="1628801"/>
            <a:ext cx="7776864" cy="4896544"/>
          </a:xfrm>
        </p:spPr>
        <p:txBody>
          <a:bodyPr>
            <a:noAutofit/>
          </a:bodyPr>
          <a:lstStyle/>
          <a:p>
            <a:r>
              <a:rPr lang="en-GB" sz="2400" dirty="0" smtClean="0">
                <a:solidFill>
                  <a:schemeClr val="bg1"/>
                </a:solidFill>
                <a:latin typeface="Times New Roman" pitchFamily="18" charset="0"/>
                <a:cs typeface="Times New Roman" pitchFamily="18" charset="0"/>
              </a:rPr>
              <a:t>Activation of sensitised mast cell should involve the presence of two bound close IgE molecules and a multivalent allergen that capable of cross-link the two IgE molecules.</a:t>
            </a:r>
          </a:p>
          <a:p>
            <a:r>
              <a:rPr lang="en-GB" sz="2400" dirty="0" smtClean="0">
                <a:solidFill>
                  <a:schemeClr val="bg1"/>
                </a:solidFill>
                <a:latin typeface="Times New Roman" pitchFamily="18" charset="0"/>
                <a:cs typeface="Times New Roman" pitchFamily="18" charset="0"/>
              </a:rPr>
              <a:t>Activation of mast cells lead to </a:t>
            </a:r>
            <a:r>
              <a:rPr lang="en-GB" sz="2400" dirty="0" err="1" smtClean="0">
                <a:solidFill>
                  <a:schemeClr val="bg1"/>
                </a:solidFill>
                <a:latin typeface="Times New Roman" pitchFamily="18" charset="0"/>
                <a:cs typeface="Times New Roman" pitchFamily="18" charset="0"/>
              </a:rPr>
              <a:t>degranulation</a:t>
            </a:r>
            <a:r>
              <a:rPr lang="en-GB" sz="2400" dirty="0" smtClean="0">
                <a:solidFill>
                  <a:schemeClr val="bg1"/>
                </a:solidFill>
                <a:latin typeface="Times New Roman" pitchFamily="18" charset="0"/>
                <a:cs typeface="Times New Roman" pitchFamily="18" charset="0"/>
              </a:rPr>
              <a:t> of these cells.</a:t>
            </a:r>
          </a:p>
          <a:p>
            <a:r>
              <a:rPr lang="en-GB" sz="2400" dirty="0" smtClean="0">
                <a:solidFill>
                  <a:schemeClr val="bg1"/>
                </a:solidFill>
                <a:latin typeface="Times New Roman" pitchFamily="18" charset="0"/>
                <a:cs typeface="Times New Roman" pitchFamily="18" charset="0"/>
              </a:rPr>
              <a:t>Physiological consequences and clinical symptoms is different according to the allergen dose and route of entry.</a:t>
            </a:r>
          </a:p>
          <a:p>
            <a:r>
              <a:rPr lang="en-GB" sz="2400" dirty="0" smtClean="0">
                <a:solidFill>
                  <a:schemeClr val="bg1"/>
                </a:solidFill>
                <a:latin typeface="Times New Roman" pitchFamily="18" charset="0"/>
                <a:cs typeface="Times New Roman" pitchFamily="18" charset="0"/>
              </a:rPr>
              <a:t>Degranulation of mast cells in the GIT cause increase in the fluid secretion and peristalsis, diarrhea and vomiting is also present.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792162"/>
            <a:ext cx="5889115"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755576" y="1340768"/>
            <a:ext cx="7776864" cy="5184575"/>
          </a:xfrm>
        </p:spPr>
        <p:txBody>
          <a:bodyPr>
            <a:normAutofit/>
          </a:bodyPr>
          <a:lstStyle/>
          <a:p>
            <a:r>
              <a:rPr lang="en-GB" sz="2400" dirty="0" smtClean="0">
                <a:solidFill>
                  <a:schemeClr val="bg1"/>
                </a:solidFill>
                <a:latin typeface="Times New Roman" pitchFamily="18" charset="0"/>
                <a:cs typeface="Times New Roman" pitchFamily="18" charset="0"/>
              </a:rPr>
              <a:t>Degranulation of mast cells in the lungs should lead to decrease in the diameter of  trachea and bronchi, increase in the mucus secretion. Accumulation of mucous in the narrowing airways may lead to congestion and blockage of these passages (coughing, wheezing and phlegm). </a:t>
            </a:r>
          </a:p>
          <a:p>
            <a:r>
              <a:rPr lang="en-GB" sz="2400" dirty="0" smtClean="0">
                <a:solidFill>
                  <a:schemeClr val="bg1"/>
                </a:solidFill>
                <a:latin typeface="Times New Roman" pitchFamily="18" charset="0"/>
                <a:cs typeface="Times New Roman" pitchFamily="18" charset="0"/>
              </a:rPr>
              <a:t> Degranulation of mast cells in the blood vessels cause increase in blood flow and increase in vascular permeability which lead to increase in the amount of fluid in tissues.</a:t>
            </a:r>
          </a:p>
          <a:p>
            <a:r>
              <a:rPr lang="en-GB" sz="2400" dirty="0" smtClean="0">
                <a:solidFill>
                  <a:schemeClr val="bg1"/>
                </a:solidFill>
                <a:latin typeface="Times New Roman" pitchFamily="18" charset="0"/>
                <a:cs typeface="Times New Roman" pitchFamily="18" charset="0"/>
              </a:rPr>
              <a:t>Degranulation of mast cells can takes place by other factors than allergen such as anti-IgE molecules, some </a:t>
            </a:r>
            <a:r>
              <a:rPr lang="en-GB" sz="2400" dirty="0" err="1" smtClean="0">
                <a:solidFill>
                  <a:schemeClr val="bg1"/>
                </a:solidFill>
                <a:latin typeface="Times New Roman" pitchFamily="18" charset="0"/>
                <a:cs typeface="Times New Roman" pitchFamily="18" charset="0"/>
              </a:rPr>
              <a:t>lectins</a:t>
            </a:r>
            <a:r>
              <a:rPr lang="en-GB" sz="2400" dirty="0" smtClean="0">
                <a:solidFill>
                  <a:schemeClr val="bg1"/>
                </a:solidFill>
                <a:latin typeface="Times New Roman" pitchFamily="18" charset="0"/>
                <a:cs typeface="Times New Roman" pitchFamily="18" charset="0"/>
              </a:rPr>
              <a:t>, chemicals like </a:t>
            </a:r>
            <a:r>
              <a:rPr lang="en-GB" sz="2400" dirty="0" err="1" smtClean="0">
                <a:solidFill>
                  <a:schemeClr val="bg1"/>
                </a:solidFill>
                <a:latin typeface="Times New Roman" pitchFamily="18" charset="0"/>
                <a:cs typeface="Times New Roman" pitchFamily="18" charset="0"/>
              </a:rPr>
              <a:t>ionophores</a:t>
            </a:r>
            <a:r>
              <a:rPr lang="en-GB" sz="2400" dirty="0" smtClean="0">
                <a:solidFill>
                  <a:schemeClr val="bg1"/>
                </a:solidFill>
                <a:latin typeface="Times New Roman" pitchFamily="18" charset="0"/>
                <a:cs typeface="Times New Roman" pitchFamily="18" charset="0"/>
              </a:rPr>
              <a:t> which increase Ca+ influx into the mast cell. Drugs such as codeine and morphine. Heat and cold </a:t>
            </a:r>
            <a:r>
              <a:rPr lang="en-GB" sz="2400" b="1" dirty="0" err="1" smtClean="0">
                <a:solidFill>
                  <a:schemeClr val="bg2">
                    <a:lumMod val="25000"/>
                  </a:schemeClr>
                </a:solidFill>
                <a:latin typeface="Times New Roman" pitchFamily="18" charset="0"/>
                <a:cs typeface="Times New Roman" pitchFamily="18" charset="0"/>
              </a:rPr>
              <a:t>cold</a:t>
            </a:r>
            <a:r>
              <a:rPr lang="en-GB" sz="2400" b="1" dirty="0" smtClean="0">
                <a:solidFill>
                  <a:schemeClr val="bg2">
                    <a:lumMod val="25000"/>
                  </a:schemeClr>
                </a:solidFill>
                <a:latin typeface="Times New Roman" pitchFamily="18" charset="0"/>
                <a:cs typeface="Times New Roman" pitchFamily="18" charset="0"/>
              </a:rPr>
              <a:t>-induced </a:t>
            </a:r>
            <a:r>
              <a:rPr lang="en-GB" sz="2400" b="1" dirty="0" err="1" smtClean="0">
                <a:solidFill>
                  <a:schemeClr val="bg2">
                    <a:lumMod val="25000"/>
                  </a:schemeClr>
                </a:solidFill>
                <a:latin typeface="Times New Roman" pitchFamily="18" charset="0"/>
                <a:cs typeface="Times New Roman" pitchFamily="18" charset="0"/>
              </a:rPr>
              <a:t>urticaria</a:t>
            </a:r>
            <a:r>
              <a:rPr lang="en-GB" sz="2400" dirty="0" smtClean="0">
                <a:solidFill>
                  <a:schemeClr val="bg1"/>
                </a:solidFill>
                <a:latin typeface="Times New Roman" pitchFamily="18" charset="0"/>
                <a:cs typeface="Times New Roman" pitchFamily="18" charset="0"/>
              </a:rPr>
              <a:t>.  </a:t>
            </a:r>
            <a:endParaRPr lang="en-GB" sz="2400" dirty="0"/>
          </a:p>
        </p:txBody>
      </p:sp>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792162"/>
            <a:ext cx="6033131"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611560" y="1556793"/>
            <a:ext cx="7920880" cy="4968552"/>
          </a:xfrm>
        </p:spPr>
        <p:txBody>
          <a:bodyPr>
            <a:normAutofit/>
          </a:bodyPr>
          <a:lstStyle/>
          <a:p>
            <a:r>
              <a:rPr lang="en-GB" sz="2400" dirty="0" smtClean="0">
                <a:solidFill>
                  <a:schemeClr val="bg1"/>
                </a:solidFill>
                <a:latin typeface="Times New Roman" pitchFamily="18" charset="0"/>
                <a:cs typeface="Times New Roman" pitchFamily="18" charset="0"/>
              </a:rPr>
              <a:t>Degranulation of mast cell is a complicated multi events process starts with change in the fluidity of the cell membrane due to </a:t>
            </a:r>
            <a:r>
              <a:rPr lang="en-GB" sz="2400" dirty="0" err="1" smtClean="0">
                <a:solidFill>
                  <a:schemeClr val="bg1"/>
                </a:solidFill>
                <a:latin typeface="Times New Roman" pitchFamily="18" charset="0"/>
                <a:cs typeface="Times New Roman" pitchFamily="18" charset="0"/>
              </a:rPr>
              <a:t>methylation</a:t>
            </a:r>
            <a:r>
              <a:rPr lang="en-GB" sz="2400" dirty="0" smtClean="0">
                <a:solidFill>
                  <a:schemeClr val="bg1"/>
                </a:solidFill>
                <a:latin typeface="Times New Roman" pitchFamily="18" charset="0"/>
                <a:cs typeface="Times New Roman" pitchFamily="18" charset="0"/>
              </a:rPr>
              <a:t> of the phospholipids. Which lead to increase in the concentration of intracellular </a:t>
            </a:r>
            <a:r>
              <a:rPr lang="en-GB" sz="2400" dirty="0" err="1" smtClean="0">
                <a:solidFill>
                  <a:schemeClr val="bg1"/>
                </a:solidFill>
                <a:latin typeface="Times New Roman" pitchFamily="18" charset="0"/>
                <a:cs typeface="Times New Roman" pitchFamily="18" charset="0"/>
              </a:rPr>
              <a:t>cAMP</a:t>
            </a:r>
            <a:r>
              <a:rPr lang="en-GB" sz="2400" dirty="0" smtClean="0">
                <a:solidFill>
                  <a:schemeClr val="bg1"/>
                </a:solidFill>
                <a:latin typeface="Times New Roman" pitchFamily="18" charset="0"/>
                <a:cs typeface="Times New Roman" pitchFamily="18" charset="0"/>
              </a:rPr>
              <a:t> followed by an increase in Ca+ influx.</a:t>
            </a:r>
          </a:p>
          <a:p>
            <a:r>
              <a:rPr lang="en-GB" sz="2400" dirty="0" smtClean="0">
                <a:solidFill>
                  <a:schemeClr val="bg1"/>
                </a:solidFill>
                <a:latin typeface="Times New Roman" pitchFamily="18" charset="0"/>
                <a:cs typeface="Times New Roman" pitchFamily="18" charset="0"/>
              </a:rPr>
              <a:t>High concentration of  </a:t>
            </a:r>
            <a:r>
              <a:rPr lang="en-GB" sz="2400" dirty="0" err="1" smtClean="0">
                <a:solidFill>
                  <a:schemeClr val="bg1"/>
                </a:solidFill>
                <a:latin typeface="Times New Roman" pitchFamily="18" charset="0"/>
                <a:cs typeface="Times New Roman" pitchFamily="18" charset="0"/>
              </a:rPr>
              <a:t>cAMP</a:t>
            </a:r>
            <a:r>
              <a:rPr lang="en-GB" sz="2400" dirty="0" smtClean="0">
                <a:solidFill>
                  <a:schemeClr val="bg1"/>
                </a:solidFill>
                <a:latin typeface="Times New Roman" pitchFamily="18" charset="0"/>
                <a:cs typeface="Times New Roman" pitchFamily="18" charset="0"/>
              </a:rPr>
              <a:t> should slow the </a:t>
            </a:r>
            <a:r>
              <a:rPr lang="en-GB" sz="2400" dirty="0" err="1" smtClean="0">
                <a:solidFill>
                  <a:schemeClr val="bg1"/>
                </a:solidFill>
                <a:latin typeface="Times New Roman" pitchFamily="18" charset="0"/>
                <a:cs typeface="Times New Roman" pitchFamily="18" charset="0"/>
              </a:rPr>
              <a:t>degranulation</a:t>
            </a:r>
            <a:r>
              <a:rPr lang="en-GB" sz="2400" dirty="0" smtClean="0">
                <a:solidFill>
                  <a:schemeClr val="bg1"/>
                </a:solidFill>
                <a:latin typeface="Times New Roman" pitchFamily="18" charset="0"/>
                <a:cs typeface="Times New Roman" pitchFamily="18" charset="0"/>
              </a:rPr>
              <a:t> process. The enzyme </a:t>
            </a:r>
            <a:r>
              <a:rPr lang="en-GB" sz="2400" dirty="0" err="1" smtClean="0">
                <a:solidFill>
                  <a:schemeClr val="bg1"/>
                </a:solidFill>
                <a:latin typeface="Times New Roman" pitchFamily="18" charset="0"/>
                <a:cs typeface="Times New Roman" pitchFamily="18" charset="0"/>
              </a:rPr>
              <a:t>adenylate</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cyclease</a:t>
            </a:r>
            <a:r>
              <a:rPr lang="en-GB" sz="2400" dirty="0" smtClean="0">
                <a:solidFill>
                  <a:schemeClr val="bg1"/>
                </a:solidFill>
                <a:latin typeface="Times New Roman" pitchFamily="18" charset="0"/>
                <a:cs typeface="Times New Roman" pitchFamily="18" charset="0"/>
              </a:rPr>
              <a:t> play a role in slowing the </a:t>
            </a:r>
            <a:r>
              <a:rPr lang="en-GB" sz="2400" dirty="0" err="1" smtClean="0">
                <a:solidFill>
                  <a:schemeClr val="bg1"/>
                </a:solidFill>
                <a:latin typeface="Times New Roman" pitchFamily="18" charset="0"/>
                <a:cs typeface="Times New Roman" pitchFamily="18" charset="0"/>
              </a:rPr>
              <a:t>degranulation</a:t>
            </a:r>
            <a:r>
              <a:rPr lang="en-GB" sz="2400" dirty="0" smtClean="0">
                <a:solidFill>
                  <a:schemeClr val="bg1"/>
                </a:solidFill>
                <a:latin typeface="Times New Roman" pitchFamily="18" charset="0"/>
                <a:cs typeface="Times New Roman" pitchFamily="18" charset="0"/>
              </a:rPr>
              <a:t> process.</a:t>
            </a:r>
          </a:p>
          <a:p>
            <a:pPr>
              <a:buNone/>
            </a:pPr>
            <a:r>
              <a:rPr lang="en-GB" sz="2400" b="1" u="sng" dirty="0" smtClean="0">
                <a:solidFill>
                  <a:schemeClr val="bg2">
                    <a:lumMod val="25000"/>
                  </a:schemeClr>
                </a:solidFill>
                <a:latin typeface="Times New Roman" pitchFamily="18" charset="0"/>
                <a:cs typeface="Times New Roman" pitchFamily="18" charset="0"/>
              </a:rPr>
              <a:t>Effector phase</a:t>
            </a:r>
            <a:r>
              <a:rPr lang="en-GB" sz="2400" dirty="0" smtClean="0">
                <a:solidFill>
                  <a:schemeClr val="bg1"/>
                </a:solidFill>
                <a:latin typeface="Times New Roman" pitchFamily="18" charset="0"/>
                <a:cs typeface="Times New Roman" pitchFamily="18" charset="0"/>
              </a:rPr>
              <a:t>: </a:t>
            </a:r>
          </a:p>
          <a:p>
            <a:r>
              <a:rPr lang="en-GB" sz="2400" dirty="0" smtClean="0">
                <a:solidFill>
                  <a:schemeClr val="bg1"/>
                </a:solidFill>
                <a:latin typeface="Times New Roman" pitchFamily="18" charset="0"/>
                <a:cs typeface="Times New Roman" pitchFamily="18" charset="0"/>
              </a:rPr>
              <a:t>During this phase symptoms appear due to the potent pharmacologically active substances. Cytokines are also secreted by activated mast cells IL-3, IL-8, IL9 and TNF-</a:t>
            </a:r>
            <a:r>
              <a:rPr lang="el-GR" sz="2400" dirty="0" smtClean="0">
                <a:solidFill>
                  <a:schemeClr val="bg1"/>
                </a:solidFill>
                <a:latin typeface="Times New Roman" pitchFamily="18" charset="0"/>
                <a:cs typeface="Times New Roman" pitchFamily="18" charset="0"/>
              </a:rPr>
              <a:t>α</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792162"/>
            <a:ext cx="5745099"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pic>
        <p:nvPicPr>
          <p:cNvPr id="1026" name="Picture 2" descr="C:\Users\Dr Suhail\Desktop\IgE[1].jpg"/>
          <p:cNvPicPr>
            <a:picLocks noGrp="1" noChangeAspect="1" noChangeArrowheads="1"/>
          </p:cNvPicPr>
          <p:nvPr>
            <p:ph idx="1"/>
          </p:nvPr>
        </p:nvPicPr>
        <p:blipFill>
          <a:blip r:embed="rId2" cstate="print"/>
          <a:srcRect/>
          <a:stretch>
            <a:fillRect/>
          </a:stretch>
        </p:blipFill>
        <p:spPr bwMode="auto">
          <a:xfrm>
            <a:off x="1259632" y="1484784"/>
            <a:ext cx="6264696" cy="5040560"/>
          </a:xfrm>
          <a:prstGeom prst="rect">
            <a:avLst/>
          </a:prstGeom>
          <a:noFill/>
        </p:spPr>
      </p:pic>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92162"/>
            <a:ext cx="5673091"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683568" y="1268760"/>
            <a:ext cx="7776864" cy="5589240"/>
          </a:xfrm>
        </p:spPr>
        <p:txBody>
          <a:bodyPr>
            <a:noAutofit/>
          </a:bodyPr>
          <a:lstStyle/>
          <a:p>
            <a:r>
              <a:rPr lang="en-GB" sz="2400" dirty="0" smtClean="0">
                <a:solidFill>
                  <a:schemeClr val="bg1"/>
                </a:solidFill>
                <a:latin typeface="Times New Roman" pitchFamily="18" charset="0"/>
                <a:cs typeface="Times New Roman" pitchFamily="18" charset="0"/>
              </a:rPr>
              <a:t>pharmacologically active substances or inflammatory mediators classified into two categories:</a:t>
            </a:r>
          </a:p>
          <a:p>
            <a:r>
              <a:rPr lang="en-GB" sz="2400" b="1" u="sng" dirty="0" smtClean="0">
                <a:solidFill>
                  <a:schemeClr val="bg2">
                    <a:lumMod val="25000"/>
                  </a:schemeClr>
                </a:solidFill>
                <a:latin typeface="Times New Roman" pitchFamily="18" charset="0"/>
                <a:cs typeface="Times New Roman" pitchFamily="18" charset="0"/>
              </a:rPr>
              <a:t>Performed mediators </a:t>
            </a:r>
            <a:r>
              <a:rPr lang="en-GB" sz="2400" dirty="0" smtClean="0">
                <a:solidFill>
                  <a:schemeClr val="bg1"/>
                </a:solidFill>
                <a:latin typeface="Times New Roman" pitchFamily="18" charset="0"/>
                <a:cs typeface="Times New Roman" pitchFamily="18" charset="0"/>
              </a:rPr>
              <a:t>and </a:t>
            </a:r>
            <a:r>
              <a:rPr lang="en-GB" sz="2400" dirty="0" smtClean="0">
                <a:solidFill>
                  <a:schemeClr val="bg2">
                    <a:lumMod val="25000"/>
                  </a:schemeClr>
                </a:solidFill>
                <a:latin typeface="Times New Roman" pitchFamily="18" charset="0"/>
                <a:cs typeface="Times New Roman" pitchFamily="18" charset="0"/>
              </a:rPr>
              <a:t>‘</a:t>
            </a:r>
            <a:r>
              <a:rPr lang="en-GB" sz="2400" i="1" dirty="0" smtClean="0">
                <a:solidFill>
                  <a:schemeClr val="bg2">
                    <a:lumMod val="25000"/>
                  </a:schemeClr>
                </a:solidFill>
                <a:latin typeface="Times New Roman" pitchFamily="18" charset="0"/>
                <a:cs typeface="Times New Roman" pitchFamily="18" charset="0"/>
              </a:rPr>
              <a:t>de novo’ </a:t>
            </a:r>
            <a:r>
              <a:rPr lang="en-GB" sz="2400" b="1" u="sng" dirty="0" smtClean="0">
                <a:solidFill>
                  <a:schemeClr val="bg2">
                    <a:lumMod val="25000"/>
                  </a:schemeClr>
                </a:solidFill>
                <a:latin typeface="Times New Roman" pitchFamily="18" charset="0"/>
                <a:cs typeface="Times New Roman" pitchFamily="18" charset="0"/>
              </a:rPr>
              <a:t>newly synthesised mediators</a:t>
            </a:r>
            <a:r>
              <a:rPr lang="en-GB" sz="2400" dirty="0" smtClean="0">
                <a:solidFill>
                  <a:schemeClr val="bg1"/>
                </a:solidFill>
                <a:latin typeface="Times New Roman" pitchFamily="18" charset="0"/>
                <a:cs typeface="Times New Roman" pitchFamily="18" charset="0"/>
              </a:rPr>
              <a:t>.</a:t>
            </a:r>
          </a:p>
          <a:p>
            <a:pPr>
              <a:buNone/>
            </a:pPr>
            <a:r>
              <a:rPr lang="en-GB" sz="2400" b="1" u="sng" dirty="0" smtClean="0">
                <a:solidFill>
                  <a:schemeClr val="bg2">
                    <a:lumMod val="25000"/>
                  </a:schemeClr>
                </a:solidFill>
                <a:latin typeface="Times New Roman" pitchFamily="18" charset="0"/>
                <a:cs typeface="Times New Roman" pitchFamily="18" charset="0"/>
              </a:rPr>
              <a:t>Performed mediators:</a:t>
            </a:r>
            <a:endParaRPr lang="en-GB" sz="2400" dirty="0" smtClean="0">
              <a:solidFill>
                <a:schemeClr val="bg1"/>
              </a:solidFill>
              <a:latin typeface="Times New Roman" pitchFamily="18" charset="0"/>
              <a:cs typeface="Times New Roman" pitchFamily="18" charset="0"/>
            </a:endParaRPr>
          </a:p>
          <a:p>
            <a:r>
              <a:rPr lang="en-GB" sz="2400" dirty="0" smtClean="0">
                <a:solidFill>
                  <a:schemeClr val="bg1"/>
                </a:solidFill>
                <a:latin typeface="Times New Roman" pitchFamily="18" charset="0"/>
                <a:cs typeface="Times New Roman" pitchFamily="18" charset="0"/>
              </a:rPr>
              <a:t>These mediators usually stored in the granules of mast cells, found bounded to a matrix protein.</a:t>
            </a:r>
          </a:p>
          <a:p>
            <a:r>
              <a:rPr lang="en-GB" sz="2400" dirty="0" smtClean="0">
                <a:latin typeface="Times New Roman" pitchFamily="18" charset="0"/>
                <a:cs typeface="Times New Roman" pitchFamily="18" charset="0"/>
              </a:rPr>
              <a:t>- </a:t>
            </a:r>
            <a:r>
              <a:rPr lang="en-GB" sz="2400" u="sng" dirty="0" smtClean="0">
                <a:solidFill>
                  <a:schemeClr val="bg2">
                    <a:lumMod val="25000"/>
                  </a:schemeClr>
                </a:solidFill>
                <a:latin typeface="Times New Roman" pitchFamily="18" charset="0"/>
                <a:cs typeface="Times New Roman" pitchFamily="18" charset="0"/>
              </a:rPr>
              <a:t>Histamine</a:t>
            </a:r>
            <a:r>
              <a:rPr lang="en-GB" sz="2400" dirty="0" smtClean="0">
                <a:latin typeface="Times New Roman" pitchFamily="18" charset="0"/>
                <a:cs typeface="Times New Roman" pitchFamily="18" charset="0"/>
              </a:rPr>
              <a:t>: </a:t>
            </a:r>
            <a:r>
              <a:rPr lang="en-GB" sz="2400" dirty="0" smtClean="0">
                <a:solidFill>
                  <a:schemeClr val="bg1"/>
                </a:solidFill>
                <a:latin typeface="Times New Roman" pitchFamily="18" charset="0"/>
                <a:cs typeface="Times New Roman" pitchFamily="18" charset="0"/>
              </a:rPr>
              <a:t>synthesised from the amino acid </a:t>
            </a:r>
            <a:r>
              <a:rPr lang="en-GB" sz="2400" dirty="0" err="1" smtClean="0">
                <a:solidFill>
                  <a:schemeClr val="bg1"/>
                </a:solidFill>
                <a:latin typeface="Times New Roman" pitchFamily="18" charset="0"/>
                <a:cs typeface="Times New Roman" pitchFamily="18" charset="0"/>
              </a:rPr>
              <a:t>histidine</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 Found bounded by electrostatic interactions to a matrix protein heparin. After </a:t>
            </a:r>
            <a:r>
              <a:rPr lang="en-GB" sz="2400" dirty="0" err="1" smtClean="0">
                <a:solidFill>
                  <a:schemeClr val="bg1"/>
                </a:solidFill>
                <a:latin typeface="Times New Roman" pitchFamily="18" charset="0"/>
                <a:cs typeface="Times New Roman" pitchFamily="18" charset="0"/>
              </a:rPr>
              <a:t>degranulation</a:t>
            </a:r>
            <a:r>
              <a:rPr lang="en-GB" sz="2400" dirty="0" smtClean="0">
                <a:solidFill>
                  <a:schemeClr val="bg1"/>
                </a:solidFill>
                <a:latin typeface="Times New Roman" pitchFamily="18" charset="0"/>
                <a:cs typeface="Times New Roman" pitchFamily="18" charset="0"/>
              </a:rPr>
              <a:t> histamine binds different types of cells though specific receptors H1 and H2. </a:t>
            </a:r>
          </a:p>
          <a:p>
            <a:r>
              <a:rPr lang="en-GB" sz="2400" dirty="0" smtClean="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792162"/>
            <a:ext cx="5889115"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539552" y="1412776"/>
            <a:ext cx="8064896" cy="5184576"/>
          </a:xfrm>
        </p:spPr>
        <p:txBody>
          <a:bodyPr>
            <a:normAutofit/>
          </a:bodyPr>
          <a:lstStyle/>
          <a:p>
            <a:r>
              <a:rPr lang="en-GB" sz="2400" dirty="0" smtClean="0">
                <a:solidFill>
                  <a:schemeClr val="bg1"/>
                </a:solidFill>
                <a:latin typeface="Times New Roman" pitchFamily="18" charset="0"/>
                <a:cs typeface="Times New Roman" pitchFamily="18" charset="0"/>
              </a:rPr>
              <a:t>Histamine receptors distribution is varied on cells with different effects.</a:t>
            </a:r>
          </a:p>
          <a:p>
            <a:r>
              <a:rPr lang="en-GB" sz="2400" dirty="0" smtClean="0">
                <a:solidFill>
                  <a:schemeClr val="bg1"/>
                </a:solidFill>
                <a:latin typeface="Times New Roman" pitchFamily="18" charset="0"/>
                <a:cs typeface="Times New Roman" pitchFamily="18" charset="0"/>
              </a:rPr>
              <a:t>If histamine binds H1 receptor on smooth muscles it causes muscle constriction, but if histamine binds H1 receptor on endothelial cells it causes contraction and increase in gaps between cells (permeability).</a:t>
            </a:r>
          </a:p>
          <a:p>
            <a:r>
              <a:rPr lang="en-GB" sz="2400" dirty="0" smtClean="0">
                <a:solidFill>
                  <a:schemeClr val="bg1"/>
                </a:solidFill>
                <a:latin typeface="Times New Roman" pitchFamily="18" charset="0"/>
                <a:cs typeface="Times New Roman" pitchFamily="18" charset="0"/>
              </a:rPr>
              <a:t>Binding of histamines to H2 receptor increase blood vessels permeability, increase mucus secretion and cause acid secretion in stomach</a:t>
            </a:r>
            <a:r>
              <a:rPr lang="en-GB" sz="2400" b="1" dirty="0" smtClean="0"/>
              <a:t> </a:t>
            </a:r>
            <a:r>
              <a:rPr lang="en-GB" sz="2400" b="1" dirty="0" smtClean="0">
                <a:solidFill>
                  <a:schemeClr val="bg1"/>
                </a:solidFill>
              </a:rPr>
              <a:t>-</a:t>
            </a:r>
            <a:r>
              <a:rPr lang="en-GB" sz="2400" b="1" dirty="0" err="1" smtClean="0">
                <a:solidFill>
                  <a:schemeClr val="bg2">
                    <a:lumMod val="25000"/>
                  </a:schemeClr>
                </a:solidFill>
                <a:latin typeface="Times New Roman" pitchFamily="18" charset="0"/>
                <a:cs typeface="Times New Roman" pitchFamily="18" charset="0"/>
              </a:rPr>
              <a:t>Gastroesophageal</a:t>
            </a:r>
            <a:r>
              <a:rPr lang="en-GB" sz="2400" b="1" dirty="0" smtClean="0">
                <a:solidFill>
                  <a:schemeClr val="bg2">
                    <a:lumMod val="25000"/>
                  </a:schemeClr>
                </a:solidFill>
                <a:latin typeface="Times New Roman" pitchFamily="18" charset="0"/>
                <a:cs typeface="Times New Roman" pitchFamily="18" charset="0"/>
              </a:rPr>
              <a:t> Reflux Disease (GERD)</a:t>
            </a:r>
            <a:r>
              <a:rPr lang="en-GB" sz="2400" b="1" dirty="0" smtClean="0">
                <a:solidFill>
                  <a:schemeClr val="bg1"/>
                </a:solidFill>
                <a:latin typeface="Times New Roman" pitchFamily="18" charset="0"/>
                <a:cs typeface="Times New Roman" pitchFamily="18" charset="0"/>
              </a:rPr>
              <a:t>.</a:t>
            </a:r>
            <a:endParaRPr lang="en-GB" sz="2400" dirty="0" smtClean="0">
              <a:solidFill>
                <a:schemeClr val="bg1"/>
              </a:solidFill>
              <a:latin typeface="Times New Roman" pitchFamily="18" charset="0"/>
              <a:cs typeface="Times New Roman" pitchFamily="18" charset="0"/>
            </a:endParaRPr>
          </a:p>
          <a:p>
            <a:r>
              <a:rPr lang="en-GB" sz="2400" dirty="0" smtClean="0">
                <a:solidFill>
                  <a:schemeClr val="bg1"/>
                </a:solidFill>
                <a:latin typeface="Times New Roman" pitchFamily="18" charset="0"/>
                <a:cs typeface="Times New Roman" pitchFamily="18" charset="0"/>
              </a:rPr>
              <a:t>Symptoms may persists even with use of such drugs due to the presence of other inflammatory mediators.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smtClean="0">
                <a:solidFill>
                  <a:schemeClr val="bg1"/>
                </a:solidFill>
                <a:latin typeface="Times New Roman" pitchFamily="18" charset="0"/>
                <a:cs typeface="Times New Roman" pitchFamily="18" charset="0"/>
              </a:rPr>
              <a:t>INFLAMATION</a:t>
            </a:r>
            <a:endParaRPr lang="en-GB" sz="3200" dirty="0">
              <a:latin typeface="Times New Roman" pitchFamily="18" charset="0"/>
              <a:cs typeface="Times New Roman" pitchFamily="18" charset="0"/>
            </a:endParaRPr>
          </a:p>
        </p:txBody>
      </p:sp>
      <p:sp>
        <p:nvSpPr>
          <p:cNvPr id="3" name="Content Placeholder 2"/>
          <p:cNvSpPr>
            <a:spLocks noGrp="1"/>
          </p:cNvSpPr>
          <p:nvPr>
            <p:ph idx="1"/>
          </p:nvPr>
        </p:nvSpPr>
        <p:spPr>
          <a:xfrm>
            <a:off x="899592" y="1484784"/>
            <a:ext cx="7344816" cy="5373216"/>
          </a:xfrm>
        </p:spPr>
        <p:txBody>
          <a:bodyPr>
            <a:normAutofit/>
          </a:bodyPr>
          <a:lstStyle/>
          <a:p>
            <a:r>
              <a:rPr lang="en-GB" sz="2400" dirty="0" smtClean="0">
                <a:solidFill>
                  <a:schemeClr val="bg1"/>
                </a:solidFill>
                <a:latin typeface="Times New Roman" pitchFamily="18" charset="0"/>
                <a:cs typeface="Times New Roman" pitchFamily="18" charset="0"/>
              </a:rPr>
              <a:t>Chronic inflammation to worms is mediated by mast cells and eosinophils and characterised by edema.</a:t>
            </a:r>
          </a:p>
          <a:p>
            <a:r>
              <a:rPr lang="en-GB" sz="2400" dirty="0" smtClean="0">
                <a:solidFill>
                  <a:schemeClr val="bg1"/>
                </a:solidFill>
                <a:latin typeface="Times New Roman" pitchFamily="18" charset="0"/>
                <a:cs typeface="Times New Roman" pitchFamily="18" charset="0"/>
              </a:rPr>
              <a:t>Local inflammation include local reaction of living tissues to injury, including burns, pneumonia, trauma, tuberculosis, and rheumatoid arthritis.</a:t>
            </a:r>
          </a:p>
          <a:p>
            <a:r>
              <a:rPr lang="en-GB" sz="2400" dirty="0" smtClean="0">
                <a:solidFill>
                  <a:schemeClr val="bg1"/>
                </a:solidFill>
                <a:latin typeface="Times New Roman" pitchFamily="18" charset="0"/>
                <a:cs typeface="Times New Roman" pitchFamily="18" charset="0"/>
              </a:rPr>
              <a:t> A systemic inflammatory response occurs when the entire body gives an inflammatory response to a threat.</a:t>
            </a:r>
          </a:p>
          <a:p>
            <a:r>
              <a:rPr lang="en-GB" sz="2400" dirty="0" smtClean="0">
                <a:solidFill>
                  <a:schemeClr val="bg1"/>
                </a:solidFill>
                <a:latin typeface="Times New Roman" pitchFamily="18" charset="0"/>
                <a:cs typeface="Times New Roman" pitchFamily="18" charset="0"/>
              </a:rPr>
              <a:t>The severity of systemic inflammatory response can be measured of c-reactive proteins present in the body. These proteins are produced in the liver as a response to inflammation. Therefore, in general, the more c-reactive proteins that are present in the body, the more severe the inflammatory response.</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792162"/>
            <a:ext cx="5961123"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539552" y="1556792"/>
            <a:ext cx="8136904" cy="5112569"/>
          </a:xfrm>
        </p:spPr>
        <p:txBody>
          <a:bodyPr/>
          <a:lstStyle/>
          <a:p>
            <a:r>
              <a:rPr lang="en-GB" sz="2400" dirty="0" smtClean="0">
                <a:solidFill>
                  <a:schemeClr val="bg1"/>
                </a:solidFill>
                <a:latin typeface="Times New Roman" pitchFamily="18" charset="0"/>
                <a:cs typeface="Times New Roman" pitchFamily="18" charset="0"/>
              </a:rPr>
              <a:t>Antihistamine drugs target H1 and H2 receptors if given very soon can counteract the effect of histamine. </a:t>
            </a:r>
            <a:r>
              <a:rPr lang="en-GB" sz="2400" dirty="0" err="1" smtClean="0">
                <a:solidFill>
                  <a:schemeClr val="bg2">
                    <a:lumMod val="25000"/>
                  </a:schemeClr>
                </a:solidFill>
                <a:latin typeface="Times New Roman" pitchFamily="18" charset="0"/>
                <a:cs typeface="Times New Roman" pitchFamily="18" charset="0"/>
              </a:rPr>
              <a:t>Diphenhydramine</a:t>
            </a:r>
            <a:r>
              <a:rPr lang="en-GB" sz="2400" dirty="0" smtClean="0">
                <a:solidFill>
                  <a:schemeClr val="bg2">
                    <a:lumMod val="25000"/>
                  </a:schemeClr>
                </a:solidFill>
                <a:latin typeface="Times New Roman" pitchFamily="18" charset="0"/>
                <a:cs typeface="Times New Roman" pitchFamily="18" charset="0"/>
              </a:rPr>
              <a:t> (Benadryl</a:t>
            </a:r>
            <a:r>
              <a:rPr lang="it-IT" sz="2400" baseline="30000" dirty="0" smtClean="0">
                <a:solidFill>
                  <a:schemeClr val="bg2">
                    <a:lumMod val="25000"/>
                  </a:schemeClr>
                </a:solidFill>
                <a:latin typeface="Times New Roman" pitchFamily="18" charset="0"/>
                <a:cs typeface="Times New Roman" pitchFamily="18" charset="0"/>
                <a:sym typeface="Symbol"/>
              </a:rPr>
              <a:t></a:t>
            </a:r>
            <a:r>
              <a:rPr lang="en-GB" sz="2400" dirty="0" smtClean="0">
                <a:solidFill>
                  <a:schemeClr val="bg2">
                    <a:lumMod val="25000"/>
                  </a:schemeClr>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 for H1 (first generation). Second generation of H1 blockers developed during the 90s  and  this </a:t>
            </a:r>
            <a:r>
              <a:rPr lang="it-IT" sz="2400" dirty="0" smtClean="0">
                <a:solidFill>
                  <a:schemeClr val="bg1"/>
                </a:solidFill>
                <a:latin typeface="Times New Roman" pitchFamily="18" charset="0"/>
                <a:cs typeface="Times New Roman" pitchFamily="18" charset="0"/>
              </a:rPr>
              <a:t>include </a:t>
            </a:r>
            <a:r>
              <a:rPr lang="it-IT" sz="2400" dirty="0" smtClean="0">
                <a:solidFill>
                  <a:schemeClr val="bg2">
                    <a:lumMod val="25000"/>
                  </a:schemeClr>
                </a:solidFill>
                <a:latin typeface="Times New Roman" pitchFamily="18" charset="0"/>
                <a:cs typeface="Times New Roman" pitchFamily="18" charset="0"/>
              </a:rPr>
              <a:t>loratadine (Claritin</a:t>
            </a:r>
            <a:r>
              <a:rPr lang="it-IT" sz="2400" baseline="30000" dirty="0" smtClean="0">
                <a:solidFill>
                  <a:schemeClr val="bg2">
                    <a:lumMod val="25000"/>
                  </a:schemeClr>
                </a:solidFill>
                <a:latin typeface="Times New Roman" pitchFamily="18" charset="0"/>
                <a:cs typeface="Times New Roman" pitchFamily="18" charset="0"/>
                <a:sym typeface="Symbol"/>
              </a:rPr>
              <a:t></a:t>
            </a:r>
            <a:r>
              <a:rPr lang="it-IT" sz="2400" dirty="0" smtClean="0">
                <a:solidFill>
                  <a:schemeClr val="bg2">
                    <a:lumMod val="25000"/>
                  </a:schemeClr>
                </a:solidFill>
                <a:latin typeface="Times New Roman" pitchFamily="18" charset="0"/>
                <a:cs typeface="Times New Roman" pitchFamily="18" charset="0"/>
              </a:rPr>
              <a:t>)</a:t>
            </a:r>
            <a:r>
              <a:rPr lang="it-IT" sz="2400" dirty="0" smtClean="0">
                <a:solidFill>
                  <a:schemeClr val="bg1"/>
                </a:solidFill>
                <a:latin typeface="Times New Roman" pitchFamily="18" charset="0"/>
                <a:cs typeface="Times New Roman" pitchFamily="18" charset="0"/>
              </a:rPr>
              <a:t> and </a:t>
            </a:r>
            <a:r>
              <a:rPr lang="it-IT" sz="2400" dirty="0" smtClean="0">
                <a:solidFill>
                  <a:schemeClr val="bg2">
                    <a:lumMod val="25000"/>
                  </a:schemeClr>
                </a:solidFill>
                <a:latin typeface="Times New Roman" pitchFamily="18" charset="0"/>
                <a:cs typeface="Times New Roman" pitchFamily="18" charset="0"/>
              </a:rPr>
              <a:t>fexofenadine (Allegra</a:t>
            </a:r>
            <a:r>
              <a:rPr lang="it-IT" sz="2400" baseline="30000" dirty="0" smtClean="0">
                <a:solidFill>
                  <a:schemeClr val="bg2">
                    <a:lumMod val="25000"/>
                  </a:schemeClr>
                </a:solidFill>
                <a:latin typeface="Times New Roman" pitchFamily="18" charset="0"/>
                <a:cs typeface="Times New Roman" pitchFamily="18" charset="0"/>
                <a:sym typeface="Symbol"/>
              </a:rPr>
              <a:t></a:t>
            </a:r>
            <a:r>
              <a:rPr lang="it-IT" sz="2400" dirty="0" smtClean="0">
                <a:solidFill>
                  <a:schemeClr val="bg2">
                    <a:lumMod val="25000"/>
                  </a:schemeClr>
                </a:solidFill>
                <a:latin typeface="Times New Roman" pitchFamily="18" charset="0"/>
                <a:cs typeface="Times New Roman" pitchFamily="18" charset="0"/>
              </a:rPr>
              <a:t>)</a:t>
            </a:r>
            <a:r>
              <a:rPr lang="it-IT" sz="24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  </a:t>
            </a:r>
          </a:p>
          <a:p>
            <a:r>
              <a:rPr lang="en-GB" sz="2400" dirty="0" err="1" smtClean="0">
                <a:solidFill>
                  <a:schemeClr val="bg2">
                    <a:lumMod val="25000"/>
                  </a:schemeClr>
                </a:solidFill>
                <a:latin typeface="Times New Roman" pitchFamily="18" charset="0"/>
                <a:cs typeface="Times New Roman" pitchFamily="18" charset="0"/>
              </a:rPr>
              <a:t>Cimetidine</a:t>
            </a:r>
            <a:r>
              <a:rPr lang="en-GB" sz="2400" dirty="0" smtClean="0">
                <a:solidFill>
                  <a:schemeClr val="bg2">
                    <a:lumMod val="25000"/>
                  </a:schemeClr>
                </a:solidFill>
                <a:latin typeface="Times New Roman" pitchFamily="18" charset="0"/>
                <a:cs typeface="Times New Roman" pitchFamily="18" charset="0"/>
              </a:rPr>
              <a:t> (</a:t>
            </a:r>
            <a:r>
              <a:rPr lang="en-GB" sz="2400" dirty="0" err="1" smtClean="0">
                <a:solidFill>
                  <a:schemeClr val="bg2">
                    <a:lumMod val="25000"/>
                  </a:schemeClr>
                </a:solidFill>
                <a:latin typeface="Times New Roman" pitchFamily="18" charset="0"/>
                <a:cs typeface="Times New Roman" pitchFamily="18" charset="0"/>
              </a:rPr>
              <a:t>Tagamet</a:t>
            </a:r>
            <a:r>
              <a:rPr lang="it-IT" sz="2400" baseline="30000" dirty="0" smtClean="0">
                <a:solidFill>
                  <a:schemeClr val="bg2">
                    <a:lumMod val="25000"/>
                  </a:schemeClr>
                </a:solidFill>
                <a:latin typeface="Times New Roman" pitchFamily="18" charset="0"/>
                <a:cs typeface="Times New Roman" pitchFamily="18" charset="0"/>
                <a:sym typeface="Symbol"/>
              </a:rPr>
              <a:t></a:t>
            </a:r>
            <a:r>
              <a:rPr lang="en-GB" sz="2400" dirty="0" smtClean="0">
                <a:solidFill>
                  <a:schemeClr val="bg2">
                    <a:lumMod val="25000"/>
                  </a:schemeClr>
                </a:solidFill>
                <a:latin typeface="Times New Roman" pitchFamily="18" charset="0"/>
                <a:cs typeface="Times New Roman" pitchFamily="18" charset="0"/>
              </a:rPr>
              <a:t>), </a:t>
            </a:r>
            <a:r>
              <a:rPr lang="en-GB" sz="2400" dirty="0" err="1" smtClean="0">
                <a:solidFill>
                  <a:schemeClr val="bg2">
                    <a:lumMod val="25000"/>
                  </a:schemeClr>
                </a:solidFill>
                <a:latin typeface="Times New Roman" pitchFamily="18" charset="0"/>
                <a:cs typeface="Times New Roman" pitchFamily="18" charset="0"/>
              </a:rPr>
              <a:t>famotidine</a:t>
            </a:r>
            <a:r>
              <a:rPr lang="en-GB" sz="2400" dirty="0" smtClean="0">
                <a:solidFill>
                  <a:schemeClr val="bg2">
                    <a:lumMod val="25000"/>
                  </a:schemeClr>
                </a:solidFill>
                <a:latin typeface="Times New Roman" pitchFamily="18" charset="0"/>
                <a:cs typeface="Times New Roman" pitchFamily="18" charset="0"/>
              </a:rPr>
              <a:t> (</a:t>
            </a:r>
            <a:r>
              <a:rPr lang="en-GB" sz="2400" dirty="0" err="1" smtClean="0">
                <a:solidFill>
                  <a:schemeClr val="bg2">
                    <a:lumMod val="25000"/>
                  </a:schemeClr>
                </a:solidFill>
                <a:latin typeface="Times New Roman" pitchFamily="18" charset="0"/>
                <a:cs typeface="Times New Roman" pitchFamily="18" charset="0"/>
              </a:rPr>
              <a:t>Pepcid</a:t>
            </a:r>
            <a:r>
              <a:rPr lang="it-IT" sz="2400" baseline="30000" dirty="0" smtClean="0">
                <a:solidFill>
                  <a:schemeClr val="bg2">
                    <a:lumMod val="25000"/>
                  </a:schemeClr>
                </a:solidFill>
                <a:latin typeface="Times New Roman" pitchFamily="18" charset="0"/>
                <a:cs typeface="Times New Roman" pitchFamily="18" charset="0"/>
                <a:sym typeface="Symbol"/>
              </a:rPr>
              <a:t></a:t>
            </a:r>
            <a:r>
              <a:rPr lang="en-GB" sz="2400" dirty="0" smtClean="0">
                <a:solidFill>
                  <a:schemeClr val="bg2">
                    <a:lumMod val="25000"/>
                  </a:schemeClr>
                </a:solidFill>
                <a:latin typeface="Times New Roman" pitchFamily="18" charset="0"/>
                <a:cs typeface="Times New Roman" pitchFamily="18" charset="0"/>
              </a:rPr>
              <a:t>), </a:t>
            </a:r>
            <a:r>
              <a:rPr lang="en-GB" sz="2400" dirty="0" err="1" smtClean="0">
                <a:solidFill>
                  <a:schemeClr val="bg2">
                    <a:lumMod val="25000"/>
                  </a:schemeClr>
                </a:solidFill>
                <a:latin typeface="Times New Roman" pitchFamily="18" charset="0"/>
                <a:cs typeface="Times New Roman" pitchFamily="18" charset="0"/>
              </a:rPr>
              <a:t>nizatidine</a:t>
            </a:r>
            <a:r>
              <a:rPr lang="en-GB" sz="2400" dirty="0" smtClean="0">
                <a:solidFill>
                  <a:schemeClr val="bg2">
                    <a:lumMod val="25000"/>
                  </a:schemeClr>
                </a:solidFill>
                <a:latin typeface="Times New Roman" pitchFamily="18" charset="0"/>
                <a:cs typeface="Times New Roman" pitchFamily="18" charset="0"/>
              </a:rPr>
              <a:t> and ranitidine</a:t>
            </a:r>
            <a:r>
              <a:rPr lang="en-GB" sz="2400" dirty="0" smtClean="0"/>
              <a:t> </a:t>
            </a:r>
            <a:r>
              <a:rPr lang="en-GB" sz="2400" dirty="0" smtClean="0">
                <a:solidFill>
                  <a:schemeClr val="bg2">
                    <a:lumMod val="25000"/>
                  </a:schemeClr>
                </a:solidFill>
                <a:latin typeface="Times New Roman" pitchFamily="18" charset="0"/>
                <a:cs typeface="Times New Roman" pitchFamily="18" charset="0"/>
              </a:rPr>
              <a:t>(Zantac</a:t>
            </a:r>
            <a:r>
              <a:rPr lang="it-IT" sz="2400" baseline="30000" dirty="0" smtClean="0">
                <a:solidFill>
                  <a:schemeClr val="bg2">
                    <a:lumMod val="25000"/>
                  </a:schemeClr>
                </a:solidFill>
                <a:latin typeface="Times New Roman" pitchFamily="18" charset="0"/>
                <a:cs typeface="Times New Roman" pitchFamily="18" charset="0"/>
                <a:sym typeface="Symbol"/>
              </a:rPr>
              <a:t></a:t>
            </a:r>
            <a:r>
              <a:rPr lang="en-GB" sz="2400" dirty="0" smtClean="0">
                <a:solidFill>
                  <a:schemeClr val="bg2">
                    <a:lumMod val="25000"/>
                  </a:schemeClr>
                </a:solidFill>
                <a:latin typeface="Times New Roman" pitchFamily="18" charset="0"/>
                <a:cs typeface="Times New Roman" pitchFamily="18" charset="0"/>
              </a:rPr>
              <a:t>), </a:t>
            </a:r>
            <a:r>
              <a:rPr lang="en-GB" sz="2400" dirty="0" smtClean="0">
                <a:solidFill>
                  <a:schemeClr val="bg1"/>
                </a:solidFill>
                <a:latin typeface="Times New Roman" pitchFamily="18" charset="0"/>
                <a:cs typeface="Times New Roman" pitchFamily="18" charset="0"/>
              </a:rPr>
              <a:t>all are H2 blockers.</a:t>
            </a:r>
          </a:p>
          <a:p>
            <a:r>
              <a:rPr lang="en-GB" sz="2400" dirty="0" err="1" smtClean="0">
                <a:solidFill>
                  <a:schemeClr val="bg2">
                    <a:lumMod val="25000"/>
                  </a:schemeClr>
                </a:solidFill>
                <a:latin typeface="Times New Roman" pitchFamily="18" charset="0"/>
                <a:cs typeface="Times New Roman" pitchFamily="18" charset="0"/>
              </a:rPr>
              <a:t>Omeprazole</a:t>
            </a:r>
            <a:r>
              <a:rPr lang="en-GB" sz="2400" dirty="0" smtClean="0">
                <a:solidFill>
                  <a:schemeClr val="bg2">
                    <a:lumMod val="25000"/>
                  </a:schemeClr>
                </a:solidFill>
                <a:latin typeface="Times New Roman" pitchFamily="18" charset="0"/>
                <a:cs typeface="Times New Roman" pitchFamily="18" charset="0"/>
              </a:rPr>
              <a:t> (</a:t>
            </a:r>
            <a:r>
              <a:rPr lang="en-GB" sz="2400" dirty="0" err="1" smtClean="0">
                <a:solidFill>
                  <a:schemeClr val="bg2">
                    <a:lumMod val="25000"/>
                  </a:schemeClr>
                </a:solidFill>
                <a:latin typeface="Times New Roman" pitchFamily="18" charset="0"/>
                <a:cs typeface="Times New Roman" pitchFamily="18" charset="0"/>
              </a:rPr>
              <a:t>Prilosec</a:t>
            </a:r>
            <a:r>
              <a:rPr lang="it-IT" sz="2400" baseline="30000" dirty="0" smtClean="0">
                <a:solidFill>
                  <a:schemeClr val="bg2">
                    <a:lumMod val="25000"/>
                  </a:schemeClr>
                </a:solidFill>
                <a:latin typeface="Times New Roman" pitchFamily="18" charset="0"/>
                <a:cs typeface="Times New Roman" pitchFamily="18" charset="0"/>
                <a:sym typeface="Symbol"/>
              </a:rPr>
              <a:t></a:t>
            </a:r>
            <a:r>
              <a:rPr lang="en-GB" sz="2400" dirty="0" smtClean="0">
                <a:solidFill>
                  <a:schemeClr val="bg2">
                    <a:lumMod val="25000"/>
                  </a:schemeClr>
                </a:solidFill>
                <a:latin typeface="Times New Roman" pitchFamily="18" charset="0"/>
                <a:cs typeface="Times New Roman" pitchFamily="18" charset="0"/>
              </a:rPr>
              <a:t>), </a:t>
            </a:r>
            <a:r>
              <a:rPr lang="en-GB" sz="2400" dirty="0" err="1" smtClean="0">
                <a:solidFill>
                  <a:schemeClr val="bg2">
                    <a:lumMod val="25000"/>
                  </a:schemeClr>
                </a:solidFill>
                <a:latin typeface="Times New Roman" pitchFamily="18" charset="0"/>
                <a:cs typeface="Times New Roman" pitchFamily="18" charset="0"/>
              </a:rPr>
              <a:t>lansoprazole</a:t>
            </a:r>
            <a:r>
              <a:rPr lang="en-GB" sz="2400" dirty="0" smtClean="0">
                <a:solidFill>
                  <a:schemeClr val="bg2">
                    <a:lumMod val="25000"/>
                  </a:schemeClr>
                </a:solidFill>
                <a:latin typeface="Times New Roman" pitchFamily="18" charset="0"/>
                <a:cs typeface="Times New Roman" pitchFamily="18" charset="0"/>
              </a:rPr>
              <a:t> (</a:t>
            </a:r>
            <a:r>
              <a:rPr lang="en-GB" sz="2400" dirty="0" err="1" smtClean="0">
                <a:solidFill>
                  <a:schemeClr val="bg2">
                    <a:lumMod val="25000"/>
                  </a:schemeClr>
                </a:solidFill>
                <a:latin typeface="Times New Roman" pitchFamily="18" charset="0"/>
                <a:cs typeface="Times New Roman" pitchFamily="18" charset="0"/>
              </a:rPr>
              <a:t>Prevacid</a:t>
            </a:r>
            <a:r>
              <a:rPr lang="it-IT" sz="2400" baseline="30000" dirty="0" smtClean="0">
                <a:solidFill>
                  <a:schemeClr val="bg2">
                    <a:lumMod val="25000"/>
                  </a:schemeClr>
                </a:solidFill>
                <a:latin typeface="Times New Roman" pitchFamily="18" charset="0"/>
                <a:cs typeface="Times New Roman" pitchFamily="18" charset="0"/>
                <a:sym typeface="Symbol"/>
              </a:rPr>
              <a:t></a:t>
            </a:r>
            <a:r>
              <a:rPr lang="en-GB" sz="2400" dirty="0" smtClean="0">
                <a:solidFill>
                  <a:schemeClr val="bg2">
                    <a:lumMod val="25000"/>
                  </a:schemeClr>
                </a:solidFill>
                <a:latin typeface="Times New Roman" pitchFamily="18" charset="0"/>
                <a:cs typeface="Times New Roman" pitchFamily="18" charset="0"/>
              </a:rPr>
              <a:t>), </a:t>
            </a:r>
            <a:r>
              <a:rPr lang="en-GB" sz="2400" dirty="0" err="1" smtClean="0">
                <a:solidFill>
                  <a:schemeClr val="bg2">
                    <a:lumMod val="25000"/>
                  </a:schemeClr>
                </a:solidFill>
                <a:latin typeface="Times New Roman" pitchFamily="18" charset="0"/>
                <a:cs typeface="Times New Roman" pitchFamily="18" charset="0"/>
              </a:rPr>
              <a:t>pantoprazole</a:t>
            </a:r>
            <a:r>
              <a:rPr lang="en-GB" sz="2400" dirty="0" smtClean="0">
                <a:solidFill>
                  <a:schemeClr val="bg2">
                    <a:lumMod val="25000"/>
                  </a:schemeClr>
                </a:solidFill>
                <a:latin typeface="Times New Roman" pitchFamily="18" charset="0"/>
                <a:cs typeface="Times New Roman" pitchFamily="18" charset="0"/>
              </a:rPr>
              <a:t> (</a:t>
            </a:r>
            <a:r>
              <a:rPr lang="en-GB" sz="2400" dirty="0" err="1" smtClean="0">
                <a:solidFill>
                  <a:schemeClr val="bg2">
                    <a:lumMod val="25000"/>
                  </a:schemeClr>
                </a:solidFill>
                <a:latin typeface="Times New Roman" pitchFamily="18" charset="0"/>
                <a:cs typeface="Times New Roman" pitchFamily="18" charset="0"/>
              </a:rPr>
              <a:t>Protonix</a:t>
            </a:r>
            <a:r>
              <a:rPr lang="it-IT" sz="2400" baseline="30000" dirty="0" smtClean="0">
                <a:solidFill>
                  <a:schemeClr val="bg2">
                    <a:lumMod val="25000"/>
                  </a:schemeClr>
                </a:solidFill>
                <a:latin typeface="Times New Roman" pitchFamily="18" charset="0"/>
                <a:cs typeface="Times New Roman" pitchFamily="18" charset="0"/>
                <a:sym typeface="Symbol"/>
              </a:rPr>
              <a:t></a:t>
            </a:r>
            <a:r>
              <a:rPr lang="en-GB" sz="2400" dirty="0" smtClean="0">
                <a:solidFill>
                  <a:schemeClr val="bg2">
                    <a:lumMod val="25000"/>
                  </a:schemeClr>
                </a:solidFill>
                <a:latin typeface="Times New Roman" pitchFamily="18" charset="0"/>
                <a:cs typeface="Times New Roman" pitchFamily="18" charset="0"/>
              </a:rPr>
              <a:t>) </a:t>
            </a:r>
            <a:r>
              <a:rPr lang="en-GB" sz="2400" dirty="0" smtClean="0">
                <a:solidFill>
                  <a:schemeClr val="bg1"/>
                </a:solidFill>
                <a:latin typeface="Times New Roman" pitchFamily="18" charset="0"/>
                <a:cs typeface="Times New Roman" pitchFamily="18" charset="0"/>
              </a:rPr>
              <a:t>and </a:t>
            </a:r>
            <a:r>
              <a:rPr lang="en-GB" sz="2400" dirty="0" err="1" smtClean="0">
                <a:solidFill>
                  <a:schemeClr val="bg2">
                    <a:lumMod val="25000"/>
                  </a:schemeClr>
                </a:solidFill>
                <a:latin typeface="Times New Roman" pitchFamily="18" charset="0"/>
                <a:cs typeface="Times New Roman" pitchFamily="18" charset="0"/>
              </a:rPr>
              <a:t>esomeprazole</a:t>
            </a:r>
            <a:r>
              <a:rPr lang="en-GB" sz="2400" dirty="0" smtClean="0">
                <a:solidFill>
                  <a:schemeClr val="bg2">
                    <a:lumMod val="25000"/>
                  </a:schemeClr>
                </a:solidFill>
                <a:latin typeface="Times New Roman" pitchFamily="18" charset="0"/>
                <a:cs typeface="Times New Roman" pitchFamily="18" charset="0"/>
              </a:rPr>
              <a:t> (</a:t>
            </a:r>
            <a:r>
              <a:rPr lang="en-GB" sz="2400" dirty="0" err="1" smtClean="0">
                <a:solidFill>
                  <a:schemeClr val="bg2">
                    <a:lumMod val="25000"/>
                  </a:schemeClr>
                </a:solidFill>
                <a:latin typeface="Times New Roman" pitchFamily="18" charset="0"/>
                <a:cs typeface="Times New Roman" pitchFamily="18" charset="0"/>
              </a:rPr>
              <a:t>Nexium</a:t>
            </a:r>
            <a:r>
              <a:rPr lang="it-IT" sz="2400" baseline="30000" dirty="0" smtClean="0">
                <a:solidFill>
                  <a:schemeClr val="bg2">
                    <a:lumMod val="25000"/>
                  </a:schemeClr>
                </a:solidFill>
                <a:latin typeface="Times New Roman" pitchFamily="18" charset="0"/>
                <a:cs typeface="Times New Roman" pitchFamily="18" charset="0"/>
                <a:sym typeface="Symbol"/>
              </a:rPr>
              <a:t></a:t>
            </a:r>
            <a:r>
              <a:rPr lang="en-GB" sz="2400" dirty="0" smtClean="0">
                <a:solidFill>
                  <a:schemeClr val="bg2">
                    <a:lumMod val="25000"/>
                  </a:schemeClr>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 these drugs known as proton pump inhibitors (PPIs).</a:t>
            </a:r>
          </a:p>
          <a:p>
            <a:endParaRPr lang="en-GB" dirty="0"/>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792162"/>
            <a:ext cx="5817107"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p>
        </p:txBody>
      </p:sp>
      <p:sp>
        <p:nvSpPr>
          <p:cNvPr id="3" name="Content Placeholder 2"/>
          <p:cNvSpPr>
            <a:spLocks noGrp="1"/>
          </p:cNvSpPr>
          <p:nvPr>
            <p:ph idx="1"/>
          </p:nvPr>
        </p:nvSpPr>
        <p:spPr>
          <a:xfrm>
            <a:off x="755576" y="1412776"/>
            <a:ext cx="7848872" cy="5040561"/>
          </a:xfrm>
        </p:spPr>
        <p:txBody>
          <a:bodyPr>
            <a:normAutofit/>
          </a:bodyPr>
          <a:lstStyle/>
          <a:p>
            <a:r>
              <a:rPr lang="en-GB" sz="2400" dirty="0" smtClean="0">
                <a:solidFill>
                  <a:schemeClr val="bg1"/>
                </a:solidFill>
                <a:latin typeface="Times New Roman" pitchFamily="18" charset="0"/>
                <a:cs typeface="Times New Roman" pitchFamily="18" charset="0"/>
              </a:rPr>
              <a:t>Other drugs also can be used to reverse the constriction of bronchioles and other signs.</a:t>
            </a:r>
          </a:p>
          <a:p>
            <a:r>
              <a:rPr lang="en-GB" sz="2400" dirty="0" smtClean="0">
                <a:solidFill>
                  <a:schemeClr val="bg1"/>
                </a:solidFill>
                <a:latin typeface="Times New Roman" pitchFamily="18" charset="0"/>
                <a:cs typeface="Times New Roman" pitchFamily="18" charset="0"/>
              </a:rPr>
              <a:t>Bronchodilators: </a:t>
            </a:r>
            <a:r>
              <a:rPr lang="en-GB" sz="2400" dirty="0" err="1" smtClean="0">
                <a:solidFill>
                  <a:schemeClr val="bg1"/>
                </a:solidFill>
                <a:latin typeface="Times New Roman" pitchFamily="18" charset="0"/>
                <a:cs typeface="Times New Roman" pitchFamily="18" charset="0"/>
              </a:rPr>
              <a:t>Aminophylline</a:t>
            </a:r>
            <a:r>
              <a:rPr lang="en-GB" sz="2400" dirty="0" smtClean="0">
                <a:solidFill>
                  <a:schemeClr val="bg1"/>
                </a:solidFill>
                <a:latin typeface="Times New Roman" pitchFamily="18" charset="0"/>
                <a:cs typeface="Times New Roman" pitchFamily="18" charset="0"/>
              </a:rPr>
              <a:t> , </a:t>
            </a:r>
            <a:r>
              <a:rPr lang="en-GB" sz="2400" dirty="0" err="1" smtClean="0">
                <a:solidFill>
                  <a:schemeClr val="bg1"/>
                </a:solidFill>
                <a:latin typeface="Times New Roman" pitchFamily="18" charset="0"/>
                <a:cs typeface="Times New Roman" pitchFamily="18" charset="0"/>
              </a:rPr>
              <a:t>Salmeterol</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metaproterenol</a:t>
            </a:r>
            <a:r>
              <a:rPr lang="en-GB" sz="2400" dirty="0" smtClean="0">
                <a:solidFill>
                  <a:schemeClr val="bg1"/>
                </a:solidFill>
                <a:latin typeface="Times New Roman" pitchFamily="18" charset="0"/>
                <a:cs typeface="Times New Roman" pitchFamily="18" charset="0"/>
              </a:rPr>
              <a:t> and epinephrine.</a:t>
            </a:r>
          </a:p>
          <a:p>
            <a:r>
              <a:rPr lang="en-GB" sz="2400" dirty="0" err="1" smtClean="0">
                <a:solidFill>
                  <a:schemeClr val="bg1"/>
                </a:solidFill>
                <a:latin typeface="Times New Roman" pitchFamily="18" charset="0"/>
                <a:cs typeface="Times New Roman" pitchFamily="18" charset="0"/>
              </a:rPr>
              <a:t>Leukotriene</a:t>
            </a:r>
            <a:r>
              <a:rPr lang="en-GB" sz="2400" dirty="0" smtClean="0">
                <a:solidFill>
                  <a:schemeClr val="bg1"/>
                </a:solidFill>
                <a:latin typeface="Times New Roman" pitchFamily="18" charset="0"/>
                <a:cs typeface="Times New Roman" pitchFamily="18" charset="0"/>
              </a:rPr>
              <a:t> modifier: </a:t>
            </a:r>
            <a:r>
              <a:rPr lang="en-GB" sz="2400" dirty="0" err="1" smtClean="0">
                <a:solidFill>
                  <a:schemeClr val="bg1"/>
                </a:solidFill>
                <a:latin typeface="Times New Roman" pitchFamily="18" charset="0"/>
                <a:cs typeface="Times New Roman" pitchFamily="18" charset="0"/>
              </a:rPr>
              <a:t>Zafirlukast</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Ziluton</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Corticosteroids: Hydrocortisone, </a:t>
            </a:r>
            <a:r>
              <a:rPr lang="en-GB" sz="2400" dirty="0" err="1" smtClean="0">
                <a:solidFill>
                  <a:schemeClr val="bg1"/>
                </a:solidFill>
                <a:latin typeface="Times New Roman" pitchFamily="18" charset="0"/>
                <a:cs typeface="Times New Roman" pitchFamily="18" charset="0"/>
              </a:rPr>
              <a:t>methylprednisolone</a:t>
            </a:r>
            <a:r>
              <a:rPr lang="en-GB" sz="2400" dirty="0" smtClean="0">
                <a:solidFill>
                  <a:schemeClr val="bg1"/>
                </a:solidFill>
                <a:latin typeface="Times New Roman" pitchFamily="18" charset="0"/>
                <a:cs typeface="Times New Roman" pitchFamily="18" charset="0"/>
              </a:rPr>
              <a:t>, prednisone.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792162"/>
            <a:ext cx="6033131"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611560" y="1340768"/>
            <a:ext cx="7992888" cy="5517232"/>
          </a:xfrm>
        </p:spPr>
        <p:txBody>
          <a:bodyPr/>
          <a:lstStyle/>
          <a:p>
            <a:r>
              <a:rPr lang="en-GB" dirty="0" smtClean="0"/>
              <a:t>-</a:t>
            </a:r>
            <a:r>
              <a:rPr lang="en-GB" sz="2400" u="sng" dirty="0" smtClean="0">
                <a:solidFill>
                  <a:schemeClr val="bg2">
                    <a:lumMod val="25000"/>
                  </a:schemeClr>
                </a:solidFill>
                <a:latin typeface="Times New Roman" pitchFamily="18" charset="0"/>
                <a:cs typeface="Times New Roman" pitchFamily="18" charset="0"/>
              </a:rPr>
              <a:t>Serotonin</a:t>
            </a:r>
            <a:r>
              <a:rPr lang="en-GB" sz="2400" dirty="0" smtClean="0">
                <a:solidFill>
                  <a:schemeClr val="bg1"/>
                </a:solidFill>
                <a:latin typeface="Times New Roman" pitchFamily="18" charset="0"/>
                <a:cs typeface="Times New Roman" pitchFamily="18" charset="0"/>
              </a:rPr>
              <a:t>: Found in some species mast cells, it action very similar to histamine.</a:t>
            </a:r>
          </a:p>
          <a:p>
            <a:r>
              <a:rPr lang="en-GB" sz="2400" dirty="0" smtClean="0">
                <a:latin typeface="Times New Roman" pitchFamily="18" charset="0"/>
                <a:cs typeface="Times New Roman" pitchFamily="18" charset="0"/>
              </a:rPr>
              <a:t>- </a:t>
            </a:r>
            <a:r>
              <a:rPr lang="en-GB" sz="2400" u="sng" dirty="0" err="1" smtClean="0">
                <a:solidFill>
                  <a:schemeClr val="bg2">
                    <a:lumMod val="25000"/>
                  </a:schemeClr>
                </a:solidFill>
                <a:latin typeface="Times New Roman" pitchFamily="18" charset="0"/>
                <a:cs typeface="Times New Roman" pitchFamily="18" charset="0"/>
              </a:rPr>
              <a:t>Chemotactic</a:t>
            </a:r>
            <a:r>
              <a:rPr lang="en-GB" sz="2400" u="sng" dirty="0" smtClean="0">
                <a:solidFill>
                  <a:schemeClr val="bg2">
                    <a:lumMod val="25000"/>
                  </a:schemeClr>
                </a:solidFill>
                <a:latin typeface="Times New Roman" pitchFamily="18" charset="0"/>
                <a:cs typeface="Times New Roman" pitchFamily="18" charset="0"/>
              </a:rPr>
              <a:t> factors</a:t>
            </a:r>
            <a:r>
              <a:rPr lang="en-GB" sz="2400" dirty="0" smtClean="0">
                <a:solidFill>
                  <a:schemeClr val="bg1"/>
                </a:solidFill>
                <a:latin typeface="Times New Roman" pitchFamily="18" charset="0"/>
                <a:cs typeface="Times New Roman" pitchFamily="18" charset="0"/>
              </a:rPr>
              <a:t>: Such as </a:t>
            </a:r>
            <a:r>
              <a:rPr lang="en-GB" sz="2400" dirty="0" err="1" smtClean="0">
                <a:solidFill>
                  <a:schemeClr val="bg1"/>
                </a:solidFill>
                <a:latin typeface="Times New Roman" pitchFamily="18" charset="0"/>
                <a:cs typeface="Times New Roman" pitchFamily="18" charset="0"/>
              </a:rPr>
              <a:t>eosinophilic</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chemotactic</a:t>
            </a:r>
            <a:r>
              <a:rPr lang="en-GB" sz="2400" dirty="0" smtClean="0">
                <a:solidFill>
                  <a:schemeClr val="bg1"/>
                </a:solidFill>
                <a:latin typeface="Times New Roman" pitchFamily="18" charset="0"/>
                <a:cs typeface="Times New Roman" pitchFamily="18" charset="0"/>
              </a:rPr>
              <a:t> factor (ECF) which attracts eosinophils, IL-8 attracts neutrophils.</a:t>
            </a:r>
          </a:p>
          <a:p>
            <a:r>
              <a:rPr lang="en-GB" sz="2400" dirty="0" smtClean="0">
                <a:solidFill>
                  <a:schemeClr val="bg1"/>
                </a:solidFill>
                <a:latin typeface="Times New Roman" pitchFamily="18" charset="0"/>
                <a:cs typeface="Times New Roman" pitchFamily="18" charset="0"/>
              </a:rPr>
              <a:t>Eosinophils believed to play a relieving role by secreting </a:t>
            </a:r>
            <a:r>
              <a:rPr lang="en-GB" sz="2400" dirty="0" err="1" smtClean="0">
                <a:solidFill>
                  <a:schemeClr val="bg1"/>
                </a:solidFill>
                <a:latin typeface="Times New Roman" pitchFamily="18" charset="0"/>
                <a:cs typeface="Times New Roman" pitchFamily="18" charset="0"/>
              </a:rPr>
              <a:t>histaminase</a:t>
            </a:r>
            <a:r>
              <a:rPr lang="en-GB" sz="2400" dirty="0" smtClean="0">
                <a:solidFill>
                  <a:schemeClr val="bg1"/>
                </a:solidFill>
                <a:latin typeface="Times New Roman" pitchFamily="18" charset="0"/>
                <a:cs typeface="Times New Roman" pitchFamily="18" charset="0"/>
              </a:rPr>
              <a:t> and </a:t>
            </a:r>
            <a:r>
              <a:rPr lang="en-GB" sz="2400" dirty="0" err="1" smtClean="0">
                <a:solidFill>
                  <a:schemeClr val="bg1"/>
                </a:solidFill>
                <a:latin typeface="Times New Roman" pitchFamily="18" charset="0"/>
                <a:cs typeface="Times New Roman" pitchFamily="18" charset="0"/>
              </a:rPr>
              <a:t>arylsulfatase</a:t>
            </a:r>
            <a:r>
              <a:rPr lang="en-GB" sz="2400" dirty="0" smtClean="0">
                <a:solidFill>
                  <a:schemeClr val="bg1"/>
                </a:solidFill>
                <a:latin typeface="Times New Roman" pitchFamily="18" charset="0"/>
                <a:cs typeface="Times New Roman" pitchFamily="18" charset="0"/>
              </a:rPr>
              <a:t>. </a:t>
            </a:r>
          </a:p>
          <a:p>
            <a:r>
              <a:rPr lang="en-GB" sz="2400" b="1" u="sng" dirty="0" smtClean="0">
                <a:solidFill>
                  <a:schemeClr val="bg2">
                    <a:lumMod val="25000"/>
                  </a:schemeClr>
                </a:solidFill>
                <a:latin typeface="Times New Roman" pitchFamily="18" charset="0"/>
                <a:cs typeface="Times New Roman" pitchFamily="18" charset="0"/>
              </a:rPr>
              <a:t>‘</a:t>
            </a:r>
            <a:r>
              <a:rPr lang="en-GB" sz="2400" b="1" i="1" u="sng" dirty="0" smtClean="0">
                <a:solidFill>
                  <a:schemeClr val="bg2">
                    <a:lumMod val="25000"/>
                  </a:schemeClr>
                </a:solidFill>
                <a:latin typeface="Times New Roman" pitchFamily="18" charset="0"/>
                <a:cs typeface="Times New Roman" pitchFamily="18" charset="0"/>
              </a:rPr>
              <a:t>De novo</a:t>
            </a:r>
            <a:r>
              <a:rPr lang="en-GB" sz="2400" b="1" u="sng" dirty="0" smtClean="0">
                <a:solidFill>
                  <a:schemeClr val="bg2">
                    <a:lumMod val="25000"/>
                  </a:schemeClr>
                </a:solidFill>
                <a:latin typeface="Times New Roman" pitchFamily="18" charset="0"/>
                <a:cs typeface="Times New Roman" pitchFamily="18" charset="0"/>
              </a:rPr>
              <a:t>’</a:t>
            </a:r>
            <a:r>
              <a:rPr lang="en-GB" sz="2400" b="1" dirty="0" smtClean="0">
                <a:solidFill>
                  <a:schemeClr val="bg2">
                    <a:lumMod val="25000"/>
                  </a:schemeClr>
                </a:solidFill>
                <a:latin typeface="Times New Roman" pitchFamily="18" charset="0"/>
                <a:cs typeface="Times New Roman" pitchFamily="18" charset="0"/>
              </a:rPr>
              <a:t> </a:t>
            </a:r>
            <a:r>
              <a:rPr lang="en-GB" sz="2400" b="1" u="sng" dirty="0" smtClean="0">
                <a:solidFill>
                  <a:schemeClr val="bg2">
                    <a:lumMod val="25000"/>
                  </a:schemeClr>
                </a:solidFill>
                <a:latin typeface="Times New Roman" pitchFamily="18" charset="0"/>
                <a:cs typeface="Times New Roman" pitchFamily="18" charset="0"/>
              </a:rPr>
              <a:t>newly synthesised mediators</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Symptoms of allergic reaction can last long time even if treated with </a:t>
            </a:r>
            <a:r>
              <a:rPr lang="en-GB" sz="2400" dirty="0" err="1" smtClean="0">
                <a:solidFill>
                  <a:schemeClr val="bg1"/>
                </a:solidFill>
                <a:latin typeface="Times New Roman" pitchFamily="18" charset="0"/>
                <a:cs typeface="Times New Roman" pitchFamily="18" charset="0"/>
              </a:rPr>
              <a:t>antihistamins</a:t>
            </a:r>
            <a:r>
              <a:rPr lang="en-GB" sz="2400" dirty="0" smtClean="0">
                <a:solidFill>
                  <a:schemeClr val="bg1"/>
                </a:solidFill>
                <a:latin typeface="Times New Roman" pitchFamily="18" charset="0"/>
                <a:cs typeface="Times New Roman" pitchFamily="18" charset="0"/>
              </a:rPr>
              <a:t>. Production of other inflammatory mediators known as SRS-A is responsible for the continuation of symptoms.</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792162"/>
            <a:ext cx="5889115"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611560" y="1412776"/>
            <a:ext cx="7920880" cy="5112569"/>
          </a:xfrm>
        </p:spPr>
        <p:txBody>
          <a:bodyPr>
            <a:normAutofit/>
          </a:bodyPr>
          <a:lstStyle/>
          <a:p>
            <a:r>
              <a:rPr lang="en-GB" sz="2400" dirty="0" smtClean="0">
                <a:solidFill>
                  <a:schemeClr val="bg1"/>
                </a:solidFill>
                <a:latin typeface="Times New Roman" pitchFamily="18" charset="0"/>
                <a:cs typeface="Times New Roman" pitchFamily="18" charset="0"/>
              </a:rPr>
              <a:t>Newly synthesised substances produced from membrane lipid (</a:t>
            </a:r>
            <a:r>
              <a:rPr lang="en-GB" sz="2400" dirty="0" err="1" smtClean="0">
                <a:solidFill>
                  <a:schemeClr val="bg1"/>
                </a:solidFill>
                <a:latin typeface="Times New Roman" pitchFamily="18" charset="0"/>
                <a:cs typeface="Times New Roman" pitchFamily="18" charset="0"/>
              </a:rPr>
              <a:t>arachidonic</a:t>
            </a:r>
            <a:r>
              <a:rPr lang="en-GB" sz="2400" dirty="0" smtClean="0">
                <a:solidFill>
                  <a:schemeClr val="bg1"/>
                </a:solidFill>
                <a:latin typeface="Times New Roman" pitchFamily="18" charset="0"/>
                <a:cs typeface="Times New Roman" pitchFamily="18" charset="0"/>
              </a:rPr>
              <a:t> acid) these substances called </a:t>
            </a:r>
            <a:r>
              <a:rPr lang="en-GB" sz="2400" b="1" dirty="0" err="1" smtClean="0">
                <a:solidFill>
                  <a:schemeClr val="bg2">
                    <a:lumMod val="25000"/>
                  </a:schemeClr>
                </a:solidFill>
                <a:latin typeface="Times New Roman" pitchFamily="18" charset="0"/>
                <a:cs typeface="Times New Roman" pitchFamily="18" charset="0"/>
              </a:rPr>
              <a:t>leukotrienes</a:t>
            </a:r>
            <a:r>
              <a:rPr lang="en-GB" sz="2400" dirty="0" smtClean="0">
                <a:latin typeface="Times New Roman" pitchFamily="18" charset="0"/>
                <a:cs typeface="Times New Roman" pitchFamily="18" charset="0"/>
              </a:rPr>
              <a:t>. </a:t>
            </a:r>
            <a:r>
              <a:rPr lang="en-GB" sz="2400" dirty="0" smtClean="0">
                <a:solidFill>
                  <a:schemeClr val="bg1"/>
                </a:solidFill>
                <a:latin typeface="Times New Roman" pitchFamily="18" charset="0"/>
                <a:cs typeface="Times New Roman" pitchFamily="18" charset="0"/>
              </a:rPr>
              <a:t>LTs are named LTB4, LTC4, LTD4 and LTE4. They are very potent in smooth muscles contractors and for long and extended period. </a:t>
            </a:r>
            <a:r>
              <a:rPr lang="en-GB" sz="2400" u="sng" dirty="0" smtClean="0">
                <a:solidFill>
                  <a:schemeClr val="bg1"/>
                </a:solidFill>
                <a:latin typeface="Times New Roman" pitchFamily="18" charset="0"/>
                <a:cs typeface="Times New Roman" pitchFamily="18" charset="0"/>
              </a:rPr>
              <a:t>They are the primary cause of </a:t>
            </a:r>
            <a:r>
              <a:rPr lang="en-GB" sz="2400" u="sng" dirty="0" err="1" smtClean="0">
                <a:solidFill>
                  <a:schemeClr val="bg1"/>
                </a:solidFill>
                <a:latin typeface="Times New Roman" pitchFamily="18" charset="0"/>
                <a:cs typeface="Times New Roman" pitchFamily="18" charset="0"/>
              </a:rPr>
              <a:t>antihistamin</a:t>
            </a:r>
            <a:r>
              <a:rPr lang="en-GB" sz="2400" u="sng" dirty="0" smtClean="0">
                <a:solidFill>
                  <a:schemeClr val="bg1"/>
                </a:solidFill>
                <a:latin typeface="Times New Roman" pitchFamily="18" charset="0"/>
                <a:cs typeface="Times New Roman" pitchFamily="18" charset="0"/>
              </a:rPr>
              <a:t> resistant asthma</a:t>
            </a:r>
            <a:r>
              <a:rPr lang="en-GB" sz="2400" dirty="0" smtClean="0">
                <a:solidFill>
                  <a:schemeClr val="bg1"/>
                </a:solidFill>
                <a:latin typeface="Times New Roman" pitchFamily="18" charset="0"/>
                <a:cs typeface="Times New Roman" pitchFamily="18" charset="0"/>
              </a:rPr>
              <a:t>. </a:t>
            </a:r>
          </a:p>
          <a:p>
            <a:r>
              <a:rPr lang="en-GB" sz="2400" dirty="0" smtClean="0">
                <a:solidFill>
                  <a:schemeClr val="bg1"/>
                </a:solidFill>
                <a:latin typeface="Times New Roman" pitchFamily="18" charset="0"/>
                <a:cs typeface="Times New Roman" pitchFamily="18" charset="0"/>
              </a:rPr>
              <a:t> </a:t>
            </a:r>
            <a:r>
              <a:rPr lang="en-GB" sz="2400" u="sng" dirty="0" err="1" smtClean="0">
                <a:solidFill>
                  <a:schemeClr val="bg2">
                    <a:lumMod val="25000"/>
                  </a:schemeClr>
                </a:solidFill>
                <a:latin typeface="Times New Roman" pitchFamily="18" charset="0"/>
                <a:cs typeface="Times New Roman" pitchFamily="18" charset="0"/>
              </a:rPr>
              <a:t>Thromboxanes</a:t>
            </a:r>
            <a:r>
              <a:rPr lang="en-GB" sz="2400" u="sng" dirty="0" smtClean="0">
                <a:solidFill>
                  <a:schemeClr val="bg2">
                    <a:lumMod val="25000"/>
                  </a:schemeClr>
                </a:solidFill>
                <a:latin typeface="Times New Roman" pitchFamily="18" charset="0"/>
                <a:cs typeface="Times New Roman" pitchFamily="18" charset="0"/>
              </a:rPr>
              <a:t> (TXA)</a:t>
            </a:r>
            <a:r>
              <a:rPr lang="en-GB" sz="2400" dirty="0" smtClean="0">
                <a:solidFill>
                  <a:schemeClr val="bg1"/>
                </a:solidFill>
                <a:latin typeface="Times New Roman" pitchFamily="18" charset="0"/>
                <a:cs typeface="Times New Roman" pitchFamily="18" charset="0"/>
              </a:rPr>
              <a:t> and </a:t>
            </a:r>
            <a:r>
              <a:rPr lang="en-GB" sz="2400" u="sng" dirty="0" smtClean="0">
                <a:solidFill>
                  <a:schemeClr val="bg2">
                    <a:lumMod val="25000"/>
                  </a:schemeClr>
                </a:solidFill>
                <a:latin typeface="Times New Roman" pitchFamily="18" charset="0"/>
                <a:cs typeface="Times New Roman" pitchFamily="18" charset="0"/>
              </a:rPr>
              <a:t>prostaglandins (PG)</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Both produced from </a:t>
            </a:r>
            <a:r>
              <a:rPr lang="en-GB" sz="2400" dirty="0" err="1" smtClean="0">
                <a:solidFill>
                  <a:schemeClr val="bg1"/>
                </a:solidFill>
                <a:latin typeface="Times New Roman" pitchFamily="18" charset="0"/>
                <a:cs typeface="Times New Roman" pitchFamily="18" charset="0"/>
              </a:rPr>
              <a:t>arachidonic</a:t>
            </a:r>
            <a:r>
              <a:rPr lang="en-GB" sz="2400" dirty="0" smtClean="0">
                <a:solidFill>
                  <a:schemeClr val="bg1"/>
                </a:solidFill>
                <a:latin typeface="Times New Roman" pitchFamily="18" charset="0"/>
                <a:cs typeface="Times New Roman" pitchFamily="18" charset="0"/>
              </a:rPr>
              <a:t> acid but from different pathway that produced LTs. </a:t>
            </a:r>
            <a:r>
              <a:rPr lang="en-GB" sz="2400" dirty="0" err="1" smtClean="0">
                <a:solidFill>
                  <a:schemeClr val="bg2">
                    <a:lumMod val="25000"/>
                  </a:schemeClr>
                </a:solidFill>
                <a:latin typeface="Times New Roman" pitchFamily="18" charset="0"/>
                <a:cs typeface="Times New Roman" pitchFamily="18" charset="0"/>
              </a:rPr>
              <a:t>Cyclooxygenase</a:t>
            </a:r>
            <a:r>
              <a:rPr lang="en-GB" sz="2400" dirty="0" smtClean="0">
                <a:solidFill>
                  <a:schemeClr val="bg1"/>
                </a:solidFill>
                <a:latin typeface="Times New Roman" pitchFamily="18" charset="0"/>
                <a:cs typeface="Times New Roman" pitchFamily="18" charset="0"/>
              </a:rPr>
              <a:t> and </a:t>
            </a:r>
            <a:r>
              <a:rPr lang="en-GB" sz="2400" dirty="0" err="1" smtClean="0">
                <a:solidFill>
                  <a:schemeClr val="bg2">
                    <a:lumMod val="25000"/>
                  </a:schemeClr>
                </a:solidFill>
                <a:latin typeface="Times New Roman" pitchFamily="18" charset="0"/>
                <a:cs typeface="Times New Roman" pitchFamily="18" charset="0"/>
              </a:rPr>
              <a:t>lipooxygenase</a:t>
            </a:r>
            <a:r>
              <a:rPr lang="en-GB" sz="2400" dirty="0" smtClean="0">
                <a:solidFill>
                  <a:schemeClr val="bg2">
                    <a:lumMod val="25000"/>
                  </a:schemeClr>
                </a:solidFill>
                <a:latin typeface="Times New Roman" pitchFamily="18" charset="0"/>
                <a:cs typeface="Times New Roman" pitchFamily="18" charset="0"/>
              </a:rPr>
              <a:t> pathways.</a:t>
            </a:r>
            <a:endParaRPr lang="en-GB" sz="2400" dirty="0" smtClean="0">
              <a:solidFill>
                <a:schemeClr val="bg1"/>
              </a:solidFill>
              <a:latin typeface="Times New Roman" pitchFamily="18" charset="0"/>
              <a:cs typeface="Times New Roman" pitchFamily="18" charset="0"/>
            </a:endParaRPr>
          </a:p>
          <a:p>
            <a:r>
              <a:rPr lang="en-GB" sz="2400" u="sng" dirty="0" smtClean="0">
                <a:solidFill>
                  <a:schemeClr val="bg2">
                    <a:lumMod val="25000"/>
                  </a:schemeClr>
                </a:solidFill>
                <a:latin typeface="Times New Roman" pitchFamily="18" charset="0"/>
                <a:cs typeface="Times New Roman" pitchFamily="18" charset="0"/>
              </a:rPr>
              <a:t>Platelet activating factor (PAF):</a:t>
            </a:r>
          </a:p>
          <a:p>
            <a:r>
              <a:rPr lang="en-GB" sz="2400" dirty="0" smtClean="0">
                <a:solidFill>
                  <a:schemeClr val="bg1"/>
                </a:solidFill>
                <a:latin typeface="Times New Roman" pitchFamily="18" charset="0"/>
                <a:cs typeface="Times New Roman" pitchFamily="18" charset="0"/>
              </a:rPr>
              <a:t>Most potent </a:t>
            </a:r>
            <a:r>
              <a:rPr lang="en-GB" sz="2400" dirty="0" err="1" smtClean="0">
                <a:solidFill>
                  <a:schemeClr val="bg1"/>
                </a:solidFill>
                <a:latin typeface="Times New Roman" pitchFamily="18" charset="0"/>
                <a:cs typeface="Times New Roman" pitchFamily="18" charset="0"/>
              </a:rPr>
              <a:t>bronchoconstriction</a:t>
            </a:r>
            <a:r>
              <a:rPr lang="en-GB" sz="2400" dirty="0" smtClean="0">
                <a:solidFill>
                  <a:schemeClr val="bg1"/>
                </a:solidFill>
                <a:latin typeface="Times New Roman" pitchFamily="18" charset="0"/>
                <a:cs typeface="Times New Roman" pitchFamily="18" charset="0"/>
              </a:rPr>
              <a:t>, can cause shock like.</a:t>
            </a:r>
            <a:endParaRPr lang="en-GB" sz="2400" dirty="0">
              <a:solidFill>
                <a:schemeClr val="bg2">
                  <a:lumMod val="25000"/>
                </a:schemeClr>
              </a:solidFill>
              <a:latin typeface="Times New Roman" pitchFamily="18" charset="0"/>
              <a:cs typeface="Times New Roman" pitchFamily="18" charset="0"/>
            </a:endParaRPr>
          </a:p>
        </p:txBody>
      </p:sp>
    </p:spTree>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90000"/>
              </a:schemeClr>
            </a:gs>
            <a:gs pos="30000">
              <a:schemeClr val="bg2">
                <a:lumMod val="75000"/>
              </a:schemeClr>
            </a:gs>
            <a:gs pos="100000">
              <a:schemeClr val="bg2">
                <a:lumMod val="1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050" name="Picture 2" descr="C:\Users\Dr Suhail\Desktop\AA[1].gif"/>
          <p:cNvPicPr>
            <a:picLocks noGrp="1" noChangeAspect="1" noChangeArrowheads="1"/>
          </p:cNvPicPr>
          <p:nvPr>
            <p:ph idx="1"/>
          </p:nvPr>
        </p:nvPicPr>
        <p:blipFill>
          <a:blip r:embed="rId2" cstate="print"/>
          <a:srcRect/>
          <a:stretch>
            <a:fillRect/>
          </a:stretch>
        </p:blipFill>
        <p:spPr bwMode="auto">
          <a:xfrm>
            <a:off x="1187624" y="1124744"/>
            <a:ext cx="6912768" cy="4680520"/>
          </a:xfrm>
          <a:prstGeom prst="rect">
            <a:avLst/>
          </a:prstGeom>
          <a:noFill/>
        </p:spPr>
      </p:pic>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Dr Suhail\Desktop\nsb[1].gif"/>
          <p:cNvPicPr>
            <a:picLocks noGrp="1" noChangeAspect="1" noChangeArrowheads="1"/>
          </p:cNvPicPr>
          <p:nvPr>
            <p:ph idx="1"/>
          </p:nvPr>
        </p:nvPicPr>
        <p:blipFill>
          <a:blip r:embed="rId2" cstate="print"/>
          <a:srcRect/>
          <a:stretch>
            <a:fillRect/>
          </a:stretch>
        </p:blipFill>
        <p:spPr bwMode="auto">
          <a:xfrm>
            <a:off x="467544" y="404664"/>
            <a:ext cx="8136903" cy="6192687"/>
          </a:xfrm>
          <a:prstGeom prst="rect">
            <a:avLst/>
          </a:prstGeom>
          <a:noFill/>
        </p:spPr>
      </p:pic>
    </p:spTree>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r Suhail\Desktop\content02[1].jpg"/>
          <p:cNvPicPr>
            <a:picLocks noGrp="1" noChangeAspect="1" noChangeArrowheads="1"/>
          </p:cNvPicPr>
          <p:nvPr>
            <p:ph idx="1"/>
          </p:nvPr>
        </p:nvPicPr>
        <p:blipFill>
          <a:blip r:embed="rId2" cstate="print"/>
          <a:srcRect/>
          <a:stretch>
            <a:fillRect/>
          </a:stretch>
        </p:blipFill>
        <p:spPr bwMode="auto">
          <a:xfrm>
            <a:off x="755576" y="836712"/>
            <a:ext cx="7704856" cy="5184576"/>
          </a:xfrm>
          <a:prstGeom prst="rect">
            <a:avLst/>
          </a:prstGeom>
          <a:noFill/>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792162"/>
            <a:ext cx="6033131"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5" name="Content Placeholder 4"/>
          <p:cNvSpPr>
            <a:spLocks noGrp="1"/>
          </p:cNvSpPr>
          <p:nvPr>
            <p:ph idx="1"/>
          </p:nvPr>
        </p:nvSpPr>
        <p:spPr>
          <a:xfrm>
            <a:off x="539552" y="1412777"/>
            <a:ext cx="7992888" cy="5184576"/>
          </a:xfrm>
        </p:spPr>
        <p:txBody>
          <a:bodyPr>
            <a:normAutofit lnSpcReduction="10000"/>
          </a:bodyPr>
          <a:lstStyle/>
          <a:p>
            <a:r>
              <a:rPr lang="en-GB" sz="2800" b="1" u="sng" dirty="0" smtClean="0">
                <a:solidFill>
                  <a:schemeClr val="bg2">
                    <a:lumMod val="25000"/>
                  </a:schemeClr>
                </a:solidFill>
                <a:latin typeface="Times New Roman" pitchFamily="18" charset="0"/>
                <a:cs typeface="Times New Roman" pitchFamily="18" charset="0"/>
              </a:rPr>
              <a:t>Late phase reaction:</a:t>
            </a:r>
          </a:p>
          <a:p>
            <a:r>
              <a:rPr lang="en-GB" sz="2400" dirty="0" smtClean="0">
                <a:solidFill>
                  <a:schemeClr val="bg1"/>
                </a:solidFill>
                <a:latin typeface="Times New Roman" pitchFamily="18" charset="0"/>
                <a:cs typeface="Times New Roman" pitchFamily="18" charset="0"/>
              </a:rPr>
              <a:t>As a result of the </a:t>
            </a:r>
            <a:r>
              <a:rPr lang="en-GB" sz="2400" dirty="0" err="1" smtClean="0">
                <a:solidFill>
                  <a:schemeClr val="bg1"/>
                </a:solidFill>
                <a:latin typeface="Times New Roman" pitchFamily="18" charset="0"/>
                <a:cs typeface="Times New Roman" pitchFamily="18" charset="0"/>
              </a:rPr>
              <a:t>degranulation</a:t>
            </a:r>
            <a:r>
              <a:rPr lang="en-GB" sz="2400" dirty="0" smtClean="0">
                <a:solidFill>
                  <a:schemeClr val="bg1"/>
                </a:solidFill>
                <a:latin typeface="Times New Roman" pitchFamily="18" charset="0"/>
                <a:cs typeface="Times New Roman" pitchFamily="18" charset="0"/>
              </a:rPr>
              <a:t> process and the secretion of </a:t>
            </a:r>
            <a:r>
              <a:rPr lang="en-GB" sz="2400" dirty="0" err="1" smtClean="0">
                <a:solidFill>
                  <a:schemeClr val="bg1"/>
                </a:solidFill>
                <a:latin typeface="Times New Roman" pitchFamily="18" charset="0"/>
                <a:cs typeface="Times New Roman" pitchFamily="18" charset="0"/>
              </a:rPr>
              <a:t>proinflammatory</a:t>
            </a:r>
            <a:r>
              <a:rPr lang="en-GB" sz="2400" dirty="0" smtClean="0">
                <a:solidFill>
                  <a:schemeClr val="bg1"/>
                </a:solidFill>
                <a:latin typeface="Times New Roman" pitchFamily="18" charset="0"/>
                <a:cs typeface="Times New Roman" pitchFamily="18" charset="0"/>
              </a:rPr>
              <a:t> mediators inflammatory response and increase the number of infiltrated cells (neutrophils and eosinophils) takes place in the site of activation. Production of cytokines such as GM-CSF, IL-3, IL-4 and IL-13 promote activities of eosinophils.</a:t>
            </a:r>
          </a:p>
          <a:p>
            <a:r>
              <a:rPr lang="en-GB" sz="2400" dirty="0" smtClean="0">
                <a:solidFill>
                  <a:schemeClr val="bg1"/>
                </a:solidFill>
                <a:latin typeface="Times New Roman" pitchFamily="18" charset="0"/>
                <a:cs typeface="Times New Roman" pitchFamily="18" charset="0"/>
              </a:rPr>
              <a:t>Such reaction referred to as </a:t>
            </a:r>
            <a:r>
              <a:rPr lang="en-GB" sz="2400" u="sng" dirty="0" smtClean="0">
                <a:solidFill>
                  <a:schemeClr val="bg2">
                    <a:lumMod val="25000"/>
                  </a:schemeClr>
                </a:solidFill>
                <a:latin typeface="Times New Roman" pitchFamily="18" charset="0"/>
                <a:cs typeface="Times New Roman" pitchFamily="18" charset="0"/>
              </a:rPr>
              <a:t>late-phase reaction</a:t>
            </a:r>
            <a:r>
              <a:rPr lang="en-GB" sz="2400" dirty="0" smtClean="0">
                <a:solidFill>
                  <a:schemeClr val="bg1"/>
                </a:solidFill>
                <a:latin typeface="Times New Roman" pitchFamily="18" charset="0"/>
                <a:cs typeface="Times New Roman" pitchFamily="18" charset="0"/>
              </a:rPr>
              <a:t>, this reaction mostly takes place after 48 hours of re-exposure to the allergen. The combination of all factors can drive and initiate a second but milder attack regarding smooth muscles contraction, with continual presence of edema.</a:t>
            </a:r>
          </a:p>
          <a:p>
            <a:r>
              <a:rPr lang="en-GB" sz="2400" dirty="0" err="1" smtClean="0">
                <a:solidFill>
                  <a:schemeClr val="bg1"/>
                </a:solidFill>
                <a:latin typeface="Times New Roman" pitchFamily="18" charset="0"/>
                <a:cs typeface="Times New Roman" pitchFamily="18" charset="0"/>
              </a:rPr>
              <a:t>Bronchoconstriction</a:t>
            </a:r>
            <a:r>
              <a:rPr lang="en-GB" sz="2400" dirty="0" smtClean="0">
                <a:solidFill>
                  <a:schemeClr val="bg1"/>
                </a:solidFill>
                <a:latin typeface="Times New Roman" pitchFamily="18" charset="0"/>
                <a:cs typeface="Times New Roman" pitchFamily="18" charset="0"/>
              </a:rPr>
              <a:t> causes???</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792162"/>
            <a:ext cx="5889115"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611560" y="1340768"/>
            <a:ext cx="7992888" cy="5328591"/>
          </a:xfrm>
        </p:spPr>
        <p:txBody>
          <a:bodyPr/>
          <a:lstStyle/>
          <a:p>
            <a:r>
              <a:rPr lang="en-GB" sz="2400" b="1" dirty="0" smtClean="0">
                <a:solidFill>
                  <a:schemeClr val="bg2">
                    <a:lumMod val="25000"/>
                  </a:schemeClr>
                </a:solidFill>
                <a:latin typeface="Times New Roman" pitchFamily="18" charset="0"/>
                <a:cs typeface="Times New Roman" pitchFamily="18" charset="0"/>
              </a:rPr>
              <a:t>Methacholine</a:t>
            </a:r>
            <a:r>
              <a:rPr lang="en-GB" sz="2400" dirty="0" smtClean="0">
                <a:solidFill>
                  <a:schemeClr val="bg2">
                    <a:lumMod val="25000"/>
                  </a:schemeClr>
                </a:solidFill>
                <a:latin typeface="Times New Roman" pitchFamily="18" charset="0"/>
                <a:cs typeface="Times New Roman" pitchFamily="18" charset="0"/>
              </a:rPr>
              <a:t> (</a:t>
            </a:r>
            <a:r>
              <a:rPr lang="en-GB" sz="2400" b="1" dirty="0" smtClean="0">
                <a:solidFill>
                  <a:schemeClr val="bg2">
                    <a:lumMod val="25000"/>
                  </a:schemeClr>
                </a:solidFill>
                <a:latin typeface="Times New Roman" pitchFamily="18" charset="0"/>
                <a:cs typeface="Times New Roman" pitchFamily="18" charset="0"/>
              </a:rPr>
              <a:t>Provocholine</a:t>
            </a:r>
            <a:r>
              <a:rPr lang="en-GB" sz="2400" dirty="0" smtClean="0">
                <a:solidFill>
                  <a:schemeClr val="bg2">
                    <a:lumMod val="25000"/>
                  </a:schemeClr>
                </a:solidFill>
                <a:latin typeface="Times New Roman" pitchFamily="18" charset="0"/>
                <a:cs typeface="Times New Roman" pitchFamily="18" charset="0"/>
              </a:rPr>
              <a:t>) </a:t>
            </a:r>
            <a:r>
              <a:rPr lang="en-GB" sz="2400" dirty="0" smtClean="0">
                <a:solidFill>
                  <a:schemeClr val="bg1"/>
                </a:solidFill>
                <a:latin typeface="Times New Roman" pitchFamily="18" charset="0"/>
                <a:cs typeface="Times New Roman" pitchFamily="18" charset="0"/>
              </a:rPr>
              <a:t>is a synthetic cholin ester that acts as a non-selective muscarinic receptor agonist in the parasympathetic nervous system.</a:t>
            </a:r>
          </a:p>
          <a:p>
            <a:r>
              <a:rPr lang="en-GB" sz="2400" b="1" dirty="0" smtClean="0">
                <a:solidFill>
                  <a:schemeClr val="bg1"/>
                </a:solidFill>
                <a:latin typeface="Times New Roman" pitchFamily="18" charset="0"/>
                <a:cs typeface="Times New Roman" pitchFamily="18" charset="0"/>
              </a:rPr>
              <a:t> Methacholine challenge test</a:t>
            </a:r>
            <a:r>
              <a:rPr lang="en-GB" sz="2400" dirty="0" smtClean="0">
                <a:solidFill>
                  <a:schemeClr val="bg1"/>
                </a:solidFill>
                <a:latin typeface="Times New Roman" pitchFamily="18" charset="0"/>
                <a:cs typeface="Times New Roman" pitchFamily="18" charset="0"/>
              </a:rPr>
              <a:t> or </a:t>
            </a:r>
            <a:r>
              <a:rPr lang="en-GB" sz="2400" b="1" dirty="0" smtClean="0">
                <a:solidFill>
                  <a:schemeClr val="bg1"/>
                </a:solidFill>
                <a:latin typeface="Times New Roman" pitchFamily="18" charset="0"/>
                <a:cs typeface="Times New Roman" pitchFamily="18" charset="0"/>
              </a:rPr>
              <a:t>histamine challenge test</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Both drugs provoke </a:t>
            </a:r>
            <a:r>
              <a:rPr lang="en-GB" sz="2400" dirty="0" err="1" smtClean="0">
                <a:solidFill>
                  <a:schemeClr val="bg1"/>
                </a:solidFill>
                <a:latin typeface="Times New Roman" pitchFamily="18" charset="0"/>
                <a:cs typeface="Times New Roman" pitchFamily="18" charset="0"/>
              </a:rPr>
              <a:t>bronchoconstriction</a:t>
            </a:r>
            <a:r>
              <a:rPr lang="en-GB" sz="2400" dirty="0" smtClean="0">
                <a:solidFill>
                  <a:schemeClr val="bg1"/>
                </a:solidFill>
                <a:latin typeface="Times New Roman" pitchFamily="18" charset="0"/>
                <a:cs typeface="Times New Roman" pitchFamily="18" charset="0"/>
              </a:rPr>
              <a:t>. Histamine causes nasal and bronchial mucus secretion but </a:t>
            </a:r>
            <a:r>
              <a:rPr lang="en-GB" sz="2400" dirty="0" err="1" smtClean="0">
                <a:solidFill>
                  <a:schemeClr val="bg1"/>
                </a:solidFill>
                <a:latin typeface="Times New Roman" pitchFamily="18" charset="0"/>
                <a:cs typeface="Times New Roman" pitchFamily="18" charset="0"/>
              </a:rPr>
              <a:t>methacholine</a:t>
            </a:r>
            <a:r>
              <a:rPr lang="en-GB" sz="2400" dirty="0" smtClean="0">
                <a:solidFill>
                  <a:schemeClr val="bg1"/>
                </a:solidFill>
                <a:latin typeface="Times New Roman" pitchFamily="18" charset="0"/>
                <a:cs typeface="Times New Roman" pitchFamily="18" charset="0"/>
              </a:rPr>
              <a:t> does not.</a:t>
            </a:r>
          </a:p>
          <a:p>
            <a:r>
              <a:rPr lang="en-GB" sz="2400" dirty="0" smtClean="0">
                <a:solidFill>
                  <a:schemeClr val="bg1"/>
                </a:solidFill>
                <a:latin typeface="Times New Roman" pitchFamily="18" charset="0"/>
                <a:cs typeface="Times New Roman" pitchFamily="18" charset="0"/>
              </a:rPr>
              <a:t> The degree of narrowing can then be quantified by </a:t>
            </a:r>
            <a:r>
              <a:rPr lang="en-GB" sz="2400" u="sng" dirty="0" smtClean="0">
                <a:solidFill>
                  <a:schemeClr val="bg1"/>
                </a:solidFill>
                <a:latin typeface="Times New Roman" pitchFamily="18" charset="0"/>
                <a:cs typeface="Times New Roman" pitchFamily="18" charset="0"/>
              </a:rPr>
              <a:t>SPIROMETRY</a:t>
            </a:r>
            <a:r>
              <a:rPr lang="en-GB" sz="2400" dirty="0" smtClean="0">
                <a:solidFill>
                  <a:schemeClr val="bg1"/>
                </a:solidFill>
                <a:latin typeface="Times New Roman" pitchFamily="18" charset="0"/>
                <a:cs typeface="Times New Roman" pitchFamily="18" charset="0"/>
              </a:rPr>
              <a:t>. Atopic people  have hypersensitivity will react to lower doses of drug.</a:t>
            </a:r>
          </a:p>
          <a:p>
            <a:r>
              <a:rPr lang="en-GB" sz="2400" dirty="0" smtClean="0">
                <a:solidFill>
                  <a:schemeClr val="bg1"/>
                </a:solidFill>
                <a:latin typeface="Times New Roman" pitchFamily="18" charset="0"/>
                <a:cs typeface="Times New Roman" pitchFamily="18" charset="0"/>
              </a:rPr>
              <a:t>Methacholine act on non H1 receptor manner but (M3receptor) non-selective muscarinic receptor.</a:t>
            </a:r>
          </a:p>
          <a:p>
            <a:endParaRPr lang="en-GB" dirty="0" smtClean="0"/>
          </a:p>
          <a:p>
            <a:endParaRPr lang="en-GB" dirty="0" smtClean="0"/>
          </a:p>
          <a:p>
            <a:endParaRPr lang="en-GB" dirty="0"/>
          </a:p>
        </p:txBody>
      </p:sp>
      <p:sp>
        <p:nvSpPr>
          <p:cNvPr id="4" name="Rounded Rectangle 3"/>
          <p:cNvSpPr/>
          <p:nvPr/>
        </p:nvSpPr>
        <p:spPr>
          <a:xfrm>
            <a:off x="899592" y="2492896"/>
            <a:ext cx="7416824" cy="648072"/>
          </a:xfrm>
          <a:prstGeom prst="roundRect">
            <a:avLst/>
          </a:prstGeom>
          <a:noFill/>
          <a:ln w="22225"/>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92162"/>
            <a:ext cx="5673091"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611560" y="1556792"/>
            <a:ext cx="7992888" cy="5040559"/>
          </a:xfrm>
        </p:spPr>
        <p:txBody>
          <a:bodyPr>
            <a:normAutofit/>
          </a:bodyPr>
          <a:lstStyle/>
          <a:p>
            <a:r>
              <a:rPr lang="en-GB" sz="2400" dirty="0" smtClean="0">
                <a:solidFill>
                  <a:schemeClr val="bg1"/>
                </a:solidFill>
                <a:latin typeface="Times New Roman" pitchFamily="18" charset="0"/>
                <a:cs typeface="Times New Roman" pitchFamily="18" charset="0"/>
              </a:rPr>
              <a:t>Activation of eosinophils can takes place by other aspects involving IgG-Ag. Eosinophils express receptors for IgG </a:t>
            </a:r>
            <a:r>
              <a:rPr lang="en-GB" sz="2400" i="1" dirty="0" smtClean="0">
                <a:solidFill>
                  <a:schemeClr val="bg1"/>
                </a:solidFill>
                <a:latin typeface="Times New Roman" pitchFamily="18" charset="0"/>
                <a:cs typeface="Times New Roman" pitchFamily="18" charset="0"/>
              </a:rPr>
              <a:t>Fc</a:t>
            </a:r>
            <a:r>
              <a:rPr lang="en-GB" sz="2400" dirty="0" smtClean="0">
                <a:solidFill>
                  <a:schemeClr val="bg1"/>
                </a:solidFill>
                <a:latin typeface="Times New Roman" pitchFamily="18" charset="0"/>
                <a:cs typeface="Times New Roman" pitchFamily="18" charset="0"/>
              </a:rPr>
              <a:t> portion. IgE also can binds </a:t>
            </a:r>
            <a:r>
              <a:rPr lang="en-GB" sz="2400" dirty="0" err="1" smtClean="0">
                <a:solidFill>
                  <a:schemeClr val="bg1"/>
                </a:solidFill>
                <a:latin typeface="Times New Roman" pitchFamily="18" charset="0"/>
                <a:cs typeface="Times New Roman" pitchFamily="18" charset="0"/>
              </a:rPr>
              <a:t>Fc</a:t>
            </a:r>
            <a:r>
              <a:rPr lang="en-GB" sz="2400" dirty="0" err="1" smtClean="0">
                <a:solidFill>
                  <a:schemeClr val="bg1"/>
                </a:solidFill>
                <a:latin typeface="Times New Roman" pitchFamily="18" charset="0"/>
                <a:cs typeface="Times New Roman" pitchFamily="18" charset="0"/>
                <a:sym typeface="Symbol"/>
              </a:rPr>
              <a:t>RII</a:t>
            </a:r>
            <a:r>
              <a:rPr lang="en-GB" sz="2400" dirty="0" smtClean="0">
                <a:solidFill>
                  <a:schemeClr val="bg1"/>
                </a:solidFill>
                <a:latin typeface="Times New Roman" pitchFamily="18" charset="0"/>
                <a:cs typeface="Times New Roman" pitchFamily="18" charset="0"/>
                <a:sym typeface="Symbol"/>
              </a:rPr>
              <a:t> (CD23) a low affinity receptor and cause eosinophils activation.</a:t>
            </a:r>
            <a:endParaRPr lang="en-GB" sz="2400" dirty="0" smtClean="0">
              <a:solidFill>
                <a:schemeClr val="bg1"/>
              </a:solidFill>
              <a:latin typeface="Times New Roman" pitchFamily="18" charset="0"/>
              <a:cs typeface="Times New Roman" pitchFamily="18" charset="0"/>
            </a:endParaRPr>
          </a:p>
          <a:p>
            <a:r>
              <a:rPr lang="en-GB" sz="2400" dirty="0" smtClean="0">
                <a:solidFill>
                  <a:schemeClr val="bg1"/>
                </a:solidFill>
                <a:latin typeface="Times New Roman" pitchFamily="18" charset="0"/>
                <a:cs typeface="Times New Roman" pitchFamily="18" charset="0"/>
              </a:rPr>
              <a:t>Secretion of </a:t>
            </a:r>
            <a:r>
              <a:rPr lang="en-GB" sz="2400" dirty="0" smtClean="0">
                <a:solidFill>
                  <a:schemeClr val="bg2">
                    <a:lumMod val="25000"/>
                  </a:schemeClr>
                </a:solidFill>
                <a:latin typeface="Times New Roman" pitchFamily="18" charset="0"/>
                <a:cs typeface="Times New Roman" pitchFamily="18" charset="0"/>
              </a:rPr>
              <a:t>major basic protein (MBP) </a:t>
            </a:r>
            <a:r>
              <a:rPr lang="en-GB" sz="2400" dirty="0" smtClean="0">
                <a:solidFill>
                  <a:schemeClr val="bg1"/>
                </a:solidFill>
                <a:latin typeface="Times New Roman" pitchFamily="18" charset="0"/>
                <a:cs typeface="Times New Roman" pitchFamily="18" charset="0"/>
              </a:rPr>
              <a:t>and </a:t>
            </a:r>
            <a:r>
              <a:rPr lang="en-GB" sz="2400" dirty="0" err="1" smtClean="0">
                <a:solidFill>
                  <a:schemeClr val="bg2">
                    <a:lumMod val="25000"/>
                  </a:schemeClr>
                </a:solidFill>
                <a:latin typeface="Times New Roman" pitchFamily="18" charset="0"/>
                <a:cs typeface="Times New Roman" pitchFamily="18" charset="0"/>
              </a:rPr>
              <a:t>eosinophilic</a:t>
            </a:r>
            <a:r>
              <a:rPr lang="en-GB" sz="2400" dirty="0" smtClean="0">
                <a:solidFill>
                  <a:schemeClr val="bg2">
                    <a:lumMod val="25000"/>
                  </a:schemeClr>
                </a:solidFill>
                <a:latin typeface="Times New Roman" pitchFamily="18" charset="0"/>
                <a:cs typeface="Times New Roman" pitchFamily="18" charset="0"/>
              </a:rPr>
              <a:t> cationic protein (ECP)</a:t>
            </a:r>
            <a:r>
              <a:rPr lang="en-GB" sz="2400" dirty="0" smtClean="0">
                <a:solidFill>
                  <a:schemeClr val="bg1"/>
                </a:solidFill>
                <a:latin typeface="Times New Roman" pitchFamily="18" charset="0"/>
                <a:cs typeface="Times New Roman" pitchFamily="18" charset="0"/>
              </a:rPr>
              <a:t> are very important and effective against parasites. EBP is highly toxic to respiratory tract epithelium and ECP is </a:t>
            </a:r>
            <a:r>
              <a:rPr lang="en-GB" sz="2400" dirty="0" err="1" smtClean="0">
                <a:solidFill>
                  <a:schemeClr val="bg1"/>
                </a:solidFill>
                <a:latin typeface="Times New Roman" pitchFamily="18" charset="0"/>
                <a:cs typeface="Times New Roman" pitchFamily="18" charset="0"/>
              </a:rPr>
              <a:t>neurotoxic</a:t>
            </a:r>
            <a:r>
              <a:rPr lang="en-GB" sz="2400" dirty="0" smtClean="0">
                <a:solidFill>
                  <a:schemeClr val="bg1"/>
                </a:solidFill>
                <a:latin typeface="Times New Roman" pitchFamily="18" charset="0"/>
                <a:cs typeface="Times New Roman" pitchFamily="18" charset="0"/>
              </a:rPr>
              <a:t> substance.</a:t>
            </a:r>
          </a:p>
          <a:p>
            <a:r>
              <a:rPr lang="en-GB" sz="2400" dirty="0" smtClean="0">
                <a:solidFill>
                  <a:schemeClr val="bg1"/>
                </a:solidFill>
                <a:latin typeface="Times New Roman" pitchFamily="18" charset="0"/>
                <a:cs typeface="Times New Roman" pitchFamily="18" charset="0"/>
              </a:rPr>
              <a:t>Activation of neutrophils lead to their </a:t>
            </a:r>
            <a:r>
              <a:rPr lang="en-GB" sz="2400" dirty="0" err="1" smtClean="0">
                <a:solidFill>
                  <a:schemeClr val="bg1"/>
                </a:solidFill>
                <a:latin typeface="Times New Roman" pitchFamily="18" charset="0"/>
                <a:cs typeface="Times New Roman" pitchFamily="18" charset="0"/>
              </a:rPr>
              <a:t>degranulation</a:t>
            </a:r>
            <a:r>
              <a:rPr lang="en-GB" sz="2400" dirty="0" smtClean="0">
                <a:solidFill>
                  <a:schemeClr val="bg1"/>
                </a:solidFill>
                <a:latin typeface="Times New Roman" pitchFamily="18" charset="0"/>
                <a:cs typeface="Times New Roman" pitchFamily="18" charset="0"/>
              </a:rPr>
              <a:t> to release a strong </a:t>
            </a:r>
            <a:r>
              <a:rPr lang="en-GB" sz="2400" dirty="0" err="1" smtClean="0">
                <a:solidFill>
                  <a:schemeClr val="bg1"/>
                </a:solidFill>
                <a:latin typeface="Times New Roman" pitchFamily="18" charset="0"/>
                <a:cs typeface="Times New Roman" pitchFamily="18" charset="0"/>
              </a:rPr>
              <a:t>lysosomal</a:t>
            </a:r>
            <a:r>
              <a:rPr lang="en-GB" sz="2400" dirty="0" smtClean="0">
                <a:solidFill>
                  <a:schemeClr val="bg1"/>
                </a:solidFill>
                <a:latin typeface="Times New Roman" pitchFamily="18" charset="0"/>
                <a:cs typeface="Times New Roman" pitchFamily="18" charset="0"/>
              </a:rPr>
              <a:t> enzymes which cause grate damage to tissue.</a:t>
            </a:r>
          </a:p>
          <a:p>
            <a:r>
              <a:rPr lang="en-GB" sz="2400" dirty="0" smtClean="0">
                <a:solidFill>
                  <a:schemeClr val="bg1"/>
                </a:solidFill>
                <a:latin typeface="Times New Roman" pitchFamily="18" charset="0"/>
                <a:cs typeface="Times New Roman" pitchFamily="18" charset="0"/>
              </a:rPr>
              <a:t>Neutrophils also have receptor for IgG Fc portion.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792162"/>
            <a:ext cx="5311562"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INFLAMATION</a:t>
            </a:r>
            <a:endParaRPr lang="en-GB" dirty="0"/>
          </a:p>
        </p:txBody>
      </p:sp>
      <p:sp>
        <p:nvSpPr>
          <p:cNvPr id="3" name="Content Placeholder 2"/>
          <p:cNvSpPr>
            <a:spLocks noGrp="1"/>
          </p:cNvSpPr>
          <p:nvPr>
            <p:ph idx="1"/>
          </p:nvPr>
        </p:nvSpPr>
        <p:spPr>
          <a:xfrm>
            <a:off x="971600" y="1844825"/>
            <a:ext cx="7128792" cy="4608512"/>
          </a:xfrm>
        </p:spPr>
        <p:txBody>
          <a:bodyPr>
            <a:normAutofit/>
          </a:bodyPr>
          <a:lstStyle/>
          <a:p>
            <a:r>
              <a:rPr lang="en-GB" sz="2400" dirty="0" smtClean="0">
                <a:solidFill>
                  <a:schemeClr val="bg1"/>
                </a:solidFill>
                <a:latin typeface="Times New Roman" pitchFamily="18" charset="0"/>
                <a:cs typeface="Times New Roman" pitchFamily="18" charset="0"/>
              </a:rPr>
              <a:t>There are several symptoms that are related to systemic inflammatory response. These symptoms varies and depending on the severity of the reaction. In mild cases, the person will have general tiredness and lethargy. Moderate cases will additionally see a change in temperature. Severe cases will have symptoms of shock, such as reduced blood pressure, increased pulse rate, and a change in alertness.</a:t>
            </a:r>
          </a:p>
          <a:p>
            <a:endParaRPr lang="en-GB" sz="2400" dirty="0"/>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792162"/>
            <a:ext cx="5311562" cy="548606"/>
          </a:xfrm>
        </p:spPr>
        <p:txBody>
          <a:bodyPr>
            <a:normAutofit fontScale="90000"/>
          </a:bodyPr>
          <a:lstStyle/>
          <a:p>
            <a:pPr algn="ctr"/>
            <a:r>
              <a:rPr lang="en-GB" dirty="0" smtClean="0">
                <a:solidFill>
                  <a:schemeClr val="bg1"/>
                </a:solidFill>
              </a:rPr>
              <a:t>HYPERSENSITIVITY  TYPE-I</a:t>
            </a:r>
            <a:endParaRPr lang="en-GB" dirty="0"/>
          </a:p>
        </p:txBody>
      </p:sp>
      <p:sp>
        <p:nvSpPr>
          <p:cNvPr id="3" name="Content Placeholder 2"/>
          <p:cNvSpPr>
            <a:spLocks noGrp="1"/>
          </p:cNvSpPr>
          <p:nvPr>
            <p:ph idx="1"/>
          </p:nvPr>
        </p:nvSpPr>
        <p:spPr>
          <a:xfrm>
            <a:off x="611560" y="1628801"/>
            <a:ext cx="8064896" cy="5040560"/>
          </a:xfrm>
        </p:spPr>
        <p:txBody>
          <a:bodyPr>
            <a:normAutofit/>
          </a:bodyPr>
          <a:lstStyle/>
          <a:p>
            <a:r>
              <a:rPr lang="en-GB" sz="2800" b="1" u="sng" dirty="0" smtClean="0">
                <a:solidFill>
                  <a:schemeClr val="bg2">
                    <a:lumMod val="25000"/>
                  </a:schemeClr>
                </a:solidFill>
                <a:latin typeface="Times New Roman" pitchFamily="18" charset="0"/>
                <a:cs typeface="Times New Roman" pitchFamily="18" charset="0"/>
              </a:rPr>
              <a:t>Clinical aspects of hypersensitivity reactions</a:t>
            </a:r>
            <a:r>
              <a:rPr lang="en-GB" sz="2400" dirty="0" smtClean="0">
                <a:solidFill>
                  <a:schemeClr val="bg2">
                    <a:lumMod val="25000"/>
                  </a:schemeClr>
                </a:solidFill>
                <a:latin typeface="Times New Roman" pitchFamily="18" charset="0"/>
                <a:cs typeface="Times New Roman" pitchFamily="18" charset="0"/>
              </a:rPr>
              <a:t>:</a:t>
            </a:r>
          </a:p>
          <a:p>
            <a:r>
              <a:rPr lang="en-GB" sz="2400" dirty="0" smtClean="0">
                <a:solidFill>
                  <a:schemeClr val="bg2">
                    <a:lumMod val="25000"/>
                  </a:schemeClr>
                </a:solidFill>
                <a:latin typeface="Times New Roman" pitchFamily="18" charset="0"/>
                <a:cs typeface="Times New Roman" pitchFamily="18" charset="0"/>
              </a:rPr>
              <a:t>1- </a:t>
            </a:r>
            <a:r>
              <a:rPr lang="en-GB" sz="2400" u="sng" dirty="0" smtClean="0">
                <a:solidFill>
                  <a:schemeClr val="bg2">
                    <a:lumMod val="25000"/>
                  </a:schemeClr>
                </a:solidFill>
                <a:latin typeface="Times New Roman" pitchFamily="18" charset="0"/>
                <a:cs typeface="Times New Roman" pitchFamily="18" charset="0"/>
              </a:rPr>
              <a:t>Allergic rhinitis</a:t>
            </a:r>
            <a:r>
              <a:rPr lang="en-GB" sz="2400" dirty="0" smtClean="0">
                <a:solidFill>
                  <a:schemeClr val="bg2">
                    <a:lumMod val="25000"/>
                  </a:schemeClr>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Commonly termed as hay-fever.</a:t>
            </a:r>
          </a:p>
          <a:p>
            <a:r>
              <a:rPr lang="en-GB" sz="2400" dirty="0" smtClean="0">
                <a:solidFill>
                  <a:schemeClr val="bg1"/>
                </a:solidFill>
                <a:latin typeface="Times New Roman" pitchFamily="18" charset="0"/>
                <a:cs typeface="Times New Roman" pitchFamily="18" charset="0"/>
              </a:rPr>
              <a:t>Caused by airborn allergen include plant pollens, dust and animal dander etc....</a:t>
            </a:r>
          </a:p>
          <a:p>
            <a:r>
              <a:rPr lang="en-GB" sz="2400" dirty="0" smtClean="0">
                <a:solidFill>
                  <a:schemeClr val="bg1"/>
                </a:solidFill>
                <a:latin typeface="Times New Roman" pitchFamily="18" charset="0"/>
                <a:cs typeface="Times New Roman" pitchFamily="18" charset="0"/>
              </a:rPr>
              <a:t>Allergen usually reacts with IgE bound to Mast cells located in respiratory passage and </a:t>
            </a:r>
            <a:r>
              <a:rPr lang="en-GB" sz="2400" dirty="0" err="1" smtClean="0">
                <a:solidFill>
                  <a:schemeClr val="bg1"/>
                </a:solidFill>
                <a:latin typeface="Times New Roman" pitchFamily="18" charset="0"/>
                <a:cs typeface="Times New Roman" pitchFamily="18" charset="0"/>
              </a:rPr>
              <a:t>conjuctiva</a:t>
            </a:r>
            <a:r>
              <a:rPr lang="en-GB" sz="2400" dirty="0" smtClean="0">
                <a:solidFill>
                  <a:schemeClr val="bg1"/>
                </a:solidFill>
                <a:latin typeface="Times New Roman" pitchFamily="18" charset="0"/>
                <a:cs typeface="Times New Roman" pitchFamily="18" charset="0"/>
              </a:rPr>
              <a:t> of eyes, causing activation and </a:t>
            </a:r>
            <a:r>
              <a:rPr lang="en-GB" sz="2400" dirty="0" err="1" smtClean="0">
                <a:solidFill>
                  <a:schemeClr val="bg1"/>
                </a:solidFill>
                <a:latin typeface="Times New Roman" pitchFamily="18" charset="0"/>
                <a:cs typeface="Times New Roman" pitchFamily="18" charset="0"/>
              </a:rPr>
              <a:t>degranulation</a:t>
            </a:r>
            <a:r>
              <a:rPr lang="en-GB" sz="2400" dirty="0" smtClean="0">
                <a:solidFill>
                  <a:schemeClr val="bg1"/>
                </a:solidFill>
                <a:latin typeface="Times New Roman" pitchFamily="18" charset="0"/>
                <a:cs typeface="Times New Roman" pitchFamily="18" charset="0"/>
              </a:rPr>
              <a:t> for these cells.</a:t>
            </a:r>
          </a:p>
          <a:p>
            <a:r>
              <a:rPr lang="en-GB" sz="2400" dirty="0" smtClean="0">
                <a:solidFill>
                  <a:schemeClr val="bg1"/>
                </a:solidFill>
                <a:latin typeface="Times New Roman" pitchFamily="18" charset="0"/>
                <a:cs typeface="Times New Roman" pitchFamily="18" charset="0"/>
              </a:rPr>
              <a:t>Typical symptoms of allergic rhinitis include: sneezing, coughing, nasal congestion, red eyes, itchy eyes, runny nose.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792162"/>
            <a:ext cx="5889115"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611560" y="1412776"/>
            <a:ext cx="7992888" cy="5184577"/>
          </a:xfrm>
        </p:spPr>
        <p:txBody>
          <a:bodyPr>
            <a:noAutofit/>
          </a:bodyPr>
          <a:lstStyle/>
          <a:p>
            <a:r>
              <a:rPr lang="en-GB" sz="2400" dirty="0" smtClean="0">
                <a:solidFill>
                  <a:schemeClr val="bg2">
                    <a:lumMod val="25000"/>
                  </a:schemeClr>
                </a:solidFill>
                <a:latin typeface="Times New Roman" pitchFamily="18" charset="0"/>
                <a:cs typeface="Times New Roman" pitchFamily="18" charset="0"/>
              </a:rPr>
              <a:t>2- </a:t>
            </a:r>
            <a:r>
              <a:rPr lang="en-GB" sz="2400" u="sng" dirty="0" smtClean="0">
                <a:solidFill>
                  <a:schemeClr val="bg2">
                    <a:lumMod val="25000"/>
                  </a:schemeClr>
                </a:solidFill>
                <a:latin typeface="Times New Roman" pitchFamily="18" charset="0"/>
                <a:cs typeface="Times New Roman" pitchFamily="18" charset="0"/>
              </a:rPr>
              <a:t>Food allergies</a:t>
            </a:r>
            <a:r>
              <a:rPr lang="en-GB" sz="2400" dirty="0" smtClean="0">
                <a:solidFill>
                  <a:schemeClr val="bg2">
                    <a:lumMod val="25000"/>
                  </a:schemeClr>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Resulted from digestion certain types of food (eggs, peanuts) by atopic individuals.</a:t>
            </a:r>
          </a:p>
          <a:p>
            <a:r>
              <a:rPr lang="en-GB" sz="2400" dirty="0" smtClean="0">
                <a:solidFill>
                  <a:schemeClr val="bg1"/>
                </a:solidFill>
                <a:latin typeface="Times New Roman" pitchFamily="18" charset="0"/>
                <a:cs typeface="Times New Roman" pitchFamily="18" charset="0"/>
              </a:rPr>
              <a:t>The  ingested food acts as an allergen and cross-link IgE bound to mast cells located in upper and lower parts of gastrointestinal tract.</a:t>
            </a:r>
          </a:p>
          <a:p>
            <a:r>
              <a:rPr lang="en-GB" sz="2400" dirty="0" smtClean="0">
                <a:solidFill>
                  <a:schemeClr val="bg1"/>
                </a:solidFill>
                <a:latin typeface="Times New Roman" pitchFamily="18" charset="0"/>
                <a:cs typeface="Times New Roman" pitchFamily="18" charset="0"/>
              </a:rPr>
              <a:t>Symptoms appears as a result of smooth muscles contraction and </a:t>
            </a:r>
            <a:r>
              <a:rPr lang="en-GB" sz="2400" dirty="0" err="1" smtClean="0">
                <a:solidFill>
                  <a:schemeClr val="bg1"/>
                </a:solidFill>
                <a:latin typeface="Times New Roman" pitchFamily="18" charset="0"/>
                <a:cs typeface="Times New Roman" pitchFamily="18" charset="0"/>
              </a:rPr>
              <a:t>vasodilation</a:t>
            </a:r>
            <a:r>
              <a:rPr lang="en-GB" sz="2400" dirty="0" smtClean="0">
                <a:solidFill>
                  <a:schemeClr val="bg1"/>
                </a:solidFill>
                <a:latin typeface="Times New Roman" pitchFamily="18" charset="0"/>
                <a:cs typeface="Times New Roman" pitchFamily="18" charset="0"/>
              </a:rPr>
              <a:t>. </a:t>
            </a:r>
          </a:p>
          <a:p>
            <a:r>
              <a:rPr lang="en-GB" sz="2400" dirty="0" smtClean="0">
                <a:solidFill>
                  <a:schemeClr val="bg1"/>
                </a:solidFill>
                <a:latin typeface="Times New Roman" pitchFamily="18" charset="0"/>
                <a:cs typeface="Times New Roman" pitchFamily="18" charset="0"/>
              </a:rPr>
              <a:t>Symptoms include diarrhea and vomiting.</a:t>
            </a:r>
          </a:p>
          <a:p>
            <a:r>
              <a:rPr lang="en-GB" sz="2400" dirty="0" smtClean="0">
                <a:solidFill>
                  <a:schemeClr val="bg1"/>
                </a:solidFill>
                <a:latin typeface="Times New Roman" pitchFamily="18" charset="0"/>
                <a:cs typeface="Times New Roman" pitchFamily="18" charset="0"/>
              </a:rPr>
              <a:t>Due to increase in the permeability the allergen may transfer to the peripheral system where it can react with mast cells</a:t>
            </a:r>
            <a:endParaRPr lang="en-GB" sz="2400" dirty="0"/>
          </a:p>
        </p:txBody>
      </p:sp>
    </p:spTree>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792162"/>
            <a:ext cx="5889115"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611560" y="1412776"/>
            <a:ext cx="8064896" cy="5256585"/>
          </a:xfrm>
        </p:spPr>
        <p:txBody>
          <a:bodyPr>
            <a:normAutofit/>
          </a:bodyPr>
          <a:lstStyle/>
          <a:p>
            <a:r>
              <a:rPr lang="en-GB" sz="2400" dirty="0" smtClean="0">
                <a:solidFill>
                  <a:schemeClr val="bg1"/>
                </a:solidFill>
                <a:latin typeface="Times New Roman" pitchFamily="18" charset="0"/>
                <a:cs typeface="Times New Roman" pitchFamily="18" charset="0"/>
              </a:rPr>
              <a:t>located in the skin causing a case called </a:t>
            </a:r>
            <a:r>
              <a:rPr lang="en-GB" sz="2400" dirty="0" smtClean="0">
                <a:solidFill>
                  <a:schemeClr val="bg2">
                    <a:lumMod val="25000"/>
                  </a:schemeClr>
                </a:solidFill>
                <a:latin typeface="Times New Roman" pitchFamily="18" charset="0"/>
                <a:cs typeface="Times New Roman" pitchFamily="18" charset="0"/>
              </a:rPr>
              <a:t>wheal and flare reactions </a:t>
            </a:r>
            <a:r>
              <a:rPr lang="en-GB" sz="2400" dirty="0" smtClean="0">
                <a:solidFill>
                  <a:schemeClr val="bg1"/>
                </a:solidFill>
                <a:latin typeface="Times New Roman" pitchFamily="18" charset="0"/>
                <a:cs typeface="Times New Roman" pitchFamily="18" charset="0"/>
              </a:rPr>
              <a:t>(commonly known as </a:t>
            </a:r>
            <a:r>
              <a:rPr lang="en-GB" sz="2400" dirty="0" smtClean="0">
                <a:solidFill>
                  <a:schemeClr val="bg2">
                    <a:lumMod val="25000"/>
                  </a:schemeClr>
                </a:solidFill>
                <a:latin typeface="Times New Roman" pitchFamily="18" charset="0"/>
                <a:cs typeface="Times New Roman" pitchFamily="18" charset="0"/>
              </a:rPr>
              <a:t>hives</a:t>
            </a:r>
            <a:r>
              <a:rPr lang="en-GB" sz="2400" dirty="0" smtClean="0">
                <a:solidFill>
                  <a:schemeClr val="bg1"/>
                </a:solidFill>
                <a:latin typeface="Times New Roman" pitchFamily="18" charset="0"/>
                <a:cs typeface="Times New Roman" pitchFamily="18" charset="0"/>
              </a:rPr>
              <a:t>).  </a:t>
            </a:r>
          </a:p>
          <a:p>
            <a:r>
              <a:rPr lang="en-GB" sz="2400" u="sng" dirty="0" smtClean="0">
                <a:solidFill>
                  <a:schemeClr val="bg2">
                    <a:lumMod val="25000"/>
                  </a:schemeClr>
                </a:solidFill>
                <a:latin typeface="Times New Roman" pitchFamily="18" charset="0"/>
                <a:cs typeface="Times New Roman" pitchFamily="18" charset="0"/>
              </a:rPr>
              <a:t>4- Atopic dermatitis</a:t>
            </a:r>
            <a:r>
              <a:rPr lang="en-GB" sz="2400" dirty="0" smtClean="0">
                <a:solidFill>
                  <a:schemeClr val="bg2">
                    <a:lumMod val="25000"/>
                  </a:schemeClr>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Mostly seen among children , appears as skin lesions (</a:t>
            </a:r>
            <a:r>
              <a:rPr lang="en-GB" sz="2400" dirty="0" err="1" smtClean="0">
                <a:solidFill>
                  <a:schemeClr val="bg1"/>
                </a:solidFill>
                <a:latin typeface="Times New Roman" pitchFamily="18" charset="0"/>
                <a:cs typeface="Times New Roman" pitchFamily="18" charset="0"/>
              </a:rPr>
              <a:t>erythematous</a:t>
            </a:r>
            <a:r>
              <a:rPr lang="en-GB" sz="2400" dirty="0" smtClean="0">
                <a:solidFill>
                  <a:schemeClr val="bg1"/>
                </a:solidFill>
                <a:latin typeface="Times New Roman" pitchFamily="18" charset="0"/>
                <a:cs typeface="Times New Roman" pitchFamily="18" charset="0"/>
              </a:rPr>
              <a:t> and pus).</a:t>
            </a:r>
          </a:p>
          <a:p>
            <a:r>
              <a:rPr lang="en-GB" sz="2400" dirty="0" smtClean="0">
                <a:solidFill>
                  <a:schemeClr val="bg1"/>
                </a:solidFill>
                <a:latin typeface="Times New Roman" pitchFamily="18" charset="0"/>
                <a:cs typeface="Times New Roman" pitchFamily="18" charset="0"/>
              </a:rPr>
              <a:t>The eruption of skin is due to the </a:t>
            </a:r>
            <a:r>
              <a:rPr lang="en-GB" sz="2400" dirty="0" err="1" smtClean="0">
                <a:solidFill>
                  <a:schemeClr val="bg1"/>
                </a:solidFill>
                <a:latin typeface="Times New Roman" pitchFamily="18" charset="0"/>
                <a:cs typeface="Times New Roman" pitchFamily="18" charset="0"/>
              </a:rPr>
              <a:t>degranulation</a:t>
            </a:r>
            <a:r>
              <a:rPr lang="en-GB" sz="2400" dirty="0" smtClean="0">
                <a:solidFill>
                  <a:schemeClr val="bg1"/>
                </a:solidFill>
                <a:latin typeface="Times New Roman" pitchFamily="18" charset="0"/>
                <a:cs typeface="Times New Roman" pitchFamily="18" charset="0"/>
              </a:rPr>
              <a:t> of mast  after activation caused by the allergen, cytokines also play a role in the inflammation process.</a:t>
            </a:r>
          </a:p>
          <a:p>
            <a:r>
              <a:rPr lang="en-GB" sz="2400" u="sng" dirty="0" smtClean="0">
                <a:solidFill>
                  <a:schemeClr val="bg2">
                    <a:lumMod val="25000"/>
                  </a:schemeClr>
                </a:solidFill>
                <a:latin typeface="Times New Roman" pitchFamily="18" charset="0"/>
                <a:cs typeface="Times New Roman" pitchFamily="18" charset="0"/>
              </a:rPr>
              <a:t>5- Asthma</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Common localised anaphylaxis. Chronic disease to the lower respiratory system passages. Main and most important clinical symptoms include airflow limitation (</a:t>
            </a:r>
            <a:r>
              <a:rPr lang="en-GB" sz="2400" dirty="0" err="1" smtClean="0">
                <a:solidFill>
                  <a:schemeClr val="bg1"/>
                </a:solidFill>
                <a:latin typeface="Times New Roman" pitchFamily="18" charset="0"/>
                <a:cs typeface="Times New Roman" pitchFamily="18" charset="0"/>
              </a:rPr>
              <a:t>diffeculty</a:t>
            </a:r>
            <a:r>
              <a:rPr lang="en-GB" sz="2400" dirty="0" smtClean="0">
                <a:solidFill>
                  <a:schemeClr val="bg1"/>
                </a:solidFill>
                <a:latin typeface="Times New Roman" pitchFamily="18" charset="0"/>
                <a:cs typeface="Times New Roman" pitchFamily="18" charset="0"/>
              </a:rPr>
              <a:t> in breathing)</a:t>
            </a:r>
          </a:p>
          <a:p>
            <a:pPr>
              <a:buNone/>
            </a:pP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Suhail\Desktop\imgpedderm2001[1].jpg"/>
          <p:cNvPicPr>
            <a:picLocks noGrp="1" noChangeAspect="1" noChangeArrowheads="1"/>
          </p:cNvPicPr>
          <p:nvPr>
            <p:ph idx="1"/>
          </p:nvPr>
        </p:nvPicPr>
        <p:blipFill>
          <a:blip r:embed="rId2" cstate="print"/>
          <a:srcRect/>
          <a:stretch>
            <a:fillRect/>
          </a:stretch>
        </p:blipFill>
        <p:spPr bwMode="auto">
          <a:xfrm>
            <a:off x="899592" y="1196752"/>
            <a:ext cx="7560840" cy="4536504"/>
          </a:xfrm>
          <a:prstGeom prst="rect">
            <a:avLst/>
          </a:prstGeom>
          <a:noFill/>
        </p:spPr>
      </p:pic>
    </p:spTree>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 Suhail\Desktop\imgpedderm2004[1].jpg"/>
          <p:cNvPicPr>
            <a:picLocks noGrp="1" noChangeAspect="1" noChangeArrowheads="1"/>
          </p:cNvPicPr>
          <p:nvPr>
            <p:ph idx="1"/>
          </p:nvPr>
        </p:nvPicPr>
        <p:blipFill>
          <a:blip r:embed="rId2" cstate="print"/>
          <a:srcRect/>
          <a:stretch>
            <a:fillRect/>
          </a:stretch>
        </p:blipFill>
        <p:spPr bwMode="auto">
          <a:xfrm>
            <a:off x="1907704" y="332656"/>
            <a:ext cx="5256583" cy="6192688"/>
          </a:xfrm>
          <a:prstGeom prst="rect">
            <a:avLst/>
          </a:prstGeom>
          <a:noFill/>
        </p:spPr>
      </p:pic>
    </p:spTree>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Suhail\Desktop\thumbnailCAA0MM7I.jpg"/>
          <p:cNvPicPr>
            <a:picLocks noGrp="1" noChangeAspect="1" noChangeArrowheads="1"/>
          </p:cNvPicPr>
          <p:nvPr>
            <p:ph idx="1"/>
          </p:nvPr>
        </p:nvPicPr>
        <p:blipFill>
          <a:blip r:embed="rId2" cstate="print"/>
          <a:srcRect/>
          <a:stretch>
            <a:fillRect/>
          </a:stretch>
        </p:blipFill>
        <p:spPr bwMode="auto">
          <a:xfrm>
            <a:off x="2123728" y="1628800"/>
            <a:ext cx="4248472" cy="3240360"/>
          </a:xfrm>
          <a:prstGeom prst="rect">
            <a:avLst/>
          </a:prstGeom>
          <a:noFill/>
        </p:spPr>
      </p:pic>
    </p:spTree>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 Suhail\Desktop\thumbnail[10].jpg"/>
          <p:cNvPicPr>
            <a:picLocks noGrp="1" noChangeAspect="1" noChangeArrowheads="1"/>
          </p:cNvPicPr>
          <p:nvPr>
            <p:ph idx="1"/>
          </p:nvPr>
        </p:nvPicPr>
        <p:blipFill>
          <a:blip r:embed="rId2" cstate="print"/>
          <a:srcRect/>
          <a:stretch>
            <a:fillRect/>
          </a:stretch>
        </p:blipFill>
        <p:spPr bwMode="auto">
          <a:xfrm>
            <a:off x="2195736" y="1844824"/>
            <a:ext cx="4104456" cy="2952328"/>
          </a:xfrm>
          <a:prstGeom prst="rect">
            <a:avLst/>
          </a:prstGeom>
          <a:noFill/>
        </p:spPr>
      </p:pic>
    </p:spTree>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92162"/>
            <a:ext cx="5673091"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683568" y="1628801"/>
            <a:ext cx="7848872" cy="5040560"/>
          </a:xfrm>
        </p:spPr>
        <p:txBody>
          <a:bodyPr>
            <a:normAutofit/>
          </a:bodyPr>
          <a:lstStyle/>
          <a:p>
            <a:r>
              <a:rPr lang="en-GB" sz="2400" dirty="0" smtClean="0">
                <a:solidFill>
                  <a:schemeClr val="bg1"/>
                </a:solidFill>
                <a:latin typeface="Times New Roman" pitchFamily="18" charset="0"/>
                <a:cs typeface="Times New Roman" pitchFamily="18" charset="0"/>
              </a:rPr>
              <a:t>Asthma results of three </a:t>
            </a:r>
            <a:r>
              <a:rPr lang="en-GB" sz="2400" dirty="0" err="1" smtClean="0">
                <a:solidFill>
                  <a:schemeClr val="bg1"/>
                </a:solidFill>
                <a:latin typeface="Times New Roman" pitchFamily="18" charset="0"/>
                <a:cs typeface="Times New Roman" pitchFamily="18" charset="0"/>
              </a:rPr>
              <a:t>pathophysiologic</a:t>
            </a:r>
            <a:r>
              <a:rPr lang="en-GB" sz="2400" dirty="0" smtClean="0">
                <a:solidFill>
                  <a:schemeClr val="bg1"/>
                </a:solidFill>
                <a:latin typeface="Times New Roman" pitchFamily="18" charset="0"/>
                <a:cs typeface="Times New Roman" pitchFamily="18" charset="0"/>
              </a:rPr>
              <a:t> events:</a:t>
            </a:r>
          </a:p>
          <a:p>
            <a:pPr lvl="1"/>
            <a:r>
              <a:rPr lang="en-GB" sz="2400" dirty="0" err="1" smtClean="0">
                <a:solidFill>
                  <a:schemeClr val="bg1"/>
                </a:solidFill>
                <a:latin typeface="Times New Roman" pitchFamily="18" charset="0"/>
                <a:cs typeface="Times New Roman" pitchFamily="18" charset="0"/>
              </a:rPr>
              <a:t>i</a:t>
            </a:r>
            <a:r>
              <a:rPr lang="en-GB" sz="2400" dirty="0" smtClean="0">
                <a:solidFill>
                  <a:schemeClr val="bg1"/>
                </a:solidFill>
                <a:latin typeface="Times New Roman" pitchFamily="18" charset="0"/>
                <a:cs typeface="Times New Roman" pitchFamily="18" charset="0"/>
              </a:rPr>
              <a:t>- Reversible obstruction.</a:t>
            </a:r>
          </a:p>
          <a:p>
            <a:pPr lvl="1"/>
            <a:r>
              <a:rPr lang="en-GB" sz="2400" dirty="0" smtClean="0">
                <a:solidFill>
                  <a:schemeClr val="bg1"/>
                </a:solidFill>
                <a:latin typeface="Times New Roman" pitchFamily="18" charset="0"/>
                <a:cs typeface="Times New Roman" pitchFamily="18" charset="0"/>
              </a:rPr>
              <a:t>ii-  Fast and sever responsiveness to a variety of physical and chemical stimuli.</a:t>
            </a:r>
          </a:p>
          <a:p>
            <a:pPr lvl="1"/>
            <a:r>
              <a:rPr lang="en-GB" sz="2400" dirty="0" smtClean="0">
                <a:solidFill>
                  <a:schemeClr val="bg1"/>
                </a:solidFill>
                <a:latin typeface="Times New Roman" pitchFamily="18" charset="0"/>
                <a:cs typeface="Times New Roman" pitchFamily="18" charset="0"/>
              </a:rPr>
              <a:t>iii- Inflammation.</a:t>
            </a:r>
          </a:p>
          <a:p>
            <a:pPr lvl="1"/>
            <a:r>
              <a:rPr lang="en-GB" sz="2400" dirty="0" smtClean="0">
                <a:solidFill>
                  <a:schemeClr val="bg1"/>
                </a:solidFill>
                <a:latin typeface="Times New Roman" pitchFamily="18" charset="0"/>
                <a:cs typeface="Times New Roman" pitchFamily="18" charset="0"/>
              </a:rPr>
              <a:t>Asthma also can develop from exercise and exposure to cold temperature </a:t>
            </a:r>
            <a:r>
              <a:rPr lang="en-GB" sz="2400" dirty="0" smtClean="0">
                <a:solidFill>
                  <a:schemeClr val="bg2">
                    <a:lumMod val="25000"/>
                  </a:schemeClr>
                </a:solidFill>
                <a:latin typeface="Times New Roman" pitchFamily="18" charset="0"/>
                <a:cs typeface="Times New Roman" pitchFamily="18" charset="0"/>
              </a:rPr>
              <a:t>(intrinsic asthma)</a:t>
            </a:r>
            <a:r>
              <a:rPr lang="en-GB" sz="2400" dirty="0" smtClean="0">
                <a:solidFill>
                  <a:schemeClr val="bg1"/>
                </a:solidFill>
                <a:latin typeface="Times New Roman" pitchFamily="18" charset="0"/>
                <a:cs typeface="Times New Roman" pitchFamily="18" charset="0"/>
              </a:rPr>
              <a:t>.</a:t>
            </a:r>
          </a:p>
          <a:p>
            <a:pPr lvl="1"/>
            <a:r>
              <a:rPr lang="en-GB" sz="2400" dirty="0" smtClean="0">
                <a:solidFill>
                  <a:schemeClr val="bg1"/>
                </a:solidFill>
                <a:latin typeface="Times New Roman" pitchFamily="18" charset="0"/>
                <a:cs typeface="Times New Roman" pitchFamily="18" charset="0"/>
              </a:rPr>
              <a:t>Intrinsic asthma is chronic (not episodic), comes late with age, resulted from exposure to pollutants, inhalation of fumes, smoking.</a:t>
            </a:r>
          </a:p>
        </p:txBody>
      </p:sp>
    </p:spTree>
  </p:cSld>
  <p:clrMapOvr>
    <a:masterClrMapping/>
  </p:clrMapOvr>
  <p:transition>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792162"/>
            <a:ext cx="5745099"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611560" y="1628801"/>
            <a:ext cx="8136904" cy="5040560"/>
          </a:xfrm>
        </p:spPr>
        <p:txBody>
          <a:bodyPr>
            <a:normAutofit/>
          </a:bodyPr>
          <a:lstStyle/>
          <a:p>
            <a:r>
              <a:rPr lang="en-GB" sz="2400" b="1" u="sng" dirty="0" smtClean="0">
                <a:solidFill>
                  <a:schemeClr val="bg2">
                    <a:lumMod val="25000"/>
                  </a:schemeClr>
                </a:solidFill>
                <a:latin typeface="Times New Roman" pitchFamily="18" charset="0"/>
                <a:cs typeface="Times New Roman" pitchFamily="18" charset="0"/>
              </a:rPr>
              <a:t>Clinical tests for allergies:</a:t>
            </a:r>
          </a:p>
          <a:p>
            <a:r>
              <a:rPr lang="en-GB" sz="2400" b="1" u="sng" dirty="0" smtClean="0">
                <a:solidFill>
                  <a:schemeClr val="bg2">
                    <a:lumMod val="25000"/>
                  </a:schemeClr>
                </a:solidFill>
                <a:latin typeface="Times New Roman" pitchFamily="18" charset="0"/>
                <a:cs typeface="Times New Roman" pitchFamily="18" charset="0"/>
              </a:rPr>
              <a:t>Skin-prick test</a:t>
            </a:r>
            <a:r>
              <a:rPr lang="en-GB" sz="2400" dirty="0" smtClean="0">
                <a:solidFill>
                  <a:schemeClr val="bg1"/>
                </a:solidFill>
                <a:latin typeface="Times New Roman" pitchFamily="18" charset="0"/>
                <a:cs typeface="Times New Roman" pitchFamily="18" charset="0"/>
              </a:rPr>
              <a:t>: involves the administration of the allergen </a:t>
            </a:r>
            <a:r>
              <a:rPr lang="en-GB" sz="2400" dirty="0" err="1" smtClean="0">
                <a:solidFill>
                  <a:schemeClr val="bg1"/>
                </a:solidFill>
                <a:latin typeface="Times New Roman" pitchFamily="18" charset="0"/>
                <a:cs typeface="Times New Roman" pitchFamily="18" charset="0"/>
              </a:rPr>
              <a:t>intradermaly</a:t>
            </a:r>
            <a:r>
              <a:rPr lang="en-GB" sz="2400" dirty="0" smtClean="0">
                <a:solidFill>
                  <a:schemeClr val="bg1"/>
                </a:solidFill>
                <a:latin typeface="Times New Roman" pitchFamily="18" charset="0"/>
                <a:cs typeface="Times New Roman" pitchFamily="18" charset="0"/>
              </a:rPr>
              <a:t> . Positive test develops sings within 10-15 min. Signs include </a:t>
            </a:r>
            <a:r>
              <a:rPr lang="en-GB" sz="2400" dirty="0" err="1" smtClean="0">
                <a:solidFill>
                  <a:schemeClr val="bg1"/>
                </a:solidFill>
                <a:latin typeface="Times New Roman" pitchFamily="18" charset="0"/>
                <a:cs typeface="Times New Roman" pitchFamily="18" charset="0"/>
              </a:rPr>
              <a:t>erythema</a:t>
            </a:r>
            <a:r>
              <a:rPr lang="en-GB" sz="2400" dirty="0" smtClean="0">
                <a:solidFill>
                  <a:schemeClr val="bg1"/>
                </a:solidFill>
                <a:latin typeface="Times New Roman" pitchFamily="18" charset="0"/>
                <a:cs typeface="Times New Roman" pitchFamily="18" charset="0"/>
              </a:rPr>
              <a:t> and edema. A positive response called </a:t>
            </a:r>
            <a:r>
              <a:rPr lang="en-GB" sz="2400" dirty="0" smtClean="0">
                <a:solidFill>
                  <a:schemeClr val="bg2">
                    <a:lumMod val="25000"/>
                  </a:schemeClr>
                </a:solidFill>
                <a:latin typeface="Times New Roman" pitchFamily="18" charset="0"/>
                <a:cs typeface="Times New Roman" pitchFamily="18" charset="0"/>
              </a:rPr>
              <a:t>wheal and flare</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Quantitative assays can be applied. </a:t>
            </a:r>
            <a:r>
              <a:rPr lang="en-GB" sz="2400" b="1" u="sng" dirty="0" err="1" smtClean="0">
                <a:solidFill>
                  <a:schemeClr val="bg2">
                    <a:lumMod val="25000"/>
                  </a:schemeClr>
                </a:solidFill>
                <a:latin typeface="Times New Roman" pitchFamily="18" charset="0"/>
                <a:cs typeface="Times New Roman" pitchFamily="18" charset="0"/>
              </a:rPr>
              <a:t>Radioallergosorbent</a:t>
            </a:r>
            <a:r>
              <a:rPr lang="en-GB" sz="2400" b="1" u="sng" dirty="0" smtClean="0">
                <a:solidFill>
                  <a:schemeClr val="bg2">
                    <a:lumMod val="25000"/>
                  </a:schemeClr>
                </a:solidFill>
                <a:latin typeface="Times New Roman" pitchFamily="18" charset="0"/>
                <a:cs typeface="Times New Roman" pitchFamily="18" charset="0"/>
              </a:rPr>
              <a:t> test </a:t>
            </a:r>
            <a:r>
              <a:rPr lang="en-GB" sz="2400" dirty="0" smtClean="0">
                <a:solidFill>
                  <a:schemeClr val="bg1"/>
                </a:solidFill>
                <a:latin typeface="Times New Roman" pitchFamily="18" charset="0"/>
                <a:cs typeface="Times New Roman" pitchFamily="18" charset="0"/>
              </a:rPr>
              <a:t>(</a:t>
            </a:r>
            <a:r>
              <a:rPr lang="en-GB" sz="2400" b="1" dirty="0" smtClean="0">
                <a:solidFill>
                  <a:schemeClr val="bg2">
                    <a:lumMod val="25000"/>
                  </a:schemeClr>
                </a:solidFill>
                <a:latin typeface="Times New Roman" pitchFamily="18" charset="0"/>
                <a:cs typeface="Times New Roman" pitchFamily="18" charset="0"/>
              </a:rPr>
              <a:t>RAST</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Allargen</a:t>
            </a:r>
            <a:r>
              <a:rPr lang="en-GB" sz="2400" dirty="0" smtClean="0">
                <a:solidFill>
                  <a:schemeClr val="bg1"/>
                </a:solidFill>
                <a:latin typeface="Times New Roman" pitchFamily="18" charset="0"/>
                <a:cs typeface="Times New Roman" pitchFamily="18" charset="0"/>
              </a:rPr>
              <a:t> usually bounded with insoluble matrix (</a:t>
            </a:r>
            <a:r>
              <a:rPr lang="en-GB" sz="2400" dirty="0" err="1" smtClean="0">
                <a:solidFill>
                  <a:schemeClr val="bg1"/>
                </a:solidFill>
                <a:latin typeface="Times New Roman" pitchFamily="18" charset="0"/>
                <a:cs typeface="Times New Roman" pitchFamily="18" charset="0"/>
              </a:rPr>
              <a:t>eg</a:t>
            </a:r>
            <a:r>
              <a:rPr lang="en-GB" sz="2400" dirty="0" smtClean="0">
                <a:solidFill>
                  <a:schemeClr val="bg1"/>
                </a:solidFill>
                <a:latin typeface="Times New Roman" pitchFamily="18" charset="0"/>
                <a:cs typeface="Times New Roman" pitchFamily="18" charset="0"/>
              </a:rPr>
              <a:t>. beads). The allergen coated matrix then placed in the patients serum. If patients serum has specific IgE to the allergen they will bind the allergen. The allergen coated matrix with bounded IgE then removed, radiolabel led antibodies to IgE used and the radioactivity measure.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r Suhail\Desktop\skinpricktest2[1].jpg"/>
          <p:cNvPicPr>
            <a:picLocks noGrp="1" noChangeAspect="1" noChangeArrowheads="1"/>
          </p:cNvPicPr>
          <p:nvPr>
            <p:ph idx="1"/>
          </p:nvPr>
        </p:nvPicPr>
        <p:blipFill>
          <a:blip r:embed="rId2" cstate="print"/>
          <a:srcRect/>
          <a:stretch>
            <a:fillRect/>
          </a:stretch>
        </p:blipFill>
        <p:spPr bwMode="auto">
          <a:xfrm>
            <a:off x="1619672" y="1484784"/>
            <a:ext cx="5832648" cy="3600400"/>
          </a:xfrm>
          <a:prstGeom prst="rect">
            <a:avLst/>
          </a:prstGeom>
          <a:noFill/>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bg1"/>
                </a:solidFill>
                <a:latin typeface="Times New Roman" pitchFamily="18" charset="0"/>
                <a:cs typeface="Times New Roman" pitchFamily="18" charset="0"/>
              </a:rPr>
              <a:t>INFLAMATION</a:t>
            </a:r>
            <a:endParaRPr lang="en-GB" dirty="0"/>
          </a:p>
        </p:txBody>
      </p:sp>
      <p:sp>
        <p:nvSpPr>
          <p:cNvPr id="3" name="Content Placeholder 2"/>
          <p:cNvSpPr>
            <a:spLocks noGrp="1"/>
          </p:cNvSpPr>
          <p:nvPr>
            <p:ph idx="1"/>
          </p:nvPr>
        </p:nvSpPr>
        <p:spPr>
          <a:xfrm>
            <a:off x="899592" y="1844825"/>
            <a:ext cx="7272808" cy="4608512"/>
          </a:xfrm>
        </p:spPr>
        <p:txBody>
          <a:bodyPr>
            <a:noAutofit/>
          </a:bodyPr>
          <a:lstStyle/>
          <a:p>
            <a:r>
              <a:rPr lang="en-GB" sz="2400" dirty="0" smtClean="0">
                <a:solidFill>
                  <a:schemeClr val="bg1"/>
                </a:solidFill>
                <a:latin typeface="Times New Roman" pitchFamily="18" charset="0"/>
                <a:cs typeface="Times New Roman" pitchFamily="18" charset="0"/>
              </a:rPr>
              <a:t>When the body has a systemic response even though there is no infection, it is called Systemic Inflammatory Response Syndrome (SIRS). Criteria for SIRS include a heart rate of over 90 beats per minute, a body temperature less than (36 °C) or more than (38 °C). Criteria also include a white blood cell count of less than 4000 cells/mm</a:t>
            </a:r>
            <a:r>
              <a:rPr lang="en-GB" sz="2400" baseline="30000" dirty="0" smtClean="0">
                <a:solidFill>
                  <a:schemeClr val="bg1"/>
                </a:solidFill>
                <a:latin typeface="Times New Roman" pitchFamily="18" charset="0"/>
                <a:cs typeface="Times New Roman" pitchFamily="18" charset="0"/>
              </a:rPr>
              <a:t>3</a:t>
            </a:r>
            <a:r>
              <a:rPr lang="en-GB" sz="2400" dirty="0" smtClean="0">
                <a:solidFill>
                  <a:schemeClr val="bg1"/>
                </a:solidFill>
                <a:latin typeface="Times New Roman" pitchFamily="18" charset="0"/>
                <a:cs typeface="Times New Roman" pitchFamily="18" charset="0"/>
              </a:rPr>
              <a:t> or more than 12000 cells/mm </a:t>
            </a:r>
            <a:r>
              <a:rPr lang="en-GB" sz="2400" baseline="30000" dirty="0" smtClean="0">
                <a:solidFill>
                  <a:schemeClr val="bg1"/>
                </a:solidFill>
                <a:latin typeface="Times New Roman" pitchFamily="18" charset="0"/>
                <a:cs typeface="Times New Roman" pitchFamily="18" charset="0"/>
              </a:rPr>
              <a:t>3</a:t>
            </a:r>
            <a:r>
              <a:rPr lang="en-GB" sz="2400" dirty="0" smtClean="0">
                <a:solidFill>
                  <a:schemeClr val="bg1"/>
                </a:solidFill>
                <a:latin typeface="Times New Roman" pitchFamily="18" charset="0"/>
                <a:cs typeface="Times New Roman" pitchFamily="18" charset="0"/>
              </a:rPr>
              <a:t>, or less than 10% immature nuetrophils. When there is a source of infection, the response is called </a:t>
            </a:r>
            <a:r>
              <a:rPr lang="en-GB" sz="2400" b="1" dirty="0" smtClean="0">
                <a:solidFill>
                  <a:schemeClr val="bg2">
                    <a:lumMod val="25000"/>
                  </a:schemeClr>
                </a:solidFill>
                <a:latin typeface="Times New Roman" pitchFamily="18" charset="0"/>
                <a:cs typeface="Times New Roman" pitchFamily="18" charset="0"/>
              </a:rPr>
              <a:t>septic</a:t>
            </a:r>
            <a:r>
              <a:rPr lang="en-GB" sz="2400" dirty="0" smtClean="0">
                <a:solidFill>
                  <a:schemeClr val="bg1"/>
                </a:solidFill>
                <a:latin typeface="Times New Roman" pitchFamily="18" charset="0"/>
                <a:cs typeface="Times New Roman" pitchFamily="18" charset="0"/>
              </a:rPr>
              <a:t>.</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848872" cy="57606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TYPE-II &amp; III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611560" y="1124744"/>
            <a:ext cx="7920880" cy="5544616"/>
          </a:xfrm>
        </p:spPr>
        <p:txBody>
          <a:bodyPr>
            <a:normAutofit fontScale="92500" lnSpcReduction="20000"/>
          </a:bodyPr>
          <a:lstStyle/>
          <a:p>
            <a:r>
              <a:rPr lang="en-GB" sz="2600" b="1" u="sng" dirty="0" smtClean="0">
                <a:solidFill>
                  <a:schemeClr val="bg2">
                    <a:lumMod val="25000"/>
                  </a:schemeClr>
                </a:solidFill>
                <a:latin typeface="Times New Roman" pitchFamily="18" charset="0"/>
                <a:cs typeface="Times New Roman" pitchFamily="18" charset="0"/>
              </a:rPr>
              <a:t>HYPERSENSITIVITY  TYPE-II:</a:t>
            </a:r>
            <a:r>
              <a:rPr lang="en-GB" sz="2600" b="1" u="sng" dirty="0" smtClean="0">
                <a:solidFill>
                  <a:schemeClr val="bg2">
                    <a:lumMod val="25000"/>
                  </a:schemeClr>
                </a:solidFill>
                <a:latin typeface="Times New Roman" pitchFamily="18" charset="0"/>
                <a:cs typeface="Times New Roman" pitchFamily="18" charset="0"/>
                <a:sym typeface="Symbol"/>
              </a:rPr>
              <a:t> </a:t>
            </a:r>
          </a:p>
          <a:p>
            <a:r>
              <a:rPr lang="en-GB" sz="2600" dirty="0" smtClean="0">
                <a:solidFill>
                  <a:schemeClr val="bg1"/>
                </a:solidFill>
                <a:latin typeface="Times New Roman" pitchFamily="18" charset="0"/>
                <a:cs typeface="Times New Roman" pitchFamily="18" charset="0"/>
                <a:sym typeface="Symbol"/>
              </a:rPr>
              <a:t>Called cytolytic or cytotoxic reaction. The </a:t>
            </a:r>
            <a:r>
              <a:rPr lang="en-GB" sz="2600" dirty="0" smtClean="0">
                <a:solidFill>
                  <a:schemeClr val="bg1"/>
                </a:solidFill>
                <a:latin typeface="Times New Roman" pitchFamily="18" charset="0"/>
                <a:cs typeface="Times New Roman" pitchFamily="18" charset="0"/>
              </a:rPr>
              <a:t>reaction is mediated mostly by IgG or IgM (rarely, </a:t>
            </a:r>
            <a:r>
              <a:rPr lang="en-GB" sz="2600" dirty="0" err="1" smtClean="0">
                <a:solidFill>
                  <a:schemeClr val="bg1"/>
                </a:solidFill>
                <a:latin typeface="Times New Roman" pitchFamily="18" charset="0"/>
                <a:cs typeface="Times New Roman" pitchFamily="18" charset="0"/>
              </a:rPr>
              <a:t>IgA</a:t>
            </a:r>
            <a:r>
              <a:rPr lang="en-GB" sz="2600" dirty="0" smtClean="0">
                <a:solidFill>
                  <a:schemeClr val="bg1"/>
                </a:solidFill>
                <a:latin typeface="Times New Roman" pitchFamily="18" charset="0"/>
                <a:cs typeface="Times New Roman" pitchFamily="18" charset="0"/>
              </a:rPr>
              <a:t> and IgE).</a:t>
            </a:r>
          </a:p>
          <a:p>
            <a:r>
              <a:rPr lang="en-GB" sz="2600" dirty="0" smtClean="0">
                <a:solidFill>
                  <a:schemeClr val="bg1"/>
                </a:solidFill>
                <a:latin typeface="Times New Roman" pitchFamily="18" charset="0"/>
                <a:cs typeface="Times New Roman" pitchFamily="18" charset="0"/>
              </a:rPr>
              <a:t>Antibodies involved this type of reaction are mostly auto-antibodies. They target self antigens or modified self antigens (by drugs).</a:t>
            </a:r>
          </a:p>
          <a:p>
            <a:r>
              <a:rPr lang="en-GB" sz="2600" dirty="0" smtClean="0">
                <a:solidFill>
                  <a:schemeClr val="bg1"/>
                </a:solidFill>
                <a:latin typeface="Times New Roman" pitchFamily="18" charset="0"/>
                <a:cs typeface="Times New Roman" pitchFamily="18" charset="0"/>
              </a:rPr>
              <a:t>Cells  bounded with these antibodies practically are opsonised. </a:t>
            </a:r>
          </a:p>
          <a:p>
            <a:r>
              <a:rPr lang="en-GB" sz="2600" dirty="0" smtClean="0">
                <a:solidFill>
                  <a:schemeClr val="bg1"/>
                </a:solidFill>
                <a:latin typeface="Times New Roman" pitchFamily="18" charset="0"/>
                <a:cs typeface="Times New Roman" pitchFamily="18" charset="0"/>
              </a:rPr>
              <a:t>These opsonised cells become vulnerable, and can be destroyed by different mechanisms or compromise the cell function.</a:t>
            </a:r>
          </a:p>
          <a:p>
            <a:pPr lvl="1"/>
            <a:r>
              <a:rPr lang="en-GB" sz="2600" dirty="0" smtClean="0">
                <a:solidFill>
                  <a:schemeClr val="bg1"/>
                </a:solidFill>
                <a:latin typeface="Times New Roman" pitchFamily="18" charset="0"/>
                <a:cs typeface="Times New Roman" pitchFamily="18" charset="0"/>
              </a:rPr>
              <a:t>- Complement system.</a:t>
            </a:r>
          </a:p>
          <a:p>
            <a:pPr lvl="1"/>
            <a:r>
              <a:rPr lang="en-GB" sz="2600" dirty="0" smtClean="0">
                <a:solidFill>
                  <a:schemeClr val="bg1"/>
                </a:solidFill>
                <a:latin typeface="Times New Roman" pitchFamily="18" charset="0"/>
                <a:cs typeface="Times New Roman" pitchFamily="18" charset="0"/>
              </a:rPr>
              <a:t>- Antibody-dependent cell </a:t>
            </a:r>
            <a:r>
              <a:rPr lang="en-GB" sz="2600" dirty="0" err="1" smtClean="0">
                <a:solidFill>
                  <a:schemeClr val="bg1"/>
                </a:solidFill>
                <a:latin typeface="Times New Roman" pitchFamily="18" charset="0"/>
                <a:cs typeface="Times New Roman" pitchFamily="18" charset="0"/>
              </a:rPr>
              <a:t>cytotoxicity</a:t>
            </a:r>
            <a:r>
              <a:rPr lang="en-GB" sz="2600" dirty="0" smtClean="0">
                <a:solidFill>
                  <a:schemeClr val="bg1"/>
                </a:solidFill>
                <a:latin typeface="Times New Roman" pitchFamily="18" charset="0"/>
                <a:cs typeface="Times New Roman" pitchFamily="18" charset="0"/>
              </a:rPr>
              <a:t> (ADCC).</a:t>
            </a:r>
          </a:p>
          <a:p>
            <a:pPr lvl="1"/>
            <a:r>
              <a:rPr lang="en-GB" sz="2600" dirty="0" smtClean="0">
                <a:solidFill>
                  <a:schemeClr val="bg1"/>
                </a:solidFill>
                <a:latin typeface="Times New Roman" pitchFamily="18" charset="0"/>
                <a:cs typeface="Times New Roman" pitchFamily="18" charset="0"/>
              </a:rPr>
              <a:t>Antibody-mediated cellular dysfunction.</a:t>
            </a:r>
          </a:p>
          <a:p>
            <a:pPr lvl="1"/>
            <a:endParaRPr lang="en-GB" dirty="0"/>
          </a:p>
        </p:txBody>
      </p:sp>
    </p:spTree>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92162"/>
            <a:ext cx="7560839"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TYPE-II &amp; III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467544" y="1412776"/>
            <a:ext cx="8352928" cy="5112569"/>
          </a:xfrm>
        </p:spPr>
        <p:txBody>
          <a:bodyPr>
            <a:normAutofit/>
          </a:bodyPr>
          <a:lstStyle/>
          <a:p>
            <a:r>
              <a:rPr lang="en-GB" sz="2400" b="1" u="sng" dirty="0" smtClean="0">
                <a:solidFill>
                  <a:schemeClr val="bg2">
                    <a:lumMod val="25000"/>
                  </a:schemeClr>
                </a:solidFill>
                <a:latin typeface="Times New Roman" pitchFamily="18" charset="0"/>
                <a:cs typeface="Times New Roman" pitchFamily="18" charset="0"/>
              </a:rPr>
              <a:t>Examples of hypersensitivity type-II reactions:</a:t>
            </a:r>
          </a:p>
          <a:p>
            <a:r>
              <a:rPr lang="en-GB" sz="2400" b="1" u="sng" dirty="0" smtClean="0">
                <a:solidFill>
                  <a:schemeClr val="bg1"/>
                </a:solidFill>
                <a:latin typeface="Times New Roman" pitchFamily="18" charset="0"/>
                <a:cs typeface="Times New Roman" pitchFamily="18" charset="0"/>
              </a:rPr>
              <a:t>Transfusion reactions</a:t>
            </a:r>
            <a:r>
              <a:rPr lang="en-GB" sz="2400" dirty="0" smtClean="0">
                <a:solidFill>
                  <a:schemeClr val="bg1"/>
                </a:solidFill>
                <a:latin typeface="Times New Roman" pitchFamily="18" charset="0"/>
                <a:cs typeface="Times New Roman" pitchFamily="18" charset="0"/>
              </a:rPr>
              <a:t>: incompatible ABO system blood transfusion.</a:t>
            </a:r>
          </a:p>
          <a:p>
            <a:r>
              <a:rPr lang="en-GB" sz="2400" dirty="0" smtClean="0">
                <a:solidFill>
                  <a:schemeClr val="bg1"/>
                </a:solidFill>
                <a:latin typeface="Times New Roman" pitchFamily="18" charset="0"/>
                <a:cs typeface="Times New Roman" pitchFamily="18" charset="0"/>
              </a:rPr>
              <a:t>Destruction of RBCs resulted from complement-mediated cytotoxic reactions.</a:t>
            </a:r>
          </a:p>
          <a:p>
            <a:r>
              <a:rPr lang="en-GB" sz="2400" dirty="0" smtClean="0">
                <a:solidFill>
                  <a:schemeClr val="bg1"/>
                </a:solidFill>
                <a:latin typeface="Times New Roman" pitchFamily="18" charset="0"/>
                <a:cs typeface="Times New Roman" pitchFamily="18" charset="0"/>
              </a:rPr>
              <a:t>Clinical complications extended to possible kidney damage due to the  accumulation of RBCs membranes in tubules of kidney which can cause blockage of these tubules. Toxic effect of the </a:t>
            </a:r>
            <a:r>
              <a:rPr lang="en-GB" sz="2400" dirty="0" err="1" smtClean="0">
                <a:solidFill>
                  <a:schemeClr val="bg1"/>
                </a:solidFill>
                <a:latin typeface="Times New Roman" pitchFamily="18" charset="0"/>
                <a:cs typeface="Times New Roman" pitchFamily="18" charset="0"/>
              </a:rPr>
              <a:t>heme</a:t>
            </a:r>
            <a:r>
              <a:rPr lang="en-GB" sz="2400" dirty="0" smtClean="0">
                <a:solidFill>
                  <a:schemeClr val="bg1"/>
                </a:solidFill>
                <a:latin typeface="Times New Roman" pitchFamily="18" charset="0"/>
                <a:cs typeface="Times New Roman" pitchFamily="18" charset="0"/>
              </a:rPr>
              <a:t> complex also must bee taken by consideration. </a:t>
            </a:r>
          </a:p>
          <a:p>
            <a:r>
              <a:rPr lang="en-GB" sz="2400" b="1" u="sng" dirty="0" smtClean="0">
                <a:solidFill>
                  <a:schemeClr val="bg1"/>
                </a:solidFill>
                <a:latin typeface="Times New Roman" pitchFamily="18" charset="0"/>
                <a:cs typeface="Times New Roman" pitchFamily="18" charset="0"/>
              </a:rPr>
              <a:t>Drug-induced reactions</a:t>
            </a:r>
            <a:r>
              <a:rPr lang="en-GB" sz="2400" dirty="0" smtClean="0">
                <a:solidFill>
                  <a:schemeClr val="bg1"/>
                </a:solidFill>
                <a:latin typeface="Times New Roman" pitchFamily="18" charset="0"/>
                <a:cs typeface="Times New Roman" pitchFamily="18" charset="0"/>
              </a:rPr>
              <a:t>: Drugs can act as </a:t>
            </a:r>
            <a:r>
              <a:rPr lang="en-GB" sz="2400" dirty="0" err="1" smtClean="0">
                <a:solidFill>
                  <a:schemeClr val="bg1"/>
                </a:solidFill>
                <a:latin typeface="Times New Roman" pitchFamily="18" charset="0"/>
                <a:cs typeface="Times New Roman" pitchFamily="18" charset="0"/>
              </a:rPr>
              <a:t>haptens</a:t>
            </a:r>
            <a:r>
              <a:rPr lang="en-GB" sz="2400" dirty="0" smtClean="0">
                <a:solidFill>
                  <a:schemeClr val="bg1"/>
                </a:solidFill>
                <a:latin typeface="Times New Roman" pitchFamily="18" charset="0"/>
                <a:cs typeface="Times New Roman" pitchFamily="18" charset="0"/>
              </a:rPr>
              <a:t> in some individuals, these </a:t>
            </a:r>
            <a:r>
              <a:rPr lang="en-GB" sz="2400" dirty="0" err="1" smtClean="0">
                <a:solidFill>
                  <a:schemeClr val="bg1"/>
                </a:solidFill>
                <a:latin typeface="Times New Roman" pitchFamily="18" charset="0"/>
                <a:cs typeface="Times New Roman" pitchFamily="18" charset="0"/>
              </a:rPr>
              <a:t>haptens</a:t>
            </a:r>
            <a:r>
              <a:rPr lang="en-GB" sz="2400" dirty="0" smtClean="0">
                <a:solidFill>
                  <a:schemeClr val="bg1"/>
                </a:solidFill>
                <a:latin typeface="Times New Roman" pitchFamily="18" charset="0"/>
                <a:cs typeface="Times New Roman" pitchFamily="18" charset="0"/>
              </a:rPr>
              <a:t> can bind cells or some blood constituents leading to antibody production.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792162"/>
            <a:ext cx="7200800"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TYPE-II &amp; III</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611560" y="1628801"/>
            <a:ext cx="7992888" cy="4968552"/>
          </a:xfrm>
        </p:spPr>
        <p:txBody>
          <a:bodyPr>
            <a:normAutofit/>
          </a:bodyPr>
          <a:lstStyle/>
          <a:p>
            <a:r>
              <a:rPr lang="en-GB" sz="2400" dirty="0" smtClean="0">
                <a:solidFill>
                  <a:schemeClr val="bg1"/>
                </a:solidFill>
                <a:latin typeface="Times New Roman" pitchFamily="18" charset="0"/>
                <a:cs typeface="Times New Roman" pitchFamily="18" charset="0"/>
              </a:rPr>
              <a:t>Different types of cells can be affected via this process, according to the drug binding or coating.</a:t>
            </a:r>
          </a:p>
          <a:p>
            <a:r>
              <a:rPr lang="en-GB" sz="2400" b="1" u="sng" dirty="0" smtClean="0">
                <a:solidFill>
                  <a:schemeClr val="bg1"/>
                </a:solidFill>
                <a:latin typeface="Times New Roman" pitchFamily="18" charset="0"/>
                <a:cs typeface="Times New Roman" pitchFamily="18" charset="0"/>
              </a:rPr>
              <a:t>Thrombocytopenia</a:t>
            </a:r>
            <a:r>
              <a:rPr lang="en-GB" sz="2400" dirty="0" smtClean="0">
                <a:solidFill>
                  <a:schemeClr val="bg1"/>
                </a:solidFill>
                <a:latin typeface="Times New Roman" pitchFamily="18" charset="0"/>
                <a:cs typeface="Times New Roman" pitchFamily="18" charset="0"/>
              </a:rPr>
              <a:t>: low counts of blood platelets, which can cause </a:t>
            </a:r>
          </a:p>
          <a:p>
            <a:r>
              <a:rPr lang="en-GB" sz="2400" i="1" u="sng" dirty="0" err="1" smtClean="0">
                <a:solidFill>
                  <a:schemeClr val="bg2">
                    <a:lumMod val="25000"/>
                  </a:schemeClr>
                </a:solidFill>
                <a:latin typeface="Times New Roman" pitchFamily="18" charset="0"/>
                <a:cs typeface="Times New Roman" pitchFamily="18" charset="0"/>
              </a:rPr>
              <a:t>purpura</a:t>
            </a:r>
            <a:r>
              <a:rPr lang="en-GB" sz="2400" dirty="0" smtClean="0">
                <a:solidFill>
                  <a:schemeClr val="bg1"/>
                </a:solidFill>
                <a:latin typeface="Times New Roman" pitchFamily="18" charset="0"/>
                <a:cs typeface="Times New Roman" pitchFamily="18" charset="0"/>
              </a:rPr>
              <a:t> (haemorrhage into the skin and mucous membranes).</a:t>
            </a:r>
          </a:p>
          <a:p>
            <a:r>
              <a:rPr lang="en-GB" sz="2400" dirty="0" err="1" smtClean="0">
                <a:solidFill>
                  <a:schemeClr val="bg1"/>
                </a:solidFill>
                <a:latin typeface="Times New Roman" pitchFamily="18" charset="0"/>
                <a:cs typeface="Times New Roman" pitchFamily="18" charset="0"/>
              </a:rPr>
              <a:t>Quinidine</a:t>
            </a:r>
            <a:r>
              <a:rPr lang="en-GB" sz="2400" dirty="0" smtClean="0">
                <a:solidFill>
                  <a:schemeClr val="bg1"/>
                </a:solidFill>
                <a:latin typeface="Times New Roman" pitchFamily="18" charset="0"/>
                <a:cs typeface="Times New Roman" pitchFamily="18" charset="0"/>
              </a:rPr>
              <a:t> group, heparin,  Antibiotics: </a:t>
            </a:r>
            <a:r>
              <a:rPr lang="en-GB" sz="2400" dirty="0" err="1" smtClean="0">
                <a:solidFill>
                  <a:schemeClr val="bg1"/>
                </a:solidFill>
                <a:latin typeface="Times New Roman" pitchFamily="18" charset="0"/>
                <a:cs typeface="Times New Roman" pitchFamily="18" charset="0"/>
              </a:rPr>
              <a:t>Cephalosporins</a:t>
            </a:r>
            <a:r>
              <a:rPr lang="en-GB" sz="2400" dirty="0" smtClean="0">
                <a:solidFill>
                  <a:schemeClr val="bg1"/>
                </a:solidFill>
                <a:latin typeface="Times New Roman" pitchFamily="18" charset="0"/>
                <a:cs typeface="Times New Roman" pitchFamily="18" charset="0"/>
              </a:rPr>
              <a:t>, Ciprofloxacin, </a:t>
            </a:r>
            <a:r>
              <a:rPr lang="en-GB" sz="2400" dirty="0" err="1" smtClean="0">
                <a:solidFill>
                  <a:schemeClr val="bg1"/>
                </a:solidFill>
                <a:latin typeface="Times New Roman" pitchFamily="18" charset="0"/>
                <a:cs typeface="Times New Roman" pitchFamily="18" charset="0"/>
              </a:rPr>
              <a:t>Clarithromycin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Gentamicin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Penicillins</a:t>
            </a:r>
            <a:r>
              <a:rPr lang="en-GB" sz="2400" dirty="0" smtClean="0">
                <a:solidFill>
                  <a:schemeClr val="bg1"/>
                </a:solidFill>
                <a:latin typeface="Times New Roman" pitchFamily="18" charset="0"/>
                <a:cs typeface="Times New Roman" pitchFamily="18" charset="0"/>
              </a:rPr>
              <a:t>  ( </a:t>
            </a:r>
            <a:r>
              <a:rPr lang="en-GB" sz="2400" dirty="0" err="1" smtClean="0">
                <a:solidFill>
                  <a:schemeClr val="bg1"/>
                </a:solidFill>
                <a:latin typeface="Times New Roman" pitchFamily="18" charset="0"/>
                <a:cs typeface="Times New Roman" pitchFamily="18" charset="0"/>
              </a:rPr>
              <a:t>Ampicillin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Apalcillin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Methicillin</a:t>
            </a:r>
            <a:r>
              <a:rPr lang="en-GB" sz="2400" dirty="0" smtClean="0">
                <a:solidFill>
                  <a:schemeClr val="bg1"/>
                </a:solidFill>
                <a:latin typeface="Times New Roman" pitchFamily="18" charset="0"/>
                <a:cs typeface="Times New Roman" pitchFamily="18" charset="0"/>
              </a:rPr>
              <a:t>). Analgesics, </a:t>
            </a:r>
            <a:r>
              <a:rPr lang="en-GB" sz="2400" dirty="0" err="1" smtClean="0">
                <a:solidFill>
                  <a:schemeClr val="bg1"/>
                </a:solidFill>
                <a:latin typeface="Times New Roman" pitchFamily="18" charset="0"/>
                <a:cs typeface="Times New Roman" pitchFamily="18" charset="0"/>
              </a:rPr>
              <a:t>Diclofenac</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Fenoprofen</a:t>
            </a:r>
            <a:r>
              <a:rPr lang="en-GB" sz="2400" dirty="0" smtClean="0">
                <a:solidFill>
                  <a:schemeClr val="bg1"/>
                </a:solidFill>
                <a:latin typeface="Times New Roman" pitchFamily="18" charset="0"/>
                <a:cs typeface="Times New Roman" pitchFamily="18" charset="0"/>
              </a:rPr>
              <a:t>, Ibuprofen. Cardiac medications and diuretics- </a:t>
            </a:r>
            <a:r>
              <a:rPr lang="en-GB" sz="2400" dirty="0" err="1" smtClean="0">
                <a:solidFill>
                  <a:schemeClr val="bg1"/>
                </a:solidFill>
                <a:latin typeface="Times New Roman" pitchFamily="18" charset="0"/>
                <a:cs typeface="Times New Roman" pitchFamily="18" charset="0"/>
              </a:rPr>
              <a:t>Digoxin</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Captopril</a:t>
            </a:r>
            <a:r>
              <a:rPr lang="en-GB" sz="2400" dirty="0" smtClean="0">
                <a:solidFill>
                  <a:schemeClr val="bg1"/>
                </a:solidFill>
                <a:latin typeface="Times New Roman" pitchFamily="18" charset="0"/>
                <a:cs typeface="Times New Roman" pitchFamily="18" charset="0"/>
              </a:rPr>
              <a:t>, Anti-epileptic drugs-</a:t>
            </a:r>
            <a:r>
              <a:rPr lang="en-GB" sz="2400" dirty="0" err="1" smtClean="0">
                <a:solidFill>
                  <a:schemeClr val="bg1"/>
                </a:solidFill>
                <a:latin typeface="Times New Roman" pitchFamily="18" charset="0"/>
                <a:cs typeface="Times New Roman" pitchFamily="18" charset="0"/>
              </a:rPr>
              <a:t>Phenytoin</a:t>
            </a:r>
            <a:r>
              <a:rPr lang="en-GB" sz="2400" dirty="0" smtClean="0">
                <a:solidFill>
                  <a:schemeClr val="bg1"/>
                </a:solidFill>
                <a:latin typeface="Times New Roman" pitchFamily="18" charset="0"/>
                <a:cs typeface="Times New Roman" pitchFamily="18" charset="0"/>
              </a:rPr>
              <a:t>. </a:t>
            </a:r>
          </a:p>
          <a:p>
            <a:endParaRPr lang="en-GB" b="1" dirty="0" smtClean="0"/>
          </a:p>
          <a:p>
            <a:endParaRPr lang="en-GB" b="1" dirty="0" smtClean="0"/>
          </a:p>
          <a:p>
            <a:pPr lvl="1"/>
            <a:endParaRPr lang="en-GB" b="1" dirty="0" smtClean="0"/>
          </a:p>
          <a:p>
            <a:pPr lvl="1"/>
            <a:endParaRPr lang="en-GB" b="1" dirty="0" smtClean="0"/>
          </a:p>
          <a:p>
            <a:pPr lvl="1"/>
            <a:endParaRPr lang="en-GB" b="1" dirty="0" smtClean="0"/>
          </a:p>
          <a:p>
            <a:endParaRPr lang="en-GB" b="1" dirty="0" smtClean="0"/>
          </a:p>
          <a:p>
            <a:endParaRPr lang="en-GB" dirty="0"/>
          </a:p>
        </p:txBody>
      </p:sp>
    </p:spTree>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92162"/>
            <a:ext cx="7776864"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TYPE-II &amp; III</a:t>
            </a:r>
            <a:endParaRPr lang="en-GB" dirty="0"/>
          </a:p>
        </p:txBody>
      </p:sp>
      <p:sp>
        <p:nvSpPr>
          <p:cNvPr id="3" name="Content Placeholder 2"/>
          <p:cNvSpPr>
            <a:spLocks noGrp="1"/>
          </p:cNvSpPr>
          <p:nvPr>
            <p:ph idx="1"/>
          </p:nvPr>
        </p:nvSpPr>
        <p:spPr>
          <a:xfrm>
            <a:off x="611560" y="1412776"/>
            <a:ext cx="8208912" cy="5184577"/>
          </a:xfrm>
        </p:spPr>
        <p:txBody>
          <a:bodyPr/>
          <a:lstStyle/>
          <a:p>
            <a:r>
              <a:rPr lang="en-GB" sz="2400" b="1" u="sng" dirty="0" err="1" smtClean="0">
                <a:solidFill>
                  <a:schemeClr val="bg1"/>
                </a:solidFill>
                <a:latin typeface="Times New Roman" pitchFamily="18" charset="0"/>
                <a:cs typeface="Times New Roman" pitchFamily="18" charset="0"/>
              </a:rPr>
              <a:t>Leukocytopenia</a:t>
            </a:r>
            <a:r>
              <a:rPr lang="en-GB" sz="2400" b="1" u="sng" dirty="0" smtClean="0">
                <a:solidFill>
                  <a:schemeClr val="bg1"/>
                </a:solidFill>
                <a:latin typeface="Times New Roman" pitchFamily="18" charset="0"/>
                <a:cs typeface="Times New Roman" pitchFamily="18" charset="0"/>
              </a:rPr>
              <a:t> (</a:t>
            </a:r>
            <a:r>
              <a:rPr lang="en-GB" sz="2400" b="1" u="sng" dirty="0" err="1" smtClean="0">
                <a:solidFill>
                  <a:schemeClr val="bg1"/>
                </a:solidFill>
                <a:latin typeface="Times New Roman" pitchFamily="18" charset="0"/>
                <a:cs typeface="Times New Roman" pitchFamily="18" charset="0"/>
              </a:rPr>
              <a:t>agranulocytosis</a:t>
            </a:r>
            <a:r>
              <a:rPr lang="en-GB" sz="2400" b="1" u="sng"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 low  blood count of WBCs: Most anti-psychotic drugs cause </a:t>
            </a:r>
            <a:r>
              <a:rPr lang="en-GB" sz="2400" dirty="0" err="1" smtClean="0">
                <a:solidFill>
                  <a:schemeClr val="bg1"/>
                </a:solidFill>
                <a:latin typeface="Times New Roman" pitchFamily="18" charset="0"/>
                <a:cs typeface="Times New Roman" pitchFamily="18" charset="0"/>
              </a:rPr>
              <a:t>leukocytopenia</a:t>
            </a:r>
            <a:r>
              <a:rPr lang="en-GB" sz="2400" dirty="0" smtClean="0">
                <a:solidFill>
                  <a:schemeClr val="bg1"/>
                </a:solidFill>
                <a:latin typeface="Times New Roman" pitchFamily="18" charset="0"/>
                <a:cs typeface="Times New Roman" pitchFamily="18" charset="0"/>
              </a:rPr>
              <a:t>- </a:t>
            </a:r>
            <a:r>
              <a:rPr lang="en-GB" sz="2400" u="sng" dirty="0" smtClean="0">
                <a:solidFill>
                  <a:schemeClr val="bg1"/>
                </a:solidFill>
                <a:latin typeface="Times New Roman" pitchFamily="18" charset="0"/>
                <a:cs typeface="Times New Roman" pitchFamily="18" charset="0"/>
              </a:rPr>
              <a:t>Chlorpromazine</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Chlorprothixine</a:t>
            </a:r>
            <a:r>
              <a:rPr lang="en-GB" sz="2400" dirty="0" smtClean="0">
                <a:solidFill>
                  <a:schemeClr val="bg1"/>
                </a:solidFill>
                <a:latin typeface="Times New Roman" pitchFamily="18" charset="0"/>
                <a:cs typeface="Times New Roman" pitchFamily="18" charset="0"/>
              </a:rPr>
              <a:t>), </a:t>
            </a:r>
            <a:r>
              <a:rPr lang="en-GB" sz="2400" u="sng" dirty="0" err="1" smtClean="0">
                <a:solidFill>
                  <a:schemeClr val="bg1"/>
                </a:solidFill>
                <a:latin typeface="Times New Roman" pitchFamily="18" charset="0"/>
                <a:cs typeface="Times New Roman" pitchFamily="18" charset="0"/>
              </a:rPr>
              <a:t>Cefadyl</a:t>
            </a:r>
            <a:r>
              <a:rPr lang="en-GB" sz="2400" dirty="0" smtClean="0">
                <a:solidFill>
                  <a:schemeClr val="bg1"/>
                </a:solidFill>
                <a:latin typeface="Times New Roman" pitchFamily="18" charset="0"/>
                <a:cs typeface="Times New Roman" pitchFamily="18" charset="0"/>
              </a:rPr>
              <a:t>, </a:t>
            </a:r>
            <a:r>
              <a:rPr lang="en-GB" sz="2400" u="sng" dirty="0" err="1" smtClean="0">
                <a:solidFill>
                  <a:schemeClr val="bg1"/>
                </a:solidFill>
                <a:latin typeface="Times New Roman" pitchFamily="18" charset="0"/>
                <a:cs typeface="Times New Roman" pitchFamily="18" charset="0"/>
              </a:rPr>
              <a:t>Cefuroxime</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cephalosporins</a:t>
            </a:r>
            <a:r>
              <a:rPr lang="en-GB" sz="2400" dirty="0" smtClean="0">
                <a:solidFill>
                  <a:schemeClr val="bg1"/>
                </a:solidFill>
                <a:latin typeface="Times New Roman" pitchFamily="18" charset="0"/>
                <a:cs typeface="Times New Roman" pitchFamily="18" charset="0"/>
              </a:rPr>
              <a:t>), </a:t>
            </a:r>
            <a:r>
              <a:rPr lang="en-GB" sz="2400" u="sng" dirty="0" err="1" smtClean="0">
                <a:solidFill>
                  <a:schemeClr val="bg1"/>
                </a:solidFill>
                <a:latin typeface="Times New Roman" pitchFamily="18" charset="0"/>
                <a:cs typeface="Times New Roman" pitchFamily="18" charset="0"/>
              </a:rPr>
              <a:t>Aquatag</a:t>
            </a:r>
            <a:r>
              <a:rPr lang="en-GB" sz="2400" dirty="0" smtClean="0">
                <a:solidFill>
                  <a:schemeClr val="bg1"/>
                </a:solidFill>
                <a:latin typeface="Times New Roman" pitchFamily="18" charset="0"/>
                <a:cs typeface="Times New Roman" pitchFamily="18" charset="0"/>
              </a:rPr>
              <a:t>.</a:t>
            </a:r>
          </a:p>
          <a:p>
            <a:r>
              <a:rPr lang="en-GB" sz="2400" b="1" u="sng" dirty="0" smtClean="0">
                <a:solidFill>
                  <a:schemeClr val="bg1"/>
                </a:solidFill>
                <a:latin typeface="Times New Roman" pitchFamily="18" charset="0"/>
                <a:cs typeface="Times New Roman" pitchFamily="18" charset="0"/>
              </a:rPr>
              <a:t>Haemolytic anaemia</a:t>
            </a:r>
            <a:r>
              <a:rPr lang="en-GB" sz="2400" dirty="0" smtClean="0">
                <a:solidFill>
                  <a:schemeClr val="bg1"/>
                </a:solidFill>
                <a:latin typeface="Times New Roman" pitchFamily="18" charset="0"/>
                <a:cs typeface="Times New Roman" pitchFamily="18" charset="0"/>
              </a:rPr>
              <a:t>: Low count of blood red blood cells: many drugs showed haemolytic anaemia:  </a:t>
            </a:r>
            <a:r>
              <a:rPr lang="en-GB" dirty="0" smtClean="0">
                <a:solidFill>
                  <a:schemeClr val="bg1"/>
                </a:solidFill>
              </a:rPr>
              <a:t> </a:t>
            </a:r>
            <a:r>
              <a:rPr lang="en-GB" sz="2400" u="sng" dirty="0" err="1" smtClean="0">
                <a:solidFill>
                  <a:schemeClr val="bg1"/>
                </a:solidFill>
                <a:latin typeface="Times New Roman" pitchFamily="18" charset="0"/>
                <a:cs typeface="Times New Roman" pitchFamily="18" charset="0"/>
              </a:rPr>
              <a:t>Methotrexate</a:t>
            </a:r>
            <a:r>
              <a:rPr lang="en-GB" sz="2400" dirty="0" smtClean="0">
                <a:solidFill>
                  <a:schemeClr val="bg1"/>
                </a:solidFill>
                <a:latin typeface="Times New Roman" pitchFamily="18" charset="0"/>
                <a:cs typeface="Times New Roman" pitchFamily="18" charset="0"/>
              </a:rPr>
              <a:t> is used to treat </a:t>
            </a:r>
            <a:r>
              <a:rPr lang="en-GB" sz="2400" dirty="0" err="1" smtClean="0">
                <a:solidFill>
                  <a:schemeClr val="bg1"/>
                </a:solidFill>
                <a:latin typeface="Times New Roman" pitchFamily="18" charset="0"/>
                <a:cs typeface="Times New Roman" pitchFamily="18" charset="0"/>
              </a:rPr>
              <a:t>choriocarcinoma</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leukemia</a:t>
            </a:r>
            <a:r>
              <a:rPr lang="en-GB" sz="2400" dirty="0" smtClean="0">
                <a:solidFill>
                  <a:schemeClr val="bg1"/>
                </a:solidFill>
                <a:latin typeface="Times New Roman" pitchFamily="18" charset="0"/>
                <a:cs typeface="Times New Roman" pitchFamily="18" charset="0"/>
              </a:rPr>
              <a:t> in the spinal fluid, </a:t>
            </a:r>
            <a:r>
              <a:rPr lang="en-GB" sz="2400" dirty="0" err="1" smtClean="0">
                <a:solidFill>
                  <a:schemeClr val="bg1"/>
                </a:solidFill>
                <a:latin typeface="Times New Roman" pitchFamily="18" charset="0"/>
                <a:cs typeface="Times New Roman" pitchFamily="18" charset="0"/>
              </a:rPr>
              <a:t>osteosarcoma</a:t>
            </a:r>
            <a:r>
              <a:rPr lang="en-GB" sz="2400" dirty="0" smtClean="0">
                <a:solidFill>
                  <a:schemeClr val="bg1"/>
                </a:solidFill>
                <a:latin typeface="Times New Roman" pitchFamily="18" charset="0"/>
                <a:cs typeface="Times New Roman" pitchFamily="18" charset="0"/>
              </a:rPr>
              <a:t>, breast cancer, lung cancer.</a:t>
            </a:r>
            <a:r>
              <a:rPr lang="en-GB" sz="2400" dirty="0" smtClean="0"/>
              <a:t> </a:t>
            </a:r>
            <a:r>
              <a:rPr lang="en-GB" sz="2400" u="sng" dirty="0" err="1" smtClean="0">
                <a:solidFill>
                  <a:schemeClr val="bg1"/>
                </a:solidFill>
                <a:latin typeface="Times New Roman" pitchFamily="18" charset="0"/>
                <a:cs typeface="Times New Roman" pitchFamily="18" charset="0"/>
              </a:rPr>
              <a:t>Cephalosporins</a:t>
            </a:r>
            <a:r>
              <a:rPr lang="en-GB" sz="2400" dirty="0" smtClean="0">
                <a:solidFill>
                  <a:schemeClr val="bg1"/>
                </a:solidFill>
                <a:latin typeface="Times New Roman" pitchFamily="18" charset="0"/>
                <a:cs typeface="Times New Roman" pitchFamily="18" charset="0"/>
              </a:rPr>
              <a:t>, </a:t>
            </a:r>
            <a:r>
              <a:rPr lang="en-GB" sz="2400" u="sng" dirty="0" err="1" smtClean="0">
                <a:solidFill>
                  <a:schemeClr val="bg1"/>
                </a:solidFill>
                <a:latin typeface="Times New Roman" pitchFamily="18" charset="0"/>
                <a:cs typeface="Times New Roman" pitchFamily="18" charset="0"/>
              </a:rPr>
              <a:t>Nonsteroidal</a:t>
            </a:r>
            <a:r>
              <a:rPr lang="en-GB" sz="2400" u="sng" dirty="0" smtClean="0">
                <a:solidFill>
                  <a:schemeClr val="bg1"/>
                </a:solidFill>
                <a:latin typeface="Times New Roman" pitchFamily="18" charset="0"/>
                <a:cs typeface="Times New Roman" pitchFamily="18" charset="0"/>
              </a:rPr>
              <a:t> anti-inflammatory drugs </a:t>
            </a:r>
            <a:r>
              <a:rPr lang="en-GB" sz="2400" dirty="0" smtClean="0">
                <a:solidFill>
                  <a:schemeClr val="bg1"/>
                </a:solidFill>
                <a:latin typeface="Times New Roman" pitchFamily="18" charset="0"/>
                <a:cs typeface="Times New Roman" pitchFamily="18" charset="0"/>
              </a:rPr>
              <a:t>(NSAIDs).</a:t>
            </a:r>
          </a:p>
          <a:p>
            <a:r>
              <a:rPr lang="en-GB" sz="2400" dirty="0" smtClean="0">
                <a:solidFill>
                  <a:schemeClr val="bg1"/>
                </a:solidFill>
                <a:latin typeface="Times New Roman" pitchFamily="18" charset="0"/>
                <a:cs typeface="Times New Roman" pitchFamily="18" charset="0"/>
              </a:rPr>
              <a:t>Destruction of normal cells (platelets, WBCs, RBCs) mostly mediated by complement system or phagocytosis after opsonised by C3b and bounding to Fc portion of IgG.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92162"/>
            <a:ext cx="7776864" cy="692622"/>
          </a:xfrm>
        </p:spPr>
        <p:txBody>
          <a:bodyPr/>
          <a:lstStyle/>
          <a:p>
            <a:pPr algn="ctr"/>
            <a:r>
              <a:rPr lang="en-GB" dirty="0" smtClean="0">
                <a:solidFill>
                  <a:schemeClr val="bg1"/>
                </a:solidFill>
                <a:latin typeface="Times New Roman" pitchFamily="18" charset="0"/>
                <a:cs typeface="Times New Roman" pitchFamily="18" charset="0"/>
              </a:rPr>
              <a:t>HYPERSENSITIVITY  TYPE-II &amp; III</a:t>
            </a:r>
            <a:endParaRPr lang="en-GB" dirty="0"/>
          </a:p>
        </p:txBody>
      </p:sp>
      <p:sp>
        <p:nvSpPr>
          <p:cNvPr id="3" name="Content Placeholder 2"/>
          <p:cNvSpPr>
            <a:spLocks noGrp="1"/>
          </p:cNvSpPr>
          <p:nvPr>
            <p:ph idx="1"/>
          </p:nvPr>
        </p:nvSpPr>
        <p:spPr>
          <a:xfrm>
            <a:off x="683568" y="1700809"/>
            <a:ext cx="7848872" cy="4824536"/>
          </a:xfrm>
        </p:spPr>
        <p:txBody>
          <a:bodyPr>
            <a:normAutofit/>
          </a:bodyPr>
          <a:lstStyle/>
          <a:p>
            <a:r>
              <a:rPr lang="en-GB" sz="2400" dirty="0" smtClean="0">
                <a:solidFill>
                  <a:schemeClr val="bg1"/>
                </a:solidFill>
                <a:latin typeface="Times New Roman" pitchFamily="18" charset="0"/>
                <a:cs typeface="Times New Roman" pitchFamily="18" charset="0"/>
              </a:rPr>
              <a:t>Rh incompatibility: Fetuses of mothers with Rh- blood is most susceptible for the consequences  if fathers were Rh+. This include </a:t>
            </a:r>
            <a:r>
              <a:rPr lang="en-GB" sz="2400" dirty="0" err="1" smtClean="0">
                <a:solidFill>
                  <a:schemeClr val="bg2">
                    <a:lumMod val="25000"/>
                  </a:schemeClr>
                </a:solidFill>
                <a:latin typeface="Times New Roman" pitchFamily="18" charset="0"/>
                <a:cs typeface="Times New Roman" pitchFamily="18" charset="0"/>
              </a:rPr>
              <a:t>erythroblastosis</a:t>
            </a:r>
            <a:r>
              <a:rPr lang="en-GB" sz="2400" dirty="0" smtClean="0">
                <a:solidFill>
                  <a:schemeClr val="bg2">
                    <a:lumMod val="25000"/>
                  </a:schemeClr>
                </a:solidFill>
                <a:latin typeface="Times New Roman" pitchFamily="18" charset="0"/>
                <a:cs typeface="Times New Roman" pitchFamily="18" charset="0"/>
              </a:rPr>
              <a:t> </a:t>
            </a:r>
            <a:r>
              <a:rPr lang="en-GB" sz="2400" dirty="0" err="1" smtClean="0">
                <a:solidFill>
                  <a:schemeClr val="bg2">
                    <a:lumMod val="25000"/>
                  </a:schemeClr>
                </a:solidFill>
                <a:latin typeface="Times New Roman" pitchFamily="18" charset="0"/>
                <a:cs typeface="Times New Roman" pitchFamily="18" charset="0"/>
              </a:rPr>
              <a:t>fetalis</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Rh incompatibility can be achieved by giving the mother an injection contains anti-Rh antibodies up to 72 hours after delivery (</a:t>
            </a:r>
            <a:r>
              <a:rPr lang="en-GB" sz="2400" dirty="0" err="1" smtClean="0">
                <a:solidFill>
                  <a:schemeClr val="bg2">
                    <a:lumMod val="25000"/>
                  </a:schemeClr>
                </a:solidFill>
                <a:latin typeface="Times New Roman" pitchFamily="18" charset="0"/>
                <a:cs typeface="Times New Roman" pitchFamily="18" charset="0"/>
              </a:rPr>
              <a:t>Rhogam</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This reaction is mediated by phagocytosis.</a:t>
            </a:r>
          </a:p>
          <a:p>
            <a:r>
              <a:rPr lang="en-GB" sz="2400" b="1" u="sng" dirty="0" smtClean="0">
                <a:solidFill>
                  <a:schemeClr val="bg1"/>
                </a:solidFill>
                <a:latin typeface="Times New Roman" pitchFamily="18" charset="0"/>
                <a:cs typeface="Times New Roman" pitchFamily="18" charset="0"/>
              </a:rPr>
              <a:t>Myasthenia Gravis</a:t>
            </a:r>
            <a:r>
              <a:rPr lang="en-GB" sz="2400" dirty="0" smtClean="0">
                <a:solidFill>
                  <a:schemeClr val="bg1"/>
                </a:solidFill>
                <a:latin typeface="Times New Roman" pitchFamily="18" charset="0"/>
                <a:cs typeface="Times New Roman" pitchFamily="18" charset="0"/>
              </a:rPr>
              <a:t>: An example of antibody-mediated cellular dysfunction.</a:t>
            </a:r>
          </a:p>
          <a:p>
            <a:r>
              <a:rPr lang="en-GB" sz="2400" dirty="0" smtClean="0">
                <a:solidFill>
                  <a:schemeClr val="bg1"/>
                </a:solidFill>
                <a:latin typeface="Times New Roman" pitchFamily="18" charset="0"/>
                <a:cs typeface="Times New Roman" pitchFamily="18" charset="0"/>
              </a:rPr>
              <a:t>Autoantibodies interact with acetylcholine receptors located in </a:t>
            </a:r>
            <a:r>
              <a:rPr lang="en-GB" sz="2400" dirty="0" err="1" smtClean="0">
                <a:solidFill>
                  <a:schemeClr val="bg1"/>
                </a:solidFill>
                <a:latin typeface="Times New Roman" pitchFamily="18" charset="0"/>
                <a:cs typeface="Times New Roman" pitchFamily="18" charset="0"/>
              </a:rPr>
              <a:t>neuro</a:t>
            </a:r>
            <a:r>
              <a:rPr lang="en-GB" sz="2400" dirty="0" smtClean="0">
                <a:solidFill>
                  <a:schemeClr val="bg1"/>
                </a:solidFill>
                <a:latin typeface="Times New Roman" pitchFamily="18" charset="0"/>
                <a:cs typeface="Times New Roman" pitchFamily="18" charset="0"/>
              </a:rPr>
              <a:t>-muscular junctions causing </a:t>
            </a:r>
            <a:r>
              <a:rPr lang="en-GB" sz="2400" dirty="0" err="1" smtClean="0">
                <a:solidFill>
                  <a:schemeClr val="bg1"/>
                </a:solidFill>
                <a:latin typeface="Times New Roman" pitchFamily="18" charset="0"/>
                <a:cs typeface="Times New Roman" pitchFamily="18" charset="0"/>
              </a:rPr>
              <a:t>antigonistic</a:t>
            </a:r>
            <a:r>
              <a:rPr lang="en-GB" sz="2400" dirty="0" smtClean="0">
                <a:solidFill>
                  <a:schemeClr val="bg1"/>
                </a:solidFill>
                <a:latin typeface="Times New Roman" pitchFamily="18" charset="0"/>
                <a:cs typeface="Times New Roman" pitchFamily="18" charset="0"/>
              </a:rPr>
              <a:t> effect for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92162"/>
            <a:ext cx="7776864"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TYPE-II &amp; III</a:t>
            </a:r>
            <a:endParaRPr lang="en-GB" dirty="0"/>
          </a:p>
        </p:txBody>
      </p:sp>
      <p:sp>
        <p:nvSpPr>
          <p:cNvPr id="3" name="Content Placeholder 2"/>
          <p:cNvSpPr>
            <a:spLocks noGrp="1"/>
          </p:cNvSpPr>
          <p:nvPr>
            <p:ph idx="1"/>
          </p:nvPr>
        </p:nvSpPr>
        <p:spPr>
          <a:xfrm>
            <a:off x="755576" y="1700809"/>
            <a:ext cx="7776864" cy="4824536"/>
          </a:xfrm>
        </p:spPr>
        <p:txBody>
          <a:bodyPr>
            <a:noAutofit/>
          </a:bodyPr>
          <a:lstStyle/>
          <a:p>
            <a:r>
              <a:rPr lang="en-GB" sz="2400" dirty="0" smtClean="0">
                <a:solidFill>
                  <a:schemeClr val="bg1"/>
                </a:solidFill>
                <a:latin typeface="Times New Roman" pitchFamily="18" charset="0"/>
                <a:cs typeface="Times New Roman" pitchFamily="18" charset="0"/>
              </a:rPr>
              <a:t>Acetylcholine released from nerve ends to facilitate  transmission of nerve impulse from the nerve to the motor  </a:t>
            </a:r>
            <a:r>
              <a:rPr lang="en-GB" sz="2400" dirty="0" err="1" smtClean="0">
                <a:solidFill>
                  <a:schemeClr val="bg1"/>
                </a:solidFill>
                <a:latin typeface="Times New Roman" pitchFamily="18" charset="0"/>
                <a:cs typeface="Times New Roman" pitchFamily="18" charset="0"/>
              </a:rPr>
              <a:t>effector</a:t>
            </a:r>
            <a:r>
              <a:rPr lang="en-GB" sz="2400" dirty="0" smtClean="0">
                <a:solidFill>
                  <a:schemeClr val="bg1"/>
                </a:solidFill>
                <a:latin typeface="Times New Roman" pitchFamily="18" charset="0"/>
                <a:cs typeface="Times New Roman" pitchFamily="18" charset="0"/>
              </a:rPr>
              <a:t> cells (skeletal muscles), causing  muscle weakness.</a:t>
            </a:r>
          </a:p>
          <a:p>
            <a:r>
              <a:rPr lang="en-GB" sz="2400" dirty="0" smtClean="0">
                <a:solidFill>
                  <a:schemeClr val="bg1"/>
                </a:solidFill>
                <a:latin typeface="Times New Roman" pitchFamily="18" charset="0"/>
                <a:cs typeface="Times New Roman" pitchFamily="18" charset="0"/>
              </a:rPr>
              <a:t>Symptoms are all muscular weakness </a:t>
            </a:r>
            <a:r>
              <a:rPr lang="en-GB" sz="2400" dirty="0" err="1" smtClean="0">
                <a:solidFill>
                  <a:schemeClr val="bg1"/>
                </a:solidFill>
                <a:latin typeface="Times New Roman" pitchFamily="18" charset="0"/>
                <a:cs typeface="Times New Roman" pitchFamily="18" charset="0"/>
              </a:rPr>
              <a:t>andfatigability</a:t>
            </a:r>
            <a:r>
              <a:rPr lang="en-GB" sz="2400" dirty="0" smtClean="0">
                <a:solidFill>
                  <a:schemeClr val="bg1"/>
                </a:solidFill>
                <a:latin typeface="Times New Roman" pitchFamily="18" charset="0"/>
                <a:cs typeface="Times New Roman" pitchFamily="18" charset="0"/>
              </a:rPr>
              <a:t> related specially which involved in talking chewing and swallowing. Eye muscles one of the early muscles to be affected causing what is called </a:t>
            </a:r>
            <a:r>
              <a:rPr lang="en-GB" sz="2400" i="1" dirty="0" err="1" smtClean="0">
                <a:solidFill>
                  <a:schemeClr val="bg2">
                    <a:lumMod val="25000"/>
                  </a:schemeClr>
                </a:solidFill>
                <a:latin typeface="Times New Roman" pitchFamily="18" charset="0"/>
                <a:cs typeface="Times New Roman" pitchFamily="18" charset="0"/>
              </a:rPr>
              <a:t>ptosis</a:t>
            </a:r>
            <a:r>
              <a:rPr lang="en-GB" sz="2400" dirty="0" smtClean="0">
                <a:solidFill>
                  <a:schemeClr val="bg1"/>
                </a:solidFill>
                <a:latin typeface="Times New Roman" pitchFamily="18" charset="0"/>
                <a:cs typeface="Times New Roman" pitchFamily="18" charset="0"/>
              </a:rPr>
              <a:t> (dropping of eyelid). </a:t>
            </a:r>
          </a:p>
          <a:p>
            <a:r>
              <a:rPr lang="en-GB" sz="2400" b="1" u="sng" dirty="0" smtClean="0">
                <a:solidFill>
                  <a:schemeClr val="bg1"/>
                </a:solidFill>
                <a:latin typeface="Times New Roman" pitchFamily="18" charset="0"/>
                <a:cs typeface="Times New Roman" pitchFamily="18" charset="0"/>
              </a:rPr>
              <a:t>Graves’ disease</a:t>
            </a:r>
            <a:r>
              <a:rPr lang="en-GB" sz="2400" dirty="0" smtClean="0">
                <a:solidFill>
                  <a:schemeClr val="bg1"/>
                </a:solidFill>
                <a:latin typeface="Times New Roman" pitchFamily="18" charset="0"/>
                <a:cs typeface="Times New Roman" pitchFamily="18" charset="0"/>
              </a:rPr>
              <a:t>: An autoantibodies binds thyroid-stimulating  hormone (TSH) in the thyroid gland causing continuous and over activation for the gland, leading to the secretion of high concentration of the thyroid hormones (</a:t>
            </a:r>
            <a:r>
              <a:rPr lang="en-GB" sz="2400" dirty="0" smtClean="0">
                <a:solidFill>
                  <a:schemeClr val="bg2">
                    <a:lumMod val="25000"/>
                  </a:schemeClr>
                </a:solidFill>
                <a:latin typeface="Times New Roman" pitchFamily="18" charset="0"/>
                <a:cs typeface="Times New Roman" pitchFamily="18" charset="0"/>
              </a:rPr>
              <a:t>hyperthyroidism</a:t>
            </a:r>
            <a:r>
              <a:rPr lang="en-GB" sz="2400" dirty="0" smtClean="0">
                <a:solidFill>
                  <a:schemeClr val="bg1"/>
                </a:solidFill>
                <a:latin typeface="Times New Roman" pitchFamily="18" charset="0"/>
                <a:cs typeface="Times New Roman" pitchFamily="18" charset="0"/>
              </a:rPr>
              <a:t>).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92162"/>
            <a:ext cx="7056784"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TYPE-II &amp; III</a:t>
            </a:r>
            <a:endParaRPr lang="en-GB" dirty="0"/>
          </a:p>
        </p:txBody>
      </p:sp>
      <p:sp>
        <p:nvSpPr>
          <p:cNvPr id="3" name="Content Placeholder 2"/>
          <p:cNvSpPr>
            <a:spLocks noGrp="1"/>
          </p:cNvSpPr>
          <p:nvPr>
            <p:ph idx="1"/>
          </p:nvPr>
        </p:nvSpPr>
        <p:spPr>
          <a:xfrm>
            <a:off x="611560" y="1340768"/>
            <a:ext cx="7920880" cy="5328592"/>
          </a:xfrm>
        </p:spPr>
        <p:txBody>
          <a:bodyPr>
            <a:normAutofit/>
          </a:bodyPr>
          <a:lstStyle/>
          <a:p>
            <a:r>
              <a:rPr lang="en-GB" sz="2400" dirty="0" smtClean="0">
                <a:solidFill>
                  <a:schemeClr val="bg1"/>
                </a:solidFill>
                <a:latin typeface="Times New Roman" pitchFamily="18" charset="0"/>
                <a:cs typeface="Times New Roman" pitchFamily="18" charset="0"/>
              </a:rPr>
              <a:t>Continuous synthesis and secretion of hormones leads to enlargement of the gland (</a:t>
            </a:r>
            <a:r>
              <a:rPr lang="en-GB" sz="2400" dirty="0" err="1" smtClean="0">
                <a:solidFill>
                  <a:schemeClr val="bg2">
                    <a:lumMod val="25000"/>
                  </a:schemeClr>
                </a:solidFill>
                <a:latin typeface="Times New Roman" pitchFamily="18" charset="0"/>
                <a:cs typeface="Times New Roman" pitchFamily="18" charset="0"/>
              </a:rPr>
              <a:t>goiter</a:t>
            </a:r>
            <a:r>
              <a:rPr lang="en-GB" sz="2400" dirty="0" smtClean="0">
                <a:solidFill>
                  <a:schemeClr val="bg1"/>
                </a:solidFill>
                <a:latin typeface="Times New Roman" pitchFamily="18" charset="0"/>
                <a:cs typeface="Times New Roman" pitchFamily="18" charset="0"/>
              </a:rPr>
              <a:t>). </a:t>
            </a:r>
          </a:p>
          <a:p>
            <a:r>
              <a:rPr lang="en-GB" sz="2400" dirty="0" smtClean="0">
                <a:solidFill>
                  <a:schemeClr val="bg1"/>
                </a:solidFill>
                <a:latin typeface="Times New Roman" pitchFamily="18" charset="0"/>
                <a:cs typeface="Times New Roman" pitchFamily="18" charset="0"/>
              </a:rPr>
              <a:t>Symptoms may varied from one patient to another which may appear as insomnia, hair loss, hyperactivity, weight loss, tremor and sweating. Around 50% of patients develop </a:t>
            </a:r>
            <a:r>
              <a:rPr lang="en-GB" sz="2400" dirty="0" smtClean="0">
                <a:solidFill>
                  <a:schemeClr val="bg2">
                    <a:lumMod val="25000"/>
                  </a:schemeClr>
                </a:solidFill>
                <a:latin typeface="Times New Roman" pitchFamily="18" charset="0"/>
                <a:cs typeface="Times New Roman" pitchFamily="18" charset="0"/>
              </a:rPr>
              <a:t>graves’ </a:t>
            </a:r>
            <a:r>
              <a:rPr lang="en-GB" sz="2400" dirty="0" err="1" smtClean="0">
                <a:solidFill>
                  <a:schemeClr val="bg2">
                    <a:lumMod val="25000"/>
                  </a:schemeClr>
                </a:solidFill>
                <a:latin typeface="Times New Roman" pitchFamily="18" charset="0"/>
                <a:cs typeface="Times New Roman" pitchFamily="18" charset="0"/>
              </a:rPr>
              <a:t>ophthalamopathy</a:t>
            </a:r>
            <a:r>
              <a:rPr lang="en-GB" sz="2400" dirty="0" smtClean="0">
                <a:solidFill>
                  <a:schemeClr val="bg1"/>
                </a:solidFill>
                <a:latin typeface="Times New Roman" pitchFamily="18" charset="0"/>
                <a:cs typeface="Times New Roman" pitchFamily="18" charset="0"/>
              </a:rPr>
              <a:t>.</a:t>
            </a:r>
          </a:p>
          <a:p>
            <a:r>
              <a:rPr lang="en-GB" sz="2400" b="1" u="sng" dirty="0" smtClean="0">
                <a:solidFill>
                  <a:schemeClr val="bg1"/>
                </a:solidFill>
                <a:latin typeface="Times New Roman" pitchFamily="18" charset="0"/>
                <a:cs typeface="Times New Roman" pitchFamily="18" charset="0"/>
              </a:rPr>
              <a:t>Reactions involving other cell membrane </a:t>
            </a:r>
            <a:r>
              <a:rPr lang="en-GB" sz="2400" b="1" u="sng" dirty="0" err="1" smtClean="0">
                <a:solidFill>
                  <a:schemeClr val="bg1"/>
                </a:solidFill>
                <a:latin typeface="Times New Roman" pitchFamily="18" charset="0"/>
                <a:cs typeface="Times New Roman" pitchFamily="18" charset="0"/>
              </a:rPr>
              <a:t>determinents</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Post certain infections some individuals raise autoantibodies against self antigens like RBCs. These antibodies cause destruction for RBCs causing a sort of anaemic diseases. The reaction is mediated by complement system or phagocytic cells (C3b bound to Fc portion).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92162"/>
            <a:ext cx="6984776" cy="692622"/>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TYPE-II &amp; III</a:t>
            </a:r>
            <a:endParaRPr lang="en-GB" dirty="0"/>
          </a:p>
        </p:txBody>
      </p:sp>
      <p:sp>
        <p:nvSpPr>
          <p:cNvPr id="3" name="Content Placeholder 2"/>
          <p:cNvSpPr>
            <a:spLocks noGrp="1"/>
          </p:cNvSpPr>
          <p:nvPr>
            <p:ph idx="1"/>
          </p:nvPr>
        </p:nvSpPr>
        <p:spPr>
          <a:xfrm>
            <a:off x="683568" y="1700809"/>
            <a:ext cx="7776864" cy="4896544"/>
          </a:xfrm>
        </p:spPr>
        <p:txBody>
          <a:bodyPr>
            <a:noAutofit/>
          </a:bodyPr>
          <a:lstStyle/>
          <a:p>
            <a:r>
              <a:rPr lang="en-GB" sz="2400" dirty="0" smtClean="0">
                <a:solidFill>
                  <a:schemeClr val="bg1"/>
                </a:solidFill>
                <a:latin typeface="Times New Roman" pitchFamily="18" charset="0"/>
                <a:cs typeface="Times New Roman" pitchFamily="18" charset="0"/>
              </a:rPr>
              <a:t>The reaction is promoted at lower temperatures so its called cold agglutinins.</a:t>
            </a:r>
          </a:p>
          <a:p>
            <a:r>
              <a:rPr lang="en-GB" sz="2400" dirty="0" smtClean="0">
                <a:solidFill>
                  <a:schemeClr val="bg2">
                    <a:lumMod val="25000"/>
                  </a:schemeClr>
                </a:solidFill>
                <a:latin typeface="Times New Roman" pitchFamily="18" charset="0"/>
                <a:cs typeface="Times New Roman" pitchFamily="18" charset="0"/>
              </a:rPr>
              <a:t>Idiopathic thrombocytopenia </a:t>
            </a:r>
            <a:r>
              <a:rPr lang="en-GB" sz="2400" dirty="0" err="1" smtClean="0">
                <a:solidFill>
                  <a:schemeClr val="bg2">
                    <a:lumMod val="25000"/>
                  </a:schemeClr>
                </a:solidFill>
                <a:latin typeface="Times New Roman" pitchFamily="18" charset="0"/>
                <a:cs typeface="Times New Roman" pitchFamily="18" charset="0"/>
              </a:rPr>
              <a:t>purpura</a:t>
            </a:r>
            <a:r>
              <a:rPr lang="en-GB" sz="2400" dirty="0" smtClean="0">
                <a:solidFill>
                  <a:schemeClr val="bg1"/>
                </a:solidFill>
                <a:latin typeface="Times New Roman" pitchFamily="18" charset="0"/>
                <a:cs typeface="Times New Roman" pitchFamily="18" charset="0"/>
              </a:rPr>
              <a:t>, an autoantibodies targets the platelets causing destruction of them.</a:t>
            </a:r>
          </a:p>
          <a:p>
            <a:r>
              <a:rPr lang="en-GB" sz="2400" dirty="0" err="1" smtClean="0">
                <a:solidFill>
                  <a:schemeClr val="bg2">
                    <a:lumMod val="25000"/>
                  </a:schemeClr>
                </a:solidFill>
                <a:latin typeface="Times New Roman" pitchFamily="18" charset="0"/>
                <a:cs typeface="Times New Roman" pitchFamily="18" charset="0"/>
              </a:rPr>
              <a:t>Goodpastur’s</a:t>
            </a:r>
            <a:r>
              <a:rPr lang="en-GB" sz="2400" dirty="0" smtClean="0">
                <a:solidFill>
                  <a:schemeClr val="bg2">
                    <a:lumMod val="25000"/>
                  </a:schemeClr>
                </a:solidFill>
                <a:latin typeface="Times New Roman" pitchFamily="18" charset="0"/>
                <a:cs typeface="Times New Roman" pitchFamily="18" charset="0"/>
              </a:rPr>
              <a:t> disease</a:t>
            </a:r>
            <a:r>
              <a:rPr lang="en-GB" sz="2400" dirty="0" smtClean="0">
                <a:solidFill>
                  <a:schemeClr val="bg1"/>
                </a:solidFill>
                <a:latin typeface="Times New Roman" pitchFamily="18" charset="0"/>
                <a:cs typeface="Times New Roman" pitchFamily="18" charset="0"/>
              </a:rPr>
              <a:t>, where autoantibodies attack the basement membrane of lungs or kidneys causing severe haemorrhages in lungs and </a:t>
            </a:r>
            <a:r>
              <a:rPr lang="en-GB" sz="2400" dirty="0" err="1" smtClean="0">
                <a:solidFill>
                  <a:schemeClr val="bg1"/>
                </a:solidFill>
                <a:latin typeface="Times New Roman" pitchFamily="18" charset="0"/>
                <a:cs typeface="Times New Roman" pitchFamily="18" charset="0"/>
              </a:rPr>
              <a:t>glomerulonephritis</a:t>
            </a:r>
            <a:r>
              <a:rPr lang="en-GB" sz="2400" dirty="0" smtClean="0">
                <a:solidFill>
                  <a:schemeClr val="bg1"/>
                </a:solidFill>
                <a:latin typeface="Times New Roman" pitchFamily="18" charset="0"/>
                <a:cs typeface="Times New Roman" pitchFamily="18" charset="0"/>
              </a:rPr>
              <a:t> in kidneys.</a:t>
            </a:r>
          </a:p>
          <a:p>
            <a:r>
              <a:rPr lang="en-GB" sz="2400" dirty="0" err="1" smtClean="0">
                <a:solidFill>
                  <a:schemeClr val="bg2">
                    <a:lumMod val="25000"/>
                  </a:schemeClr>
                </a:solidFill>
                <a:latin typeface="Times New Roman" pitchFamily="18" charset="0"/>
                <a:cs typeface="Times New Roman" pitchFamily="18" charset="0"/>
              </a:rPr>
              <a:t>Pemphigus</a:t>
            </a:r>
            <a:r>
              <a:rPr lang="en-GB" sz="2400" dirty="0" smtClean="0">
                <a:solidFill>
                  <a:schemeClr val="bg2">
                    <a:lumMod val="25000"/>
                  </a:schemeClr>
                </a:solidFill>
                <a:latin typeface="Times New Roman" pitchFamily="18" charset="0"/>
                <a:cs typeface="Times New Roman" pitchFamily="18" charset="0"/>
              </a:rPr>
              <a:t> </a:t>
            </a:r>
            <a:r>
              <a:rPr lang="en-GB" sz="2400" dirty="0" err="1" smtClean="0">
                <a:solidFill>
                  <a:schemeClr val="bg2">
                    <a:lumMod val="25000"/>
                  </a:schemeClr>
                </a:solidFill>
                <a:latin typeface="Times New Roman" pitchFamily="18" charset="0"/>
                <a:cs typeface="Times New Roman" pitchFamily="18" charset="0"/>
              </a:rPr>
              <a:t>vulgaris</a:t>
            </a:r>
            <a:r>
              <a:rPr lang="en-GB" sz="2400" dirty="0" smtClean="0">
                <a:solidFill>
                  <a:schemeClr val="bg1"/>
                </a:solidFill>
                <a:latin typeface="Times New Roman" pitchFamily="18" charset="0"/>
                <a:cs typeface="Times New Roman" pitchFamily="18" charset="0"/>
              </a:rPr>
              <a:t>, autoantibodies against </a:t>
            </a:r>
            <a:r>
              <a:rPr lang="en-GB" sz="2400" dirty="0" err="1" smtClean="0">
                <a:solidFill>
                  <a:schemeClr val="bg1"/>
                </a:solidFill>
                <a:latin typeface="Times New Roman" pitchFamily="18" charset="0"/>
                <a:cs typeface="Times New Roman" pitchFamily="18" charset="0"/>
              </a:rPr>
              <a:t>desmosomes</a:t>
            </a:r>
            <a:r>
              <a:rPr lang="en-GB" sz="2400" dirty="0" smtClean="0">
                <a:solidFill>
                  <a:schemeClr val="bg1"/>
                </a:solidFill>
                <a:latin typeface="Times New Roman" pitchFamily="18" charset="0"/>
                <a:cs typeface="Times New Roman" pitchFamily="18" charset="0"/>
              </a:rPr>
              <a:t> in the skin causing destruction and loosing of the cohesion between </a:t>
            </a:r>
            <a:r>
              <a:rPr lang="en-GB" sz="2400" dirty="0" err="1" smtClean="0">
                <a:solidFill>
                  <a:schemeClr val="bg1"/>
                </a:solidFill>
                <a:latin typeface="Times New Roman" pitchFamily="18" charset="0"/>
                <a:cs typeface="Times New Roman" pitchFamily="18" charset="0"/>
              </a:rPr>
              <a:t>keratinocytes</a:t>
            </a:r>
            <a:r>
              <a:rPr lang="en-GB" sz="2400" dirty="0" smtClean="0">
                <a:solidFill>
                  <a:schemeClr val="bg1"/>
                </a:solidFill>
                <a:latin typeface="Times New Roman" pitchFamily="18" charset="0"/>
                <a:cs typeface="Times New Roman" pitchFamily="18" charset="0"/>
              </a:rPr>
              <a:t> in the epidermis. The diseases </a:t>
            </a:r>
            <a:r>
              <a:rPr lang="en-GB" sz="2400" dirty="0" err="1" smtClean="0">
                <a:solidFill>
                  <a:schemeClr val="bg1"/>
                </a:solidFill>
                <a:latin typeface="Times New Roman" pitchFamily="18" charset="0"/>
                <a:cs typeface="Times New Roman" pitchFamily="18" charset="0"/>
              </a:rPr>
              <a:t>laede</a:t>
            </a:r>
            <a:r>
              <a:rPr lang="en-GB" sz="2400" dirty="0" smtClean="0">
                <a:solidFill>
                  <a:schemeClr val="bg1"/>
                </a:solidFill>
                <a:latin typeface="Times New Roman" pitchFamily="18" charset="0"/>
                <a:cs typeface="Times New Roman" pitchFamily="18" charset="0"/>
              </a:rPr>
              <a:t> to separation between the dermis and the epidermis.</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92162"/>
            <a:ext cx="6840760"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TYPE-II &amp; III</a:t>
            </a:r>
            <a:endParaRPr lang="en-GB" dirty="0"/>
          </a:p>
        </p:txBody>
      </p:sp>
      <p:sp>
        <p:nvSpPr>
          <p:cNvPr id="3" name="Content Placeholder 2"/>
          <p:cNvSpPr>
            <a:spLocks noGrp="1"/>
          </p:cNvSpPr>
          <p:nvPr>
            <p:ph idx="1"/>
          </p:nvPr>
        </p:nvSpPr>
        <p:spPr>
          <a:xfrm>
            <a:off x="539552" y="1340768"/>
            <a:ext cx="8136904" cy="5517232"/>
          </a:xfrm>
        </p:spPr>
        <p:txBody>
          <a:bodyPr>
            <a:normAutofit/>
          </a:bodyPr>
          <a:lstStyle/>
          <a:p>
            <a:r>
              <a:rPr lang="en-GB" sz="2400" dirty="0" smtClean="0">
                <a:solidFill>
                  <a:schemeClr val="bg2">
                    <a:lumMod val="25000"/>
                  </a:schemeClr>
                </a:solidFill>
                <a:latin typeface="Times New Roman" pitchFamily="18" charset="0"/>
                <a:cs typeface="Times New Roman" pitchFamily="18" charset="0"/>
              </a:rPr>
              <a:t>Wegener’s </a:t>
            </a:r>
            <a:r>
              <a:rPr lang="en-GB" sz="2400" dirty="0" err="1" smtClean="0">
                <a:solidFill>
                  <a:schemeClr val="bg2">
                    <a:lumMod val="25000"/>
                  </a:schemeClr>
                </a:solidFill>
                <a:latin typeface="Times New Roman" pitchFamily="18" charset="0"/>
                <a:cs typeface="Times New Roman" pitchFamily="18" charset="0"/>
              </a:rPr>
              <a:t>granulomatosis</a:t>
            </a:r>
            <a:r>
              <a:rPr lang="en-GB" sz="2400" dirty="0" smtClean="0">
                <a:solidFill>
                  <a:schemeClr val="bg1"/>
                </a:solidFill>
                <a:latin typeface="Times New Roman" pitchFamily="18" charset="0"/>
                <a:cs typeface="Times New Roman" pitchFamily="18" charset="0"/>
              </a:rPr>
              <a:t>: A blood vessel inflammation mainly in the nose, lungs and </a:t>
            </a:r>
            <a:r>
              <a:rPr lang="en-GB" sz="2400" dirty="0" err="1" smtClean="0">
                <a:solidFill>
                  <a:schemeClr val="bg1"/>
                </a:solidFill>
                <a:latin typeface="Times New Roman" pitchFamily="18" charset="0"/>
                <a:cs typeface="Times New Roman" pitchFamily="18" charset="0"/>
              </a:rPr>
              <a:t>gromerluli</a:t>
            </a:r>
            <a:r>
              <a:rPr lang="en-GB" sz="2400" dirty="0" smtClean="0">
                <a:solidFill>
                  <a:schemeClr val="bg1"/>
                </a:solidFill>
                <a:latin typeface="Times New Roman" pitchFamily="18" charset="0"/>
                <a:cs typeface="Times New Roman" pitchFamily="18" charset="0"/>
              </a:rPr>
              <a:t>. Patients show autoantibodies that react with proteinase-3 (proteolytic enzyme in neutrophils). These autoantibodies are referred to as classic anti-neutrophil </a:t>
            </a:r>
            <a:r>
              <a:rPr lang="en-GB" sz="2400" dirty="0" err="1" smtClean="0">
                <a:solidFill>
                  <a:schemeClr val="bg1"/>
                </a:solidFill>
                <a:latin typeface="Times New Roman" pitchFamily="18" charset="0"/>
                <a:cs typeface="Times New Roman" pitchFamily="18" charset="0"/>
              </a:rPr>
              <a:t>cytoplasmic</a:t>
            </a:r>
            <a:r>
              <a:rPr lang="en-GB" sz="2400" dirty="0" smtClean="0">
                <a:solidFill>
                  <a:schemeClr val="bg1"/>
                </a:solidFill>
                <a:latin typeface="Times New Roman" pitchFamily="18" charset="0"/>
                <a:cs typeface="Times New Roman" pitchFamily="18" charset="0"/>
              </a:rPr>
              <a:t> antibodies (</a:t>
            </a:r>
            <a:r>
              <a:rPr lang="en-GB" sz="2400" dirty="0" err="1" smtClean="0">
                <a:solidFill>
                  <a:schemeClr val="bg1"/>
                </a:solidFill>
                <a:latin typeface="Times New Roman" pitchFamily="18" charset="0"/>
                <a:cs typeface="Times New Roman" pitchFamily="18" charset="0"/>
              </a:rPr>
              <a:t>cANCA</a:t>
            </a:r>
            <a:r>
              <a:rPr lang="en-GB" sz="2400" dirty="0" smtClean="0">
                <a:solidFill>
                  <a:schemeClr val="bg1"/>
                </a:solidFill>
                <a:latin typeface="Times New Roman" pitchFamily="18" charset="0"/>
                <a:cs typeface="Times New Roman" pitchFamily="18" charset="0"/>
              </a:rPr>
              <a:t>). When neutrophils get activated these antibodies expressed on the surface and they become accessible to the </a:t>
            </a:r>
            <a:r>
              <a:rPr lang="en-GB" sz="2400" dirty="0" err="1" smtClean="0">
                <a:solidFill>
                  <a:schemeClr val="bg1"/>
                </a:solidFill>
                <a:latin typeface="Times New Roman" pitchFamily="18" charset="0"/>
                <a:cs typeface="Times New Roman" pitchFamily="18" charset="0"/>
              </a:rPr>
              <a:t>cytoplasmic</a:t>
            </a:r>
            <a:r>
              <a:rPr lang="en-GB" sz="2400" dirty="0" smtClean="0">
                <a:solidFill>
                  <a:schemeClr val="bg1"/>
                </a:solidFill>
                <a:latin typeface="Times New Roman" pitchFamily="18" charset="0"/>
                <a:cs typeface="Times New Roman" pitchFamily="18" charset="0"/>
              </a:rPr>
              <a:t> proteases. The complex should prevent neutrophils from migration and stimulate the oxidative bust , cytokine  and enzymes release causing damage to the vessels walls.</a:t>
            </a:r>
          </a:p>
          <a:p>
            <a:r>
              <a:rPr lang="en-GB" sz="2400" b="1" u="sng" dirty="0" smtClean="0">
                <a:solidFill>
                  <a:schemeClr val="bg2">
                    <a:lumMod val="25000"/>
                  </a:schemeClr>
                </a:solidFill>
                <a:latin typeface="Times New Roman" pitchFamily="18" charset="0"/>
                <a:cs typeface="Times New Roman" pitchFamily="18" charset="0"/>
              </a:rPr>
              <a:t>Prevention and treatment to hypersensitivity type-II: </a:t>
            </a:r>
          </a:p>
          <a:p>
            <a:r>
              <a:rPr lang="en-GB" sz="2400" dirty="0" smtClean="0">
                <a:solidFill>
                  <a:schemeClr val="bg1"/>
                </a:solidFill>
                <a:latin typeface="Times New Roman" pitchFamily="18" charset="0"/>
                <a:cs typeface="Times New Roman" pitchFamily="18" charset="0"/>
              </a:rPr>
              <a:t>For IgM mediated reactions (incompatible transfusion) careful checking of blood units (cross matching).</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92162"/>
            <a:ext cx="7920880"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TYPE-II &amp; III</a:t>
            </a:r>
            <a:endParaRPr lang="en-GB" dirty="0"/>
          </a:p>
        </p:txBody>
      </p:sp>
      <p:sp>
        <p:nvSpPr>
          <p:cNvPr id="3" name="Content Placeholder 2"/>
          <p:cNvSpPr>
            <a:spLocks noGrp="1"/>
          </p:cNvSpPr>
          <p:nvPr>
            <p:ph idx="1"/>
          </p:nvPr>
        </p:nvSpPr>
        <p:spPr>
          <a:xfrm>
            <a:off x="539552" y="1412776"/>
            <a:ext cx="8064896" cy="5256585"/>
          </a:xfrm>
        </p:spPr>
        <p:txBody>
          <a:bodyPr>
            <a:normAutofit/>
          </a:bodyPr>
          <a:lstStyle/>
          <a:p>
            <a:r>
              <a:rPr lang="en-GB" sz="2400" dirty="0" smtClean="0">
                <a:solidFill>
                  <a:schemeClr val="bg1"/>
                </a:solidFill>
                <a:latin typeface="Times New Roman" pitchFamily="18" charset="0"/>
                <a:cs typeface="Times New Roman" pitchFamily="18" charset="0"/>
              </a:rPr>
              <a:t>For IgG reactions reduction of autoantibody levels or prevention of </a:t>
            </a:r>
            <a:r>
              <a:rPr lang="en-GB" sz="2400" dirty="0" err="1" smtClean="0">
                <a:solidFill>
                  <a:schemeClr val="bg1"/>
                </a:solidFill>
                <a:latin typeface="Times New Roman" pitchFamily="18" charset="0"/>
                <a:cs typeface="Times New Roman" pitchFamily="18" charset="0"/>
              </a:rPr>
              <a:t>effector</a:t>
            </a:r>
            <a:r>
              <a:rPr lang="en-GB" sz="2400" dirty="0" smtClean="0">
                <a:solidFill>
                  <a:schemeClr val="bg1"/>
                </a:solidFill>
                <a:latin typeface="Times New Roman" pitchFamily="18" charset="0"/>
                <a:cs typeface="Times New Roman" pitchFamily="18" charset="0"/>
              </a:rPr>
              <a:t> cells  from causing the damage is most effective mechanism of treatment. </a:t>
            </a:r>
            <a:r>
              <a:rPr lang="en-GB" sz="2400" b="1" u="sng" dirty="0" err="1" smtClean="0">
                <a:solidFill>
                  <a:schemeClr val="bg1"/>
                </a:solidFill>
                <a:latin typeface="Times New Roman" pitchFamily="18" charset="0"/>
                <a:cs typeface="Times New Roman" pitchFamily="18" charset="0"/>
              </a:rPr>
              <a:t>Immunosappressive</a:t>
            </a:r>
            <a:r>
              <a:rPr lang="en-GB" sz="2400" dirty="0" smtClean="0">
                <a:solidFill>
                  <a:schemeClr val="bg1"/>
                </a:solidFill>
                <a:latin typeface="Times New Roman" pitchFamily="18" charset="0"/>
                <a:cs typeface="Times New Roman" pitchFamily="18" charset="0"/>
              </a:rPr>
              <a:t> drugs can be used (note that their effect is slow ,2-3 weeks). In urgent cases </a:t>
            </a:r>
            <a:r>
              <a:rPr lang="en-GB" sz="2400" b="1" u="sng" dirty="0" err="1" smtClean="0">
                <a:solidFill>
                  <a:schemeClr val="bg1"/>
                </a:solidFill>
                <a:latin typeface="Times New Roman" pitchFamily="18" charset="0"/>
                <a:cs typeface="Times New Roman" pitchFamily="18" charset="0"/>
              </a:rPr>
              <a:t>plasmapheresis</a:t>
            </a:r>
            <a:r>
              <a:rPr lang="en-GB" sz="2400" dirty="0" smtClean="0">
                <a:solidFill>
                  <a:schemeClr val="bg1"/>
                </a:solidFill>
                <a:latin typeface="Times New Roman" pitchFamily="18" charset="0"/>
                <a:cs typeface="Times New Roman" pitchFamily="18" charset="0"/>
              </a:rPr>
              <a:t> can be applied.</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792162"/>
            <a:ext cx="5311562"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INFLAMATION</a:t>
            </a:r>
            <a:endParaRPr lang="en-GB" dirty="0"/>
          </a:p>
        </p:txBody>
      </p:sp>
      <p:sp>
        <p:nvSpPr>
          <p:cNvPr id="3" name="Content Placeholder 2"/>
          <p:cNvSpPr>
            <a:spLocks noGrp="1"/>
          </p:cNvSpPr>
          <p:nvPr>
            <p:ph idx="1"/>
          </p:nvPr>
        </p:nvSpPr>
        <p:spPr>
          <a:xfrm>
            <a:off x="971600" y="1556793"/>
            <a:ext cx="7272808" cy="4896544"/>
          </a:xfrm>
        </p:spPr>
        <p:txBody>
          <a:bodyPr>
            <a:normAutofit/>
          </a:bodyPr>
          <a:lstStyle/>
          <a:p>
            <a:r>
              <a:rPr lang="en-GB" sz="2400" dirty="0" smtClean="0">
                <a:solidFill>
                  <a:schemeClr val="bg1"/>
                </a:solidFill>
                <a:latin typeface="Times New Roman" pitchFamily="18" charset="0"/>
                <a:cs typeface="Times New Roman" pitchFamily="18" charset="0"/>
              </a:rPr>
              <a:t>There are several causes for a systemic inflammatory response. Some include, trauma, complications of surgery, and burns. Systemic inflammatory response may also be caused by drug over dose or by an infection. In each of these cases the body is simply trying to rid itself of harmful agents or trying to heal itself. If the initial, mild inflammatory response is not effective in healing the damage or defeating the invader, the body will increase its attack until it does.</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 Suhail\Desktop\showimage[6].jpg"/>
          <p:cNvPicPr>
            <a:picLocks noGrp="1" noChangeAspect="1" noChangeArrowheads="1"/>
          </p:cNvPicPr>
          <p:nvPr>
            <p:ph idx="1"/>
          </p:nvPr>
        </p:nvPicPr>
        <p:blipFill>
          <a:blip r:embed="rId2" cstate="print"/>
          <a:srcRect/>
          <a:stretch>
            <a:fillRect/>
          </a:stretch>
        </p:blipFill>
        <p:spPr bwMode="auto">
          <a:xfrm>
            <a:off x="1986519" y="548680"/>
            <a:ext cx="4745721" cy="5832648"/>
          </a:xfrm>
          <a:prstGeom prst="rect">
            <a:avLst/>
          </a:prstGeom>
          <a:noFill/>
        </p:spPr>
      </p:pic>
    </p:spTree>
  </p:cSld>
  <p:clrMapOvr>
    <a:masterClrMapping/>
  </p:clrMapOvr>
  <p:transition>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Suhail\Desktop\060[1].gif"/>
          <p:cNvPicPr>
            <a:picLocks noGrp="1" noChangeAspect="1" noChangeArrowheads="1"/>
          </p:cNvPicPr>
          <p:nvPr>
            <p:ph idx="1"/>
          </p:nvPr>
        </p:nvPicPr>
        <p:blipFill>
          <a:blip r:embed="rId2" cstate="print"/>
          <a:srcRect/>
          <a:stretch>
            <a:fillRect/>
          </a:stretch>
        </p:blipFill>
        <p:spPr bwMode="auto">
          <a:xfrm>
            <a:off x="1115616" y="836712"/>
            <a:ext cx="7200799" cy="4968552"/>
          </a:xfrm>
          <a:prstGeom prst="rect">
            <a:avLst/>
          </a:prstGeom>
          <a:noFill/>
        </p:spPr>
      </p:pic>
    </p:spTree>
  </p:cSld>
  <p:clrMapOvr>
    <a:masterClrMapping/>
  </p:clrMapOvr>
  <p:transition>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 Suhail\Desktop\Screen%20shot%202010-08-05%20at%201.02.01%20PM[1].png"/>
          <p:cNvPicPr>
            <a:picLocks noGrp="1" noChangeAspect="1" noChangeArrowheads="1"/>
          </p:cNvPicPr>
          <p:nvPr>
            <p:ph idx="1"/>
          </p:nvPr>
        </p:nvPicPr>
        <p:blipFill>
          <a:blip r:embed="rId2" cstate="print"/>
          <a:srcRect/>
          <a:stretch>
            <a:fillRect/>
          </a:stretch>
        </p:blipFill>
        <p:spPr bwMode="auto">
          <a:xfrm>
            <a:off x="1085360" y="765175"/>
            <a:ext cx="7189179" cy="5688013"/>
          </a:xfrm>
          <a:prstGeom prst="rect">
            <a:avLst/>
          </a:prstGeom>
          <a:noFill/>
        </p:spPr>
      </p:pic>
    </p:spTree>
  </p:cSld>
  <p:clrMapOvr>
    <a:masterClrMapping/>
  </p:clrMapOvr>
  <p:transition>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Dr Suhail\Desktop\Nursing Diagnosis for Myasthenia Gravis[1].jpg"/>
          <p:cNvPicPr>
            <a:picLocks noGrp="1" noChangeAspect="1" noChangeArrowheads="1"/>
          </p:cNvPicPr>
          <p:nvPr>
            <p:ph idx="1"/>
          </p:nvPr>
        </p:nvPicPr>
        <p:blipFill>
          <a:blip r:embed="rId2" cstate="print"/>
          <a:srcRect/>
          <a:stretch>
            <a:fillRect/>
          </a:stretch>
        </p:blipFill>
        <p:spPr bwMode="auto">
          <a:xfrm>
            <a:off x="1619672" y="1052736"/>
            <a:ext cx="5976664" cy="4608512"/>
          </a:xfrm>
          <a:prstGeom prst="rect">
            <a:avLst/>
          </a:prstGeom>
          <a:noFill/>
        </p:spPr>
      </p:pic>
    </p:spTree>
  </p:cSld>
  <p:clrMapOvr>
    <a:masterClrMapping/>
  </p:clrMapOvr>
  <p:transition>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r Suhail\Desktop\adm_bulging_eyes[1].jpg"/>
          <p:cNvPicPr>
            <a:picLocks noGrp="1" noChangeAspect="1" noChangeArrowheads="1"/>
          </p:cNvPicPr>
          <p:nvPr>
            <p:ph idx="1"/>
          </p:nvPr>
        </p:nvPicPr>
        <p:blipFill>
          <a:blip r:embed="rId2" cstate="print"/>
          <a:srcRect/>
          <a:stretch>
            <a:fillRect/>
          </a:stretch>
        </p:blipFill>
        <p:spPr bwMode="auto">
          <a:xfrm>
            <a:off x="1691680" y="1052736"/>
            <a:ext cx="6264696" cy="4896544"/>
          </a:xfrm>
          <a:prstGeom prst="rect">
            <a:avLst/>
          </a:prstGeom>
          <a:noFill/>
        </p:spPr>
      </p:pic>
    </p:spTree>
  </p:cSld>
  <p:clrMapOvr>
    <a:masterClrMapping/>
  </p:clrMapOvr>
  <p:transition>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92162"/>
            <a:ext cx="7776864"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TYPE-II &amp; III</a:t>
            </a:r>
            <a:endParaRPr lang="en-GB" dirty="0"/>
          </a:p>
        </p:txBody>
      </p:sp>
      <p:sp>
        <p:nvSpPr>
          <p:cNvPr id="3" name="Content Placeholder 2"/>
          <p:cNvSpPr>
            <a:spLocks noGrp="1"/>
          </p:cNvSpPr>
          <p:nvPr>
            <p:ph idx="1"/>
          </p:nvPr>
        </p:nvSpPr>
        <p:spPr>
          <a:xfrm>
            <a:off x="755576" y="1412776"/>
            <a:ext cx="7776864" cy="5112569"/>
          </a:xfrm>
        </p:spPr>
        <p:txBody>
          <a:bodyPr/>
          <a:lstStyle/>
          <a:p>
            <a:r>
              <a:rPr lang="en-GB" sz="2400" b="1" u="sng" dirty="0" smtClean="0">
                <a:solidFill>
                  <a:schemeClr val="bg2">
                    <a:lumMod val="25000"/>
                  </a:schemeClr>
                </a:solidFill>
                <a:latin typeface="Times New Roman" pitchFamily="18" charset="0"/>
                <a:cs typeface="Times New Roman" pitchFamily="18" charset="0"/>
              </a:rPr>
              <a:t>HYPERSENSITIVITY TYPE-III:</a:t>
            </a:r>
            <a:endParaRPr lang="en-GB" sz="2400" dirty="0" smtClean="0">
              <a:solidFill>
                <a:schemeClr val="bg2">
                  <a:lumMod val="25000"/>
                </a:schemeClr>
              </a:solidFill>
              <a:latin typeface="Times New Roman" pitchFamily="18" charset="0"/>
              <a:cs typeface="Times New Roman" pitchFamily="18" charset="0"/>
            </a:endParaRPr>
          </a:p>
          <a:p>
            <a:r>
              <a:rPr lang="en-GB" sz="2400" dirty="0" smtClean="0">
                <a:solidFill>
                  <a:schemeClr val="bg1"/>
                </a:solidFill>
                <a:latin typeface="Times New Roman" pitchFamily="18" charset="0"/>
                <a:cs typeface="Times New Roman" pitchFamily="18" charset="0"/>
                <a:sym typeface="Symbol"/>
              </a:rPr>
              <a:t>This type of reaction can be systemic or local. Its mediated by the presence of immune complexes.</a:t>
            </a:r>
          </a:p>
          <a:p>
            <a:r>
              <a:rPr lang="en-GB" sz="2400" dirty="0" smtClean="0">
                <a:solidFill>
                  <a:schemeClr val="bg1"/>
                </a:solidFill>
                <a:latin typeface="Times New Roman" pitchFamily="18" charset="0"/>
                <a:cs typeface="Times New Roman" pitchFamily="18" charset="0"/>
                <a:sym typeface="Symbol"/>
              </a:rPr>
              <a:t>Removal of immune complexes is usually carried out by complement system factors. Recently a serum protein identified as </a:t>
            </a:r>
            <a:r>
              <a:rPr lang="en-GB" sz="2400" i="1" dirty="0" err="1" smtClean="0">
                <a:solidFill>
                  <a:schemeClr val="bg2">
                    <a:lumMod val="25000"/>
                  </a:schemeClr>
                </a:solidFill>
                <a:latin typeface="Times New Roman" pitchFamily="18" charset="0"/>
                <a:cs typeface="Times New Roman" pitchFamily="18" charset="0"/>
                <a:sym typeface="Symbol"/>
              </a:rPr>
              <a:t>histidine</a:t>
            </a:r>
            <a:r>
              <a:rPr lang="en-GB" sz="2400" i="1" dirty="0" smtClean="0">
                <a:solidFill>
                  <a:schemeClr val="bg2">
                    <a:lumMod val="25000"/>
                  </a:schemeClr>
                </a:solidFill>
                <a:latin typeface="Times New Roman" pitchFamily="18" charset="0"/>
                <a:cs typeface="Times New Roman" pitchFamily="18" charset="0"/>
                <a:sym typeface="Symbol"/>
              </a:rPr>
              <a:t>-rich </a:t>
            </a:r>
            <a:r>
              <a:rPr lang="en-GB" sz="2400" i="1" dirty="0" err="1" smtClean="0">
                <a:solidFill>
                  <a:schemeClr val="bg2">
                    <a:lumMod val="25000"/>
                  </a:schemeClr>
                </a:solidFill>
                <a:latin typeface="Times New Roman" pitchFamily="18" charset="0"/>
                <a:cs typeface="Times New Roman" pitchFamily="18" charset="0"/>
                <a:sym typeface="Symbol"/>
              </a:rPr>
              <a:t>glycoprotien</a:t>
            </a:r>
            <a:r>
              <a:rPr lang="en-GB" sz="2400" i="1" dirty="0" smtClean="0">
                <a:solidFill>
                  <a:schemeClr val="bg2">
                    <a:lumMod val="25000"/>
                  </a:schemeClr>
                </a:solidFill>
                <a:latin typeface="Times New Roman" pitchFamily="18" charset="0"/>
                <a:cs typeface="Times New Roman" pitchFamily="18" charset="0"/>
                <a:sym typeface="Symbol"/>
              </a:rPr>
              <a:t> </a:t>
            </a:r>
            <a:r>
              <a:rPr lang="en-GB" sz="2400" dirty="0" smtClean="0">
                <a:solidFill>
                  <a:schemeClr val="bg2">
                    <a:lumMod val="25000"/>
                  </a:schemeClr>
                </a:solidFill>
                <a:latin typeface="Times New Roman" pitchFamily="18" charset="0"/>
                <a:cs typeface="Times New Roman" pitchFamily="18" charset="0"/>
                <a:sym typeface="Symbol"/>
              </a:rPr>
              <a:t>(HRG) </a:t>
            </a:r>
            <a:r>
              <a:rPr lang="en-GB" sz="2400" dirty="0" smtClean="0">
                <a:solidFill>
                  <a:schemeClr val="bg1"/>
                </a:solidFill>
                <a:latin typeface="Times New Roman" pitchFamily="18" charset="0"/>
                <a:cs typeface="Times New Roman" pitchFamily="18" charset="0"/>
                <a:sym typeface="Symbol"/>
              </a:rPr>
              <a:t>found to have a role in the immune complexes removal.</a:t>
            </a:r>
          </a:p>
          <a:p>
            <a:r>
              <a:rPr lang="en-GB" sz="2400" dirty="0" smtClean="0">
                <a:solidFill>
                  <a:schemeClr val="bg1"/>
                </a:solidFill>
                <a:latin typeface="Times New Roman" pitchFamily="18" charset="0"/>
                <a:cs typeface="Times New Roman" pitchFamily="18" charset="0"/>
                <a:sym typeface="Symbol"/>
              </a:rPr>
              <a:t>Failure in removing these complexes can lead to the deposition of these complexes in tissues like joints, kidneys, heart and even skin.</a:t>
            </a:r>
          </a:p>
          <a:p>
            <a:r>
              <a:rPr lang="en-GB" sz="2400" dirty="0" smtClean="0">
                <a:solidFill>
                  <a:schemeClr val="bg1"/>
                </a:solidFill>
                <a:latin typeface="Times New Roman" pitchFamily="18" charset="0"/>
                <a:cs typeface="Times New Roman" pitchFamily="18" charset="0"/>
                <a:sym typeface="Symbol"/>
              </a:rPr>
              <a:t>Damage caused by these complexes depends upon the location of the deposition. </a:t>
            </a:r>
          </a:p>
          <a:p>
            <a:endParaRPr lang="en-GB" sz="2400" dirty="0" smtClean="0">
              <a:solidFill>
                <a:schemeClr val="bg1"/>
              </a:solidFill>
              <a:latin typeface="Times New Roman" pitchFamily="18" charset="0"/>
              <a:cs typeface="Times New Roman" pitchFamily="18" charset="0"/>
              <a:sym typeface="Symbol"/>
            </a:endParaRPr>
          </a:p>
          <a:p>
            <a:endParaRPr lang="en-GB" dirty="0"/>
          </a:p>
        </p:txBody>
      </p:sp>
    </p:spTree>
  </p:cSld>
  <p:clrMapOvr>
    <a:masterClrMapping/>
  </p:clrMapOvr>
  <p:transition>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92162"/>
            <a:ext cx="7848872" cy="692622"/>
          </a:xfrm>
        </p:spPr>
        <p:txBody>
          <a:bodyPr/>
          <a:lstStyle/>
          <a:p>
            <a:pPr algn="ctr"/>
            <a:r>
              <a:rPr lang="en-GB" dirty="0" smtClean="0">
                <a:solidFill>
                  <a:schemeClr val="bg1"/>
                </a:solidFill>
                <a:latin typeface="Times New Roman" pitchFamily="18" charset="0"/>
                <a:cs typeface="Times New Roman" pitchFamily="18" charset="0"/>
              </a:rPr>
              <a:t>HYPERSENSITIVITY  TYPE-II &amp; III</a:t>
            </a:r>
            <a:endParaRPr lang="en-GB" dirty="0"/>
          </a:p>
        </p:txBody>
      </p:sp>
      <p:sp>
        <p:nvSpPr>
          <p:cNvPr id="3" name="Content Placeholder 2"/>
          <p:cNvSpPr>
            <a:spLocks noGrp="1"/>
          </p:cNvSpPr>
          <p:nvPr>
            <p:ph idx="1"/>
          </p:nvPr>
        </p:nvSpPr>
        <p:spPr>
          <a:xfrm>
            <a:off x="683568" y="1412776"/>
            <a:ext cx="7848872" cy="5445224"/>
          </a:xfrm>
        </p:spPr>
        <p:txBody>
          <a:bodyPr>
            <a:noAutofit/>
          </a:bodyPr>
          <a:lstStyle/>
          <a:p>
            <a:r>
              <a:rPr lang="en-GB" sz="2400" dirty="0" smtClean="0">
                <a:solidFill>
                  <a:schemeClr val="bg1"/>
                </a:solidFill>
                <a:latin typeface="Times New Roman" pitchFamily="18" charset="0"/>
                <a:cs typeface="Times New Roman" pitchFamily="18" charset="0"/>
              </a:rPr>
              <a:t>Formation of immune complexes can be initiated by </a:t>
            </a:r>
            <a:r>
              <a:rPr lang="en-GB" sz="2400" dirty="0" smtClean="0">
                <a:solidFill>
                  <a:schemeClr val="bg2">
                    <a:lumMod val="25000"/>
                  </a:schemeClr>
                </a:solidFill>
                <a:latin typeface="Times New Roman" pitchFamily="18" charset="0"/>
                <a:cs typeface="Times New Roman" pitchFamily="18" charset="0"/>
              </a:rPr>
              <a:t>exogenous antigens </a:t>
            </a:r>
            <a:r>
              <a:rPr lang="en-GB" sz="2400" dirty="0" smtClean="0">
                <a:solidFill>
                  <a:schemeClr val="bg1"/>
                </a:solidFill>
                <a:latin typeface="Times New Roman" pitchFamily="18" charset="0"/>
                <a:cs typeface="Times New Roman" pitchFamily="18" charset="0"/>
              </a:rPr>
              <a:t>or </a:t>
            </a:r>
            <a:r>
              <a:rPr lang="en-GB" sz="2400" dirty="0" smtClean="0">
                <a:solidFill>
                  <a:schemeClr val="bg2">
                    <a:lumMod val="25000"/>
                  </a:schemeClr>
                </a:solidFill>
                <a:latin typeface="Times New Roman" pitchFamily="18" charset="0"/>
                <a:cs typeface="Times New Roman" pitchFamily="18" charset="0"/>
              </a:rPr>
              <a:t>endogenous antigens</a:t>
            </a:r>
            <a:r>
              <a:rPr lang="en-GB" sz="2400" dirty="0" smtClean="0">
                <a:solidFill>
                  <a:schemeClr val="bg1"/>
                </a:solidFill>
                <a:latin typeface="Times New Roman" pitchFamily="18" charset="0"/>
                <a:cs typeface="Times New Roman" pitchFamily="18" charset="0"/>
              </a:rPr>
              <a:t>. Exogenous Ags can be bacteria or viruses and can access the system by different routes. Whereas endogenous antigens self components or </a:t>
            </a:r>
            <a:r>
              <a:rPr lang="en-GB" sz="2400" dirty="0" err="1" smtClean="0">
                <a:solidFill>
                  <a:schemeClr val="bg1"/>
                </a:solidFill>
                <a:latin typeface="Times New Roman" pitchFamily="18" charset="0"/>
                <a:cs typeface="Times New Roman" pitchFamily="18" charset="0"/>
              </a:rPr>
              <a:t>Ags</a:t>
            </a:r>
            <a:r>
              <a:rPr lang="en-GB" sz="2400" dirty="0" smtClean="0">
                <a:solidFill>
                  <a:schemeClr val="bg1"/>
                </a:solidFill>
                <a:latin typeface="Times New Roman" pitchFamily="18" charset="0"/>
                <a:cs typeface="Times New Roman" pitchFamily="18" charset="0"/>
              </a:rPr>
              <a:t> can be a target for autoantibodies (DNA is the  targeted Ag in Systemic Lupus </a:t>
            </a:r>
            <a:r>
              <a:rPr lang="en-GB" sz="2400" dirty="0" err="1" smtClean="0">
                <a:solidFill>
                  <a:schemeClr val="bg1"/>
                </a:solidFill>
                <a:latin typeface="Times New Roman" pitchFamily="18" charset="0"/>
                <a:cs typeface="Times New Roman" pitchFamily="18" charset="0"/>
              </a:rPr>
              <a:t>Erythematosus</a:t>
            </a:r>
            <a:r>
              <a:rPr lang="en-GB" sz="2400" dirty="0" smtClean="0">
                <a:solidFill>
                  <a:schemeClr val="bg1"/>
                </a:solidFill>
                <a:latin typeface="Times New Roman" pitchFamily="18" charset="0"/>
                <a:cs typeface="Times New Roman" pitchFamily="18" charset="0"/>
              </a:rPr>
              <a:t>-SLE).</a:t>
            </a:r>
          </a:p>
          <a:p>
            <a:r>
              <a:rPr lang="en-GB" sz="2400" b="1" u="sng" dirty="0" smtClean="0">
                <a:solidFill>
                  <a:schemeClr val="bg1"/>
                </a:solidFill>
                <a:latin typeface="Times New Roman" pitchFamily="18" charset="0"/>
                <a:cs typeface="Times New Roman" pitchFamily="18" charset="0"/>
              </a:rPr>
              <a:t>Systemic-immune complex disease:</a:t>
            </a:r>
            <a:endParaRPr lang="en-GB" sz="2400" dirty="0" smtClean="0">
              <a:solidFill>
                <a:schemeClr val="bg1"/>
              </a:solidFill>
              <a:latin typeface="Times New Roman" pitchFamily="18" charset="0"/>
              <a:cs typeface="Times New Roman" pitchFamily="18" charset="0"/>
            </a:endParaRPr>
          </a:p>
          <a:p>
            <a:r>
              <a:rPr lang="en-GB" sz="2400" b="1" u="sng" dirty="0" smtClean="0">
                <a:solidFill>
                  <a:schemeClr val="bg1"/>
                </a:solidFill>
                <a:latin typeface="Times New Roman" pitchFamily="18" charset="0"/>
                <a:cs typeface="Times New Roman" pitchFamily="18" charset="0"/>
              </a:rPr>
              <a:t>Serum sickness:</a:t>
            </a:r>
          </a:p>
          <a:p>
            <a:r>
              <a:rPr lang="en-GB" sz="2400" dirty="0" smtClean="0">
                <a:solidFill>
                  <a:schemeClr val="bg1"/>
                </a:solidFill>
                <a:latin typeface="Times New Roman" pitchFamily="18" charset="0"/>
                <a:cs typeface="Times New Roman" pitchFamily="18" charset="0"/>
              </a:rPr>
              <a:t>Some cases needed to be treated with passive immunisation. Means administration of antiserum from immunised different species (</a:t>
            </a:r>
            <a:r>
              <a:rPr lang="en-GB" sz="2400" i="1" dirty="0" err="1" smtClean="0">
                <a:solidFill>
                  <a:schemeClr val="bg2">
                    <a:lumMod val="25000"/>
                  </a:schemeClr>
                </a:solidFill>
                <a:latin typeface="Times New Roman" pitchFamily="18" charset="0"/>
                <a:cs typeface="Times New Roman" pitchFamily="18" charset="0"/>
              </a:rPr>
              <a:t>heterologous</a:t>
            </a:r>
            <a:r>
              <a:rPr lang="en-GB" sz="2400" i="1" dirty="0" smtClean="0">
                <a:solidFill>
                  <a:schemeClr val="bg2">
                    <a:lumMod val="25000"/>
                  </a:schemeClr>
                </a:solidFill>
                <a:latin typeface="Times New Roman" pitchFamily="18" charset="0"/>
                <a:cs typeface="Times New Roman" pitchFamily="18" charset="0"/>
              </a:rPr>
              <a:t> serum</a:t>
            </a:r>
            <a:r>
              <a:rPr lang="en-GB" sz="2400" dirty="0" smtClean="0">
                <a:solidFill>
                  <a:schemeClr val="bg1"/>
                </a:solidFill>
                <a:latin typeface="Times New Roman" pitchFamily="18" charset="0"/>
                <a:cs typeface="Times New Roman" pitchFamily="18" charset="0"/>
              </a:rPr>
              <a:t>) which could lead to produce immune response against the  administrated antiserum. </a:t>
            </a:r>
          </a:p>
        </p:txBody>
      </p:sp>
    </p:spTree>
  </p:cSld>
  <p:clrMapOvr>
    <a:masterClrMapping/>
  </p:clrMapOvr>
  <p:transition>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92162"/>
            <a:ext cx="7920880"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TYPE-II &amp; III</a:t>
            </a:r>
            <a:endParaRPr lang="en-GB" dirty="0"/>
          </a:p>
        </p:txBody>
      </p:sp>
      <p:sp>
        <p:nvSpPr>
          <p:cNvPr id="3" name="Content Placeholder 2"/>
          <p:cNvSpPr>
            <a:spLocks noGrp="1"/>
          </p:cNvSpPr>
          <p:nvPr>
            <p:ph idx="1"/>
          </p:nvPr>
        </p:nvSpPr>
        <p:spPr>
          <a:xfrm>
            <a:off x="611560" y="1340768"/>
            <a:ext cx="7920880" cy="5256585"/>
          </a:xfrm>
        </p:spPr>
        <p:txBody>
          <a:bodyPr>
            <a:normAutofit/>
          </a:bodyPr>
          <a:lstStyle/>
          <a:p>
            <a:r>
              <a:rPr lang="en-GB" sz="2400" dirty="0" smtClean="0">
                <a:solidFill>
                  <a:schemeClr val="bg1"/>
                </a:solidFill>
                <a:latin typeface="Times New Roman" pitchFamily="18" charset="0"/>
                <a:cs typeface="Times New Roman" pitchFamily="18" charset="0"/>
              </a:rPr>
              <a:t>Production of antibodies should produce Ag/Ab complex. The complexes should then deposit in various tissues causing symptoms like fever, joints pain and blood vessels eruption.</a:t>
            </a:r>
          </a:p>
          <a:p>
            <a:r>
              <a:rPr lang="en-GB" sz="2400" dirty="0" smtClean="0">
                <a:solidFill>
                  <a:schemeClr val="bg1"/>
                </a:solidFill>
                <a:latin typeface="Times New Roman" pitchFamily="18" charset="0"/>
                <a:cs typeface="Times New Roman" pitchFamily="18" charset="0"/>
              </a:rPr>
              <a:t>Example of systemic immune complex disease:</a:t>
            </a:r>
          </a:p>
          <a:p>
            <a:r>
              <a:rPr lang="en-GB" sz="2400" dirty="0" smtClean="0">
                <a:solidFill>
                  <a:schemeClr val="bg1"/>
                </a:solidFill>
                <a:latin typeface="Times New Roman" pitchFamily="18" charset="0"/>
                <a:cs typeface="Times New Roman" pitchFamily="18" charset="0"/>
              </a:rPr>
              <a:t>Infection-associated immune complex disease:</a:t>
            </a:r>
          </a:p>
          <a:p>
            <a:r>
              <a:rPr lang="en-GB" sz="2400" b="1" u="sng" dirty="0" smtClean="0">
                <a:solidFill>
                  <a:schemeClr val="bg1"/>
                </a:solidFill>
                <a:latin typeface="Times New Roman" pitchFamily="18" charset="0"/>
                <a:cs typeface="Times New Roman" pitchFamily="18" charset="0"/>
              </a:rPr>
              <a:t>Rheumatic fever</a:t>
            </a:r>
            <a:r>
              <a:rPr lang="en-GB" sz="2400" dirty="0" smtClean="0">
                <a:solidFill>
                  <a:schemeClr val="bg1"/>
                </a:solidFill>
                <a:latin typeface="Times New Roman" pitchFamily="18" charset="0"/>
                <a:cs typeface="Times New Roman" pitchFamily="18" charset="0"/>
              </a:rPr>
              <a:t>, some individuals had  bacterial infections like group A  streptococci develop antibodies which can cross react with  self antigens like heart tissue. The complex (Ag/Ab) may lead to activation in the complement system. Produced </a:t>
            </a:r>
            <a:r>
              <a:rPr lang="en-GB" sz="2400" dirty="0" err="1" smtClean="0">
                <a:solidFill>
                  <a:schemeClr val="bg1"/>
                </a:solidFill>
                <a:latin typeface="Times New Roman" pitchFamily="18" charset="0"/>
                <a:cs typeface="Times New Roman" pitchFamily="18" charset="0"/>
              </a:rPr>
              <a:t>anaphylatoxins</a:t>
            </a:r>
            <a:r>
              <a:rPr lang="en-GB" sz="2400" dirty="0" smtClean="0">
                <a:solidFill>
                  <a:schemeClr val="bg1"/>
                </a:solidFill>
                <a:latin typeface="Times New Roman" pitchFamily="18" charset="0"/>
                <a:cs typeface="Times New Roman" pitchFamily="18" charset="0"/>
              </a:rPr>
              <a:t>  attracts neutrophils, macrophages platelets which all secrete lytic substances which cause damage to the tissue.</a:t>
            </a:r>
          </a:p>
          <a:p>
            <a:endParaRPr lang="en-GB" dirty="0" smtClean="0"/>
          </a:p>
          <a:p>
            <a:endParaRPr lang="en-GB" dirty="0" smtClean="0"/>
          </a:p>
          <a:p>
            <a:endParaRPr lang="en-GB" dirty="0"/>
          </a:p>
        </p:txBody>
      </p:sp>
    </p:spTree>
  </p:cSld>
  <p:clrMapOvr>
    <a:masterClrMapping/>
  </p:clrMapOvr>
  <p:transition>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92162"/>
            <a:ext cx="6984776"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TYPE-II &amp; III</a:t>
            </a:r>
            <a:endParaRPr lang="en-GB" dirty="0"/>
          </a:p>
        </p:txBody>
      </p:sp>
      <p:sp>
        <p:nvSpPr>
          <p:cNvPr id="3" name="Content Placeholder 2"/>
          <p:cNvSpPr>
            <a:spLocks noGrp="1"/>
          </p:cNvSpPr>
          <p:nvPr>
            <p:ph idx="1"/>
          </p:nvPr>
        </p:nvSpPr>
        <p:spPr>
          <a:xfrm>
            <a:off x="683568" y="1628801"/>
            <a:ext cx="7920880" cy="4968552"/>
          </a:xfrm>
        </p:spPr>
        <p:txBody>
          <a:bodyPr>
            <a:normAutofit/>
          </a:bodyPr>
          <a:lstStyle/>
          <a:p>
            <a:r>
              <a:rPr lang="en-GB" sz="2400" b="1" u="sng" dirty="0" smtClean="0">
                <a:solidFill>
                  <a:schemeClr val="bg1"/>
                </a:solidFill>
                <a:latin typeface="Times New Roman" pitchFamily="18" charset="0"/>
                <a:cs typeface="Times New Roman" pitchFamily="18" charset="0"/>
              </a:rPr>
              <a:t>Localised immune complex disease</a:t>
            </a:r>
            <a:r>
              <a:rPr lang="en-GB" sz="2400" dirty="0" smtClean="0">
                <a:solidFill>
                  <a:schemeClr val="bg1"/>
                </a:solidFill>
                <a:latin typeface="Times New Roman" pitchFamily="18" charset="0"/>
                <a:cs typeface="Times New Roman" pitchFamily="18" charset="0"/>
              </a:rPr>
              <a:t>:</a:t>
            </a:r>
          </a:p>
          <a:p>
            <a:r>
              <a:rPr lang="en-GB" sz="2400" b="1" u="sng" dirty="0" err="1" smtClean="0">
                <a:solidFill>
                  <a:schemeClr val="bg1"/>
                </a:solidFill>
                <a:latin typeface="Times New Roman" pitchFamily="18" charset="0"/>
                <a:cs typeface="Times New Roman" pitchFamily="18" charset="0"/>
              </a:rPr>
              <a:t>Arthus</a:t>
            </a:r>
            <a:r>
              <a:rPr lang="en-GB" sz="2400" b="1" u="sng" dirty="0" smtClean="0">
                <a:solidFill>
                  <a:schemeClr val="bg1"/>
                </a:solidFill>
                <a:latin typeface="Times New Roman" pitchFamily="18" charset="0"/>
                <a:cs typeface="Times New Roman" pitchFamily="18" charset="0"/>
              </a:rPr>
              <a:t> </a:t>
            </a:r>
            <a:r>
              <a:rPr lang="en-GB" sz="2400" b="1" u="sng" dirty="0" err="1" smtClean="0">
                <a:solidFill>
                  <a:schemeClr val="bg1"/>
                </a:solidFill>
                <a:latin typeface="Times New Roman" pitchFamily="18" charset="0"/>
                <a:cs typeface="Times New Roman" pitchFamily="18" charset="0"/>
              </a:rPr>
              <a:t>reaction</a:t>
            </a:r>
            <a:r>
              <a:rPr lang="en-GB" sz="2400" dirty="0" err="1" smtClean="0">
                <a:solidFill>
                  <a:schemeClr val="bg1"/>
                </a:solidFill>
                <a:latin typeface="Times New Roman" pitchFamily="18" charset="0"/>
                <a:cs typeface="Times New Roman" pitchFamily="18" charset="0"/>
              </a:rPr>
              <a:t>:Immune</a:t>
            </a:r>
            <a:r>
              <a:rPr lang="en-GB" sz="2400" dirty="0" smtClean="0">
                <a:solidFill>
                  <a:schemeClr val="bg1"/>
                </a:solidFill>
                <a:latin typeface="Times New Roman" pitchFamily="18" charset="0"/>
                <a:cs typeface="Times New Roman" pitchFamily="18" charset="0"/>
              </a:rPr>
              <a:t> complex localised in a particular location like Lungs and kidneys causing damage.</a:t>
            </a:r>
          </a:p>
          <a:p>
            <a:r>
              <a:rPr lang="en-GB" sz="2400" dirty="0" smtClean="0">
                <a:solidFill>
                  <a:schemeClr val="bg1"/>
                </a:solidFill>
                <a:latin typeface="Times New Roman" pitchFamily="18" charset="0"/>
                <a:cs typeface="Times New Roman" pitchFamily="18" charset="0"/>
              </a:rPr>
              <a:t>Example of localised immune complex disease is farmer’s lung. Where the patient has extrinsic allergic </a:t>
            </a:r>
            <a:r>
              <a:rPr lang="en-GB" sz="2400" dirty="0" err="1" smtClean="0">
                <a:solidFill>
                  <a:schemeClr val="bg1"/>
                </a:solidFill>
                <a:latin typeface="Times New Roman" pitchFamily="18" charset="0"/>
                <a:cs typeface="Times New Roman" pitchFamily="18" charset="0"/>
              </a:rPr>
              <a:t>alveolitis</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Immune complex diseases  in kidney can result in two clinically defined syndromes.</a:t>
            </a:r>
          </a:p>
          <a:p>
            <a:pPr lvl="1"/>
            <a:r>
              <a:rPr lang="en-GB" dirty="0" smtClean="0">
                <a:solidFill>
                  <a:schemeClr val="bg1"/>
                </a:solidFill>
                <a:latin typeface="Times New Roman" pitchFamily="18" charset="0"/>
                <a:cs typeface="Times New Roman" pitchFamily="18" charset="0"/>
              </a:rPr>
              <a:t>1- </a:t>
            </a:r>
            <a:r>
              <a:rPr lang="en-GB" dirty="0" err="1" smtClean="0">
                <a:solidFill>
                  <a:schemeClr val="bg2">
                    <a:lumMod val="25000"/>
                  </a:schemeClr>
                </a:solidFill>
                <a:latin typeface="Times New Roman" pitchFamily="18" charset="0"/>
                <a:cs typeface="Times New Roman" pitchFamily="18" charset="0"/>
              </a:rPr>
              <a:t>Nephrotic</a:t>
            </a:r>
            <a:r>
              <a:rPr lang="en-GB" dirty="0" smtClean="0">
                <a:solidFill>
                  <a:schemeClr val="bg2">
                    <a:lumMod val="25000"/>
                  </a:schemeClr>
                </a:solidFill>
                <a:latin typeface="Times New Roman" pitchFamily="18" charset="0"/>
                <a:cs typeface="Times New Roman" pitchFamily="18" charset="0"/>
              </a:rPr>
              <a:t> </a:t>
            </a:r>
            <a:r>
              <a:rPr lang="en-GB" dirty="0" err="1" smtClean="0">
                <a:solidFill>
                  <a:schemeClr val="bg2">
                    <a:lumMod val="25000"/>
                  </a:schemeClr>
                </a:solidFill>
                <a:latin typeface="Times New Roman" pitchFamily="18" charset="0"/>
                <a:cs typeface="Times New Roman" pitchFamily="18" charset="0"/>
              </a:rPr>
              <a:t>syndrom</a:t>
            </a:r>
            <a:r>
              <a:rPr lang="en-GB" dirty="0" smtClean="0">
                <a:solidFill>
                  <a:schemeClr val="bg2">
                    <a:lumMod val="25000"/>
                  </a:schemeClr>
                </a:solidFill>
                <a:latin typeface="Times New Roman" pitchFamily="18" charset="0"/>
                <a:cs typeface="Times New Roman" pitchFamily="18" charset="0"/>
              </a:rPr>
              <a:t> </a:t>
            </a:r>
            <a:r>
              <a:rPr lang="en-GB" dirty="0" smtClean="0">
                <a:solidFill>
                  <a:schemeClr val="bg1"/>
                </a:solidFill>
                <a:latin typeface="Times New Roman" pitchFamily="18" charset="0"/>
                <a:cs typeface="Times New Roman" pitchFamily="18" charset="0"/>
              </a:rPr>
              <a:t>(protein leaks into urine) and there is gradual onset  renal failure.</a:t>
            </a:r>
          </a:p>
          <a:p>
            <a:pPr lvl="1"/>
            <a:r>
              <a:rPr lang="en-GB" dirty="0" smtClean="0">
                <a:solidFill>
                  <a:schemeClr val="bg1"/>
                </a:solidFill>
                <a:latin typeface="Times New Roman" pitchFamily="18" charset="0"/>
                <a:cs typeface="Times New Roman" pitchFamily="18" charset="0"/>
              </a:rPr>
              <a:t>2- </a:t>
            </a:r>
            <a:r>
              <a:rPr lang="en-GB" dirty="0" smtClean="0">
                <a:solidFill>
                  <a:schemeClr val="bg2">
                    <a:lumMod val="25000"/>
                  </a:schemeClr>
                </a:solidFill>
                <a:latin typeface="Times New Roman" pitchFamily="18" charset="0"/>
                <a:cs typeface="Times New Roman" pitchFamily="18" charset="0"/>
              </a:rPr>
              <a:t>Nephritis</a:t>
            </a:r>
            <a:r>
              <a:rPr lang="en-GB" dirty="0" smtClean="0">
                <a:solidFill>
                  <a:schemeClr val="bg1"/>
                </a:solidFill>
                <a:latin typeface="Times New Roman" pitchFamily="18" charset="0"/>
                <a:cs typeface="Times New Roman" pitchFamily="18" charset="0"/>
              </a:rPr>
              <a:t>, (presence of protein and blood in the urine) and there is a rapid onset renal failure. </a:t>
            </a:r>
          </a:p>
          <a:p>
            <a:endParaRPr lang="en-GB" sz="2400" dirty="0" smtClean="0">
              <a:solidFill>
                <a:schemeClr val="bg1"/>
              </a:solidFill>
              <a:latin typeface="Times New Roman" pitchFamily="18" charset="0"/>
              <a:cs typeface="Times New Roman" pitchFamily="18" charset="0"/>
            </a:endParaRPr>
          </a:p>
          <a:p>
            <a:endParaRPr lang="en-GB" sz="2400" dirty="0" smtClean="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92162"/>
            <a:ext cx="7272808"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TYPE-II &amp; III</a:t>
            </a:r>
            <a:endParaRPr lang="en-GB" dirty="0"/>
          </a:p>
        </p:txBody>
      </p:sp>
      <p:sp>
        <p:nvSpPr>
          <p:cNvPr id="3" name="Content Placeholder 2"/>
          <p:cNvSpPr>
            <a:spLocks noGrp="1"/>
          </p:cNvSpPr>
          <p:nvPr>
            <p:ph idx="1"/>
          </p:nvPr>
        </p:nvSpPr>
        <p:spPr>
          <a:xfrm>
            <a:off x="611560" y="1268760"/>
            <a:ext cx="7920880" cy="5589240"/>
          </a:xfrm>
        </p:spPr>
        <p:txBody>
          <a:bodyPr>
            <a:normAutofit lnSpcReduction="10000"/>
          </a:bodyPr>
          <a:lstStyle/>
          <a:p>
            <a:r>
              <a:rPr lang="en-GB" sz="2400" dirty="0" smtClean="0">
                <a:solidFill>
                  <a:schemeClr val="bg1"/>
                </a:solidFill>
                <a:latin typeface="Times New Roman" pitchFamily="18" charset="0"/>
                <a:cs typeface="Times New Roman" pitchFamily="18" charset="0"/>
              </a:rPr>
              <a:t>Both types of diseases caused by inflammation of the </a:t>
            </a:r>
            <a:r>
              <a:rPr lang="en-GB" sz="2400" dirty="0" err="1" smtClean="0">
                <a:solidFill>
                  <a:schemeClr val="bg1"/>
                </a:solidFill>
                <a:latin typeface="Times New Roman" pitchFamily="18" charset="0"/>
                <a:cs typeface="Times New Roman" pitchFamily="18" charset="0"/>
              </a:rPr>
              <a:t>glomeruli</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glumerulonephritis</a:t>
            </a:r>
            <a:r>
              <a:rPr lang="en-GB" sz="2400" dirty="0" smtClean="0">
                <a:solidFill>
                  <a:schemeClr val="bg1"/>
                </a:solidFill>
                <a:latin typeface="Times New Roman" pitchFamily="18" charset="0"/>
                <a:cs typeface="Times New Roman" pitchFamily="18" charset="0"/>
              </a:rPr>
              <a:t>). </a:t>
            </a:r>
          </a:p>
          <a:p>
            <a:r>
              <a:rPr lang="en-GB" sz="2400" dirty="0" err="1" smtClean="0">
                <a:solidFill>
                  <a:schemeClr val="bg1"/>
                </a:solidFill>
                <a:latin typeface="Times New Roman" pitchFamily="18" charset="0"/>
                <a:cs typeface="Times New Roman" pitchFamily="18" charset="0"/>
              </a:rPr>
              <a:t>Nephrotic</a:t>
            </a:r>
            <a:r>
              <a:rPr lang="en-GB" sz="2400" dirty="0" smtClean="0">
                <a:solidFill>
                  <a:schemeClr val="bg1"/>
                </a:solidFill>
                <a:latin typeface="Times New Roman" pitchFamily="18" charset="0"/>
                <a:cs typeface="Times New Roman" pitchFamily="18" charset="0"/>
              </a:rPr>
              <a:t> syndrome involves activation of complement system  which lead to the damage of the basement membrane.</a:t>
            </a:r>
          </a:p>
          <a:p>
            <a:r>
              <a:rPr lang="en-GB" sz="2400" dirty="0" smtClean="0">
                <a:solidFill>
                  <a:schemeClr val="bg1"/>
                </a:solidFill>
                <a:latin typeface="Times New Roman" pitchFamily="18" charset="0"/>
                <a:cs typeface="Times New Roman" pitchFamily="18" charset="0"/>
              </a:rPr>
              <a:t> Nephritis involves activation of complement system and the infiltration of other types of cells like neutrophils. Activated neutrophils should lead to the rupture of the membrane.</a:t>
            </a:r>
          </a:p>
          <a:p>
            <a:r>
              <a:rPr lang="en-GB" sz="2400" b="1" u="sng" dirty="0" smtClean="0">
                <a:solidFill>
                  <a:schemeClr val="bg2">
                    <a:lumMod val="25000"/>
                  </a:schemeClr>
                </a:solidFill>
                <a:latin typeface="Times New Roman" pitchFamily="18" charset="0"/>
                <a:cs typeface="Times New Roman" pitchFamily="18" charset="0"/>
              </a:rPr>
              <a:t>Prevention and treatment to hypersensitivity type-II:</a:t>
            </a:r>
          </a:p>
          <a:p>
            <a:r>
              <a:rPr lang="en-GB" sz="2400" b="1" dirty="0" smtClean="0">
                <a:solidFill>
                  <a:schemeClr val="bg1"/>
                </a:solidFill>
                <a:latin typeface="Times New Roman" pitchFamily="18" charset="0"/>
                <a:cs typeface="Times New Roman" pitchFamily="18" charset="0"/>
              </a:rPr>
              <a:t>Corticosteroids</a:t>
            </a:r>
            <a:r>
              <a:rPr lang="en-GB" sz="2400" dirty="0" smtClean="0">
                <a:solidFill>
                  <a:schemeClr val="bg1"/>
                </a:solidFill>
                <a:latin typeface="Times New Roman" pitchFamily="18" charset="0"/>
                <a:cs typeface="Times New Roman" pitchFamily="18" charset="0"/>
              </a:rPr>
              <a:t> can limit the damage by </a:t>
            </a:r>
            <a:r>
              <a:rPr lang="en-GB" sz="2400" dirty="0" err="1" smtClean="0">
                <a:solidFill>
                  <a:schemeClr val="bg1"/>
                </a:solidFill>
                <a:latin typeface="Times New Roman" pitchFamily="18" charset="0"/>
                <a:cs typeface="Times New Roman" pitchFamily="18" charset="0"/>
              </a:rPr>
              <a:t>effector</a:t>
            </a:r>
            <a:r>
              <a:rPr lang="en-GB" sz="2400" dirty="0" smtClean="0">
                <a:solidFill>
                  <a:schemeClr val="bg1"/>
                </a:solidFill>
                <a:latin typeface="Times New Roman" pitchFamily="18" charset="0"/>
                <a:cs typeface="Times New Roman" pitchFamily="18" charset="0"/>
              </a:rPr>
              <a:t> cells.</a:t>
            </a:r>
          </a:p>
          <a:p>
            <a:r>
              <a:rPr lang="en-GB" sz="2400" b="1" dirty="0" err="1" smtClean="0">
                <a:solidFill>
                  <a:schemeClr val="bg1"/>
                </a:solidFill>
                <a:latin typeface="Times New Roman" pitchFamily="18" charset="0"/>
                <a:cs typeface="Times New Roman" pitchFamily="18" charset="0"/>
              </a:rPr>
              <a:t>Cyclophosphamide</a:t>
            </a:r>
            <a:r>
              <a:rPr lang="en-GB" sz="2400" dirty="0" smtClean="0">
                <a:solidFill>
                  <a:schemeClr val="bg1"/>
                </a:solidFill>
                <a:latin typeface="Times New Roman" pitchFamily="18" charset="0"/>
                <a:cs typeface="Times New Roman" pitchFamily="18" charset="0"/>
              </a:rPr>
              <a:t> which stops DNA synthesis (proliferation of cells like T-cells which subsequently effect B-cell and finally antibody level. The used in severe SLE cases.   </a:t>
            </a:r>
          </a:p>
          <a:p>
            <a:endParaRPr lang="en-GB" sz="2400" dirty="0" smtClean="0">
              <a:solidFill>
                <a:schemeClr val="bg1"/>
              </a:solidFill>
            </a:endParaRPr>
          </a:p>
          <a:p>
            <a:endParaRPr lang="en-GB" dirty="0" smtClean="0"/>
          </a:p>
          <a:p>
            <a:endParaRPr lang="en-GB" dirty="0"/>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792162"/>
            <a:ext cx="5311562"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INFLAMATION</a:t>
            </a:r>
            <a:endParaRPr lang="en-GB" dirty="0"/>
          </a:p>
        </p:txBody>
      </p:sp>
      <p:sp>
        <p:nvSpPr>
          <p:cNvPr id="3" name="Content Placeholder 2"/>
          <p:cNvSpPr>
            <a:spLocks noGrp="1"/>
          </p:cNvSpPr>
          <p:nvPr>
            <p:ph idx="1"/>
          </p:nvPr>
        </p:nvSpPr>
        <p:spPr>
          <a:xfrm>
            <a:off x="899592" y="1484784"/>
            <a:ext cx="7416824" cy="4968551"/>
          </a:xfrm>
        </p:spPr>
        <p:txBody>
          <a:bodyPr>
            <a:normAutofit/>
          </a:bodyPr>
          <a:lstStyle/>
          <a:p>
            <a:pPr>
              <a:buNone/>
            </a:pPr>
            <a:r>
              <a:rPr lang="en-GB" sz="2400" b="1" u="sng" dirty="0" smtClean="0">
                <a:solidFill>
                  <a:schemeClr val="bg1"/>
                </a:solidFill>
                <a:latin typeface="Times New Roman" pitchFamily="18" charset="0"/>
                <a:cs typeface="Times New Roman" pitchFamily="18" charset="0"/>
              </a:rPr>
              <a:t>Cytokine network in inflammation</a:t>
            </a:r>
            <a:r>
              <a:rPr lang="en-GB" dirty="0" smtClean="0">
                <a:solidFill>
                  <a:schemeClr val="bg1"/>
                </a:solidFill>
                <a:latin typeface="Times New Roman" pitchFamily="18" charset="0"/>
                <a:cs typeface="Times New Roman" pitchFamily="18" charset="0"/>
              </a:rPr>
              <a:t>:</a:t>
            </a:r>
          </a:p>
          <a:p>
            <a:r>
              <a:rPr lang="en-GB" dirty="0" smtClean="0">
                <a:solidFill>
                  <a:schemeClr val="bg1"/>
                </a:solidFill>
                <a:latin typeface="Times New Roman" pitchFamily="18" charset="0"/>
                <a:cs typeface="Times New Roman" pitchFamily="18" charset="0"/>
              </a:rPr>
              <a:t>Cytokines are important mediators during inflammation along side of blood and hormonal mediators.</a:t>
            </a:r>
          </a:p>
          <a:p>
            <a:r>
              <a:rPr lang="en-GB" dirty="0" smtClean="0">
                <a:solidFill>
                  <a:schemeClr val="bg1"/>
                </a:solidFill>
                <a:latin typeface="Times New Roman" pitchFamily="18" charset="0"/>
                <a:cs typeface="Times New Roman" pitchFamily="18" charset="0"/>
              </a:rPr>
              <a:t>Cytokines secreted by M</a:t>
            </a:r>
            <a:r>
              <a:rPr lang="en-GB" dirty="0" smtClean="0">
                <a:solidFill>
                  <a:schemeClr val="bg1"/>
                </a:solidFill>
                <a:latin typeface="Times New Roman" pitchFamily="18" charset="0"/>
                <a:cs typeface="Times New Roman" pitchFamily="18" charset="0"/>
                <a:sym typeface="Symbol"/>
              </a:rPr>
              <a:t></a:t>
            </a:r>
            <a:r>
              <a:rPr lang="en-GB" dirty="0" smtClean="0">
                <a:solidFill>
                  <a:schemeClr val="bg1"/>
                </a:solidFill>
                <a:latin typeface="Times New Roman" pitchFamily="18" charset="0"/>
                <a:cs typeface="Times New Roman" pitchFamily="18" charset="0"/>
              </a:rPr>
              <a:t> like IL-</a:t>
            </a:r>
            <a:r>
              <a:rPr lang="en-GB" sz="2400" dirty="0" smtClean="0">
                <a:solidFill>
                  <a:schemeClr val="bg1"/>
                </a:solidFill>
                <a:latin typeface="Times New Roman" pitchFamily="18" charset="0"/>
                <a:cs typeface="Times New Roman" pitchFamily="18" charset="0"/>
              </a:rPr>
              <a:t>1</a:t>
            </a:r>
            <a:r>
              <a:rPr lang="en-GB" dirty="0" smtClean="0">
                <a:solidFill>
                  <a:schemeClr val="bg1"/>
                </a:solidFill>
                <a:latin typeface="Times New Roman" pitchFamily="18" charset="0"/>
                <a:cs typeface="Times New Roman" pitchFamily="18" charset="0"/>
              </a:rPr>
              <a:t>, IL-6,TNF-</a:t>
            </a:r>
            <a:r>
              <a:rPr lang="el-GR" dirty="0" smtClean="0">
                <a:solidFill>
                  <a:schemeClr val="bg1"/>
                </a:solidFill>
                <a:latin typeface="Times New Roman" pitchFamily="18" charset="0"/>
                <a:cs typeface="Times New Roman" pitchFamily="18" charset="0"/>
              </a:rPr>
              <a:t>α</a:t>
            </a:r>
            <a:r>
              <a:rPr lang="en-GB" dirty="0" smtClean="0">
                <a:solidFill>
                  <a:schemeClr val="bg1"/>
                </a:solidFill>
                <a:latin typeface="Times New Roman" pitchFamily="18" charset="0"/>
                <a:cs typeface="Times New Roman" pitchFamily="18" charset="0"/>
              </a:rPr>
              <a:t> known as pro-inflammatory cytokines. Other cytokines known for their inflammatory effect like IL-12, IL-18 and IFN-</a:t>
            </a:r>
            <a:r>
              <a:rPr lang="en-GB" dirty="0" smtClean="0">
                <a:solidFill>
                  <a:schemeClr val="bg1"/>
                </a:solidFill>
                <a:latin typeface="Times New Roman" pitchFamily="18" charset="0"/>
                <a:cs typeface="Times New Roman" pitchFamily="18" charset="0"/>
                <a:sym typeface="Symbol"/>
              </a:rPr>
              <a:t> and CSF.</a:t>
            </a:r>
          </a:p>
          <a:p>
            <a:r>
              <a:rPr lang="en-GB" dirty="0" smtClean="0">
                <a:solidFill>
                  <a:schemeClr val="bg1"/>
                </a:solidFill>
                <a:latin typeface="Times New Roman" pitchFamily="18" charset="0"/>
                <a:cs typeface="Times New Roman" pitchFamily="18" charset="0"/>
                <a:sym typeface="Symbol"/>
              </a:rPr>
              <a:t>Cytokines involved in acute inflammatory response:</a:t>
            </a:r>
          </a:p>
          <a:p>
            <a:pPr>
              <a:buNone/>
            </a:pPr>
            <a:r>
              <a:rPr lang="en-GB" dirty="0" smtClean="0">
                <a:solidFill>
                  <a:schemeClr val="bg1"/>
                </a:solidFill>
                <a:latin typeface="Times New Roman" pitchFamily="18" charset="0"/>
                <a:cs typeface="Times New Roman" pitchFamily="18" charset="0"/>
                <a:sym typeface="Symbol"/>
              </a:rPr>
              <a:t>	IL-1, IL-6, IL-8,IL-11, IL-12, IL-17, IL-18, TNF-</a:t>
            </a:r>
            <a:r>
              <a:rPr lang="el-GR" dirty="0" smtClean="0">
                <a:solidFill>
                  <a:schemeClr val="bg1"/>
                </a:solidFill>
                <a:latin typeface="Times New Roman" pitchFamily="18" charset="0"/>
                <a:cs typeface="Times New Roman" pitchFamily="18" charset="0"/>
                <a:sym typeface="Symbol"/>
              </a:rPr>
              <a:t>α</a:t>
            </a:r>
            <a:r>
              <a:rPr lang="en-GB" dirty="0" smtClean="0">
                <a:solidFill>
                  <a:schemeClr val="bg1"/>
                </a:solidFill>
                <a:latin typeface="Times New Roman" pitchFamily="18" charset="0"/>
                <a:cs typeface="Times New Roman" pitchFamily="18" charset="0"/>
                <a:sym typeface="Symbol"/>
              </a:rPr>
              <a:t>, CSF.</a:t>
            </a:r>
            <a:r>
              <a:rPr lang="en-GB" dirty="0" smtClean="0">
                <a:solidFill>
                  <a:schemeClr val="bg1"/>
                </a:solidFill>
                <a:latin typeface="Times New Roman" pitchFamily="18" charset="0"/>
                <a:cs typeface="Times New Roman" pitchFamily="18" charset="0"/>
              </a:rPr>
              <a:t> </a:t>
            </a:r>
          </a:p>
          <a:p>
            <a:pPr>
              <a:buNone/>
            </a:pPr>
            <a:r>
              <a:rPr lang="en-GB" sz="2400" b="1" u="sng" dirty="0" smtClean="0">
                <a:solidFill>
                  <a:schemeClr val="bg1"/>
                </a:solidFill>
                <a:latin typeface="Times New Roman" pitchFamily="18" charset="0"/>
                <a:cs typeface="Times New Roman" pitchFamily="18" charset="0"/>
              </a:rPr>
              <a:t>‘Overzealous’ inflammation</a:t>
            </a:r>
            <a:r>
              <a:rPr lang="en-GB" dirty="0" smtClean="0">
                <a:solidFill>
                  <a:schemeClr val="bg1"/>
                </a:solidFill>
                <a:latin typeface="Times New Roman" pitchFamily="18" charset="0"/>
                <a:cs typeface="Times New Roman" pitchFamily="18" charset="0"/>
              </a:rPr>
              <a:t>:</a:t>
            </a:r>
          </a:p>
          <a:p>
            <a:r>
              <a:rPr lang="en-GB" dirty="0" smtClean="0">
                <a:solidFill>
                  <a:schemeClr val="bg1"/>
                </a:solidFill>
                <a:latin typeface="Times New Roman" pitchFamily="18" charset="0"/>
                <a:cs typeface="Times New Roman" pitchFamily="18" charset="0"/>
                <a:sym typeface="Symbol"/>
              </a:rPr>
              <a:t>It involves the formation of excessive granuloma in infected or inflamed tissue like lungs during </a:t>
            </a:r>
            <a:r>
              <a:rPr lang="en-GB" i="1" dirty="0" smtClean="0">
                <a:solidFill>
                  <a:schemeClr val="bg1"/>
                </a:solidFill>
                <a:latin typeface="Times New Roman" pitchFamily="18" charset="0"/>
                <a:cs typeface="Times New Roman" pitchFamily="18" charset="0"/>
                <a:sym typeface="Symbol"/>
              </a:rPr>
              <a:t>M. Tuberculosis</a:t>
            </a:r>
            <a:r>
              <a:rPr lang="en-GB" dirty="0" smtClean="0">
                <a:solidFill>
                  <a:schemeClr val="bg1"/>
                </a:solidFill>
                <a:latin typeface="Times New Roman" pitchFamily="18" charset="0"/>
                <a:cs typeface="Times New Roman" pitchFamily="18" charset="0"/>
                <a:sym typeface="Symbol"/>
              </a:rPr>
              <a:t>.</a:t>
            </a:r>
          </a:p>
          <a:p>
            <a:endParaRPr lang="en-GB" dirty="0" smtClean="0">
              <a:sym typeface="Symbol"/>
            </a:endParaRPr>
          </a:p>
          <a:p>
            <a:pPr>
              <a:buNone/>
            </a:pPr>
            <a:endParaRPr lang="en-GB" dirty="0" smtClean="0"/>
          </a:p>
          <a:p>
            <a:pPr>
              <a:buNone/>
            </a:pPr>
            <a:endParaRPr lang="en-GB" dirty="0"/>
          </a:p>
        </p:txBody>
      </p:sp>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r Suhail\Desktop\ribon-like depositions.jpg"/>
          <p:cNvPicPr>
            <a:picLocks noGrp="1" noChangeAspect="1" noChangeArrowheads="1"/>
          </p:cNvPicPr>
          <p:nvPr>
            <p:ph idx="1"/>
          </p:nvPr>
        </p:nvPicPr>
        <p:blipFill>
          <a:blip r:embed="rId2" cstate="print"/>
          <a:srcRect/>
          <a:stretch>
            <a:fillRect/>
          </a:stretch>
        </p:blipFill>
        <p:spPr bwMode="auto">
          <a:xfrm>
            <a:off x="4788024" y="1340768"/>
            <a:ext cx="4090412" cy="4104456"/>
          </a:xfrm>
          <a:prstGeom prst="rect">
            <a:avLst/>
          </a:prstGeom>
          <a:noFill/>
        </p:spPr>
      </p:pic>
      <p:pic>
        <p:nvPicPr>
          <p:cNvPr id="3075" name="Picture 3" descr="C:\Users\Dr Suhail\Desktop\Lumpy-bumpy.jpg"/>
          <p:cNvPicPr>
            <a:picLocks noChangeAspect="1" noChangeArrowheads="1"/>
          </p:cNvPicPr>
          <p:nvPr/>
        </p:nvPicPr>
        <p:blipFill>
          <a:blip r:embed="rId3" cstate="print"/>
          <a:srcRect/>
          <a:stretch>
            <a:fillRect/>
          </a:stretch>
        </p:blipFill>
        <p:spPr bwMode="auto">
          <a:xfrm>
            <a:off x="251520" y="1340768"/>
            <a:ext cx="4176464" cy="4104456"/>
          </a:xfrm>
          <a:prstGeom prst="rect">
            <a:avLst/>
          </a:prstGeom>
          <a:noFill/>
        </p:spPr>
      </p:pic>
    </p:spTree>
  </p:cSld>
  <p:clrMapOvr>
    <a:masterClrMapping/>
  </p:clrMapOvr>
  <p:transition>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92162"/>
            <a:ext cx="7560840"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TYPE-IV</a:t>
            </a:r>
            <a:endParaRPr lang="en-GB" dirty="0"/>
          </a:p>
        </p:txBody>
      </p:sp>
      <p:sp>
        <p:nvSpPr>
          <p:cNvPr id="3" name="Content Placeholder 2"/>
          <p:cNvSpPr>
            <a:spLocks noGrp="1"/>
          </p:cNvSpPr>
          <p:nvPr>
            <p:ph idx="1"/>
          </p:nvPr>
        </p:nvSpPr>
        <p:spPr>
          <a:xfrm>
            <a:off x="755576" y="1556793"/>
            <a:ext cx="7776864" cy="5112568"/>
          </a:xfrm>
        </p:spPr>
        <p:txBody>
          <a:bodyPr>
            <a:normAutofit/>
          </a:bodyPr>
          <a:lstStyle/>
          <a:p>
            <a:r>
              <a:rPr lang="en-GB" sz="2400" dirty="0" smtClean="0">
                <a:solidFill>
                  <a:schemeClr val="bg1"/>
                </a:solidFill>
                <a:latin typeface="Times New Roman" pitchFamily="18" charset="0"/>
                <a:cs typeface="Times New Roman" pitchFamily="18" charset="0"/>
              </a:rPr>
              <a:t>This is a cell mediated hypersensitivity type.</a:t>
            </a:r>
          </a:p>
          <a:p>
            <a:r>
              <a:rPr lang="en-GB" sz="2400" dirty="0" smtClean="0">
                <a:solidFill>
                  <a:schemeClr val="bg1"/>
                </a:solidFill>
                <a:latin typeface="Times New Roman" pitchFamily="18" charset="0"/>
                <a:cs typeface="Times New Roman" pitchFamily="18" charset="0"/>
              </a:rPr>
              <a:t>Antigen specific T-lymphocytes is the </a:t>
            </a:r>
            <a:r>
              <a:rPr lang="en-GB" sz="2400" dirty="0" err="1" smtClean="0">
                <a:solidFill>
                  <a:schemeClr val="bg1"/>
                </a:solidFill>
                <a:latin typeface="Times New Roman" pitchFamily="18" charset="0"/>
                <a:cs typeface="Times New Roman" pitchFamily="18" charset="0"/>
              </a:rPr>
              <a:t>effector</a:t>
            </a:r>
            <a:r>
              <a:rPr lang="en-GB" sz="2400" dirty="0" smtClean="0">
                <a:solidFill>
                  <a:schemeClr val="bg1"/>
                </a:solidFill>
                <a:latin typeface="Times New Roman" pitchFamily="18" charset="0"/>
                <a:cs typeface="Times New Roman" pitchFamily="18" charset="0"/>
              </a:rPr>
              <a:t> and centred cell in this type of reactions. Because  antigen specific T-cell is involved, the onset of this type of hypersensitivity comes late compared with other types of hypersensitivities. Because of so  it is called </a:t>
            </a:r>
            <a:r>
              <a:rPr lang="en-GB" sz="2400" b="1" u="sng" dirty="0" smtClean="0">
                <a:solidFill>
                  <a:schemeClr val="bg2">
                    <a:lumMod val="25000"/>
                  </a:schemeClr>
                </a:solidFill>
                <a:latin typeface="Times New Roman" pitchFamily="18" charset="0"/>
                <a:cs typeface="Times New Roman" pitchFamily="18" charset="0"/>
              </a:rPr>
              <a:t>delayed-type hypersensitivity (DTH). </a:t>
            </a:r>
          </a:p>
          <a:p>
            <a:r>
              <a:rPr lang="en-GB" sz="2400" dirty="0" smtClean="0">
                <a:solidFill>
                  <a:schemeClr val="bg1"/>
                </a:solidFill>
                <a:latin typeface="Times New Roman" pitchFamily="18" charset="0"/>
                <a:cs typeface="Times New Roman" pitchFamily="18" charset="0"/>
              </a:rPr>
              <a:t>Activation of T-cells during this type of reactions should brings in other types of cells like macrophages and monocytes, cytokines secreted by T-cells and other cells responsible for the damage caused to the tissue.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92162"/>
            <a:ext cx="7560840"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TYPE-IV</a:t>
            </a:r>
            <a:endParaRPr lang="en-GB" dirty="0"/>
          </a:p>
        </p:txBody>
      </p:sp>
      <p:sp>
        <p:nvSpPr>
          <p:cNvPr id="3" name="Content Placeholder 2"/>
          <p:cNvSpPr>
            <a:spLocks noGrp="1"/>
          </p:cNvSpPr>
          <p:nvPr>
            <p:ph idx="1"/>
          </p:nvPr>
        </p:nvSpPr>
        <p:spPr>
          <a:xfrm>
            <a:off x="683568" y="1412776"/>
            <a:ext cx="7920880" cy="5184577"/>
          </a:xfrm>
        </p:spPr>
        <p:txBody>
          <a:bodyPr>
            <a:normAutofit lnSpcReduction="10000"/>
          </a:bodyPr>
          <a:lstStyle/>
          <a:p>
            <a:r>
              <a:rPr lang="en-GB" sz="2400" dirty="0" smtClean="0">
                <a:solidFill>
                  <a:schemeClr val="bg1"/>
                </a:solidFill>
                <a:latin typeface="Times New Roman" pitchFamily="18" charset="0"/>
                <a:cs typeface="Times New Roman" pitchFamily="18" charset="0"/>
              </a:rPr>
              <a:t>General characteristics and </a:t>
            </a:r>
            <a:r>
              <a:rPr lang="en-GB" sz="2400" dirty="0" err="1" smtClean="0">
                <a:solidFill>
                  <a:schemeClr val="bg1"/>
                </a:solidFill>
                <a:latin typeface="Times New Roman" pitchFamily="18" charset="0"/>
                <a:cs typeface="Times New Roman" pitchFamily="18" charset="0"/>
              </a:rPr>
              <a:t>pathophysiology</a:t>
            </a:r>
            <a:r>
              <a:rPr lang="en-GB" sz="2400" dirty="0" smtClean="0">
                <a:solidFill>
                  <a:schemeClr val="bg1"/>
                </a:solidFill>
                <a:latin typeface="Times New Roman" pitchFamily="18" charset="0"/>
                <a:cs typeface="Times New Roman" pitchFamily="18" charset="0"/>
              </a:rPr>
              <a:t> of DTH:</a:t>
            </a:r>
          </a:p>
          <a:p>
            <a:r>
              <a:rPr lang="en-GB" sz="2400" dirty="0" smtClean="0">
                <a:solidFill>
                  <a:schemeClr val="bg1"/>
                </a:solidFill>
                <a:latin typeface="Times New Roman" pitchFamily="18" charset="0"/>
                <a:cs typeface="Times New Roman" pitchFamily="18" charset="0"/>
              </a:rPr>
              <a:t>Depending upon the antigen and the route of exposure.</a:t>
            </a:r>
          </a:p>
          <a:p>
            <a:pPr lvl="1"/>
            <a:r>
              <a:rPr lang="en-GB" sz="2400" dirty="0" smtClean="0">
                <a:solidFill>
                  <a:schemeClr val="bg1"/>
                </a:solidFill>
                <a:latin typeface="Times New Roman" pitchFamily="18" charset="0"/>
                <a:cs typeface="Times New Roman" pitchFamily="18" charset="0"/>
              </a:rPr>
              <a:t>Contact hypersensitivity.</a:t>
            </a:r>
          </a:p>
          <a:p>
            <a:pPr lvl="1"/>
            <a:r>
              <a:rPr lang="en-GB" sz="2400" dirty="0" smtClean="0">
                <a:solidFill>
                  <a:schemeClr val="bg1"/>
                </a:solidFill>
                <a:latin typeface="Times New Roman" pitchFamily="18" charset="0"/>
                <a:cs typeface="Times New Roman" pitchFamily="18" charset="0"/>
              </a:rPr>
              <a:t>Tuberculin –type hypersensitivity.</a:t>
            </a:r>
          </a:p>
          <a:p>
            <a:pPr lvl="1"/>
            <a:r>
              <a:rPr lang="en-GB" sz="2400" dirty="0" smtClean="0">
                <a:solidFill>
                  <a:schemeClr val="bg1"/>
                </a:solidFill>
                <a:latin typeface="Times New Roman" pitchFamily="18" charset="0"/>
                <a:cs typeface="Times New Roman" pitchFamily="18" charset="0"/>
              </a:rPr>
              <a:t>Granulomatous hypersensitivity.</a:t>
            </a:r>
          </a:p>
          <a:p>
            <a:pPr lvl="1"/>
            <a:r>
              <a:rPr lang="en-GB" sz="2400" dirty="0" smtClean="0">
                <a:solidFill>
                  <a:schemeClr val="bg1"/>
                </a:solidFill>
                <a:latin typeface="Times New Roman" pitchFamily="18" charset="0"/>
                <a:cs typeface="Times New Roman" pitchFamily="18" charset="0"/>
              </a:rPr>
              <a:t>Self antigens in some autoimmune diseases.</a:t>
            </a:r>
          </a:p>
          <a:p>
            <a:pPr lvl="1"/>
            <a:r>
              <a:rPr lang="en-GB" sz="2400" dirty="0" smtClean="0">
                <a:solidFill>
                  <a:schemeClr val="bg1"/>
                </a:solidFill>
                <a:latin typeface="Times New Roman" pitchFamily="18" charset="0"/>
                <a:cs typeface="Times New Roman" pitchFamily="18" charset="0"/>
              </a:rPr>
              <a:t>First time exposure to the antigen is called </a:t>
            </a:r>
            <a:r>
              <a:rPr lang="en-GB" sz="2400" b="1" u="sng" dirty="0" smtClean="0">
                <a:solidFill>
                  <a:schemeClr val="bg1"/>
                </a:solidFill>
                <a:latin typeface="Times New Roman" pitchFamily="18" charset="0"/>
                <a:cs typeface="Times New Roman" pitchFamily="18" charset="0"/>
              </a:rPr>
              <a:t>sensitization</a:t>
            </a:r>
            <a:r>
              <a:rPr lang="en-GB" sz="2400" dirty="0" smtClean="0">
                <a:solidFill>
                  <a:schemeClr val="bg1"/>
                </a:solidFill>
                <a:latin typeface="Times New Roman" pitchFamily="18" charset="0"/>
                <a:cs typeface="Times New Roman" pitchFamily="18" charset="0"/>
              </a:rPr>
              <a:t> stage. During this stage activation, differentiation and proliferation for TH1 and TH17 takes place, this should allow the production of antigen-specific T-cells clones.</a:t>
            </a:r>
          </a:p>
          <a:p>
            <a:pPr lvl="1"/>
            <a:r>
              <a:rPr lang="en-GB" sz="2400" dirty="0" smtClean="0">
                <a:solidFill>
                  <a:schemeClr val="bg1"/>
                </a:solidFill>
                <a:latin typeface="Times New Roman" pitchFamily="18" charset="0"/>
                <a:cs typeface="Times New Roman" pitchFamily="18" charset="0"/>
              </a:rPr>
              <a:t>When body re-exposed to the same antigen </a:t>
            </a:r>
            <a:r>
              <a:rPr lang="en-GB" sz="2400" b="1" u="sng" dirty="0" smtClean="0">
                <a:solidFill>
                  <a:schemeClr val="bg1"/>
                </a:solidFill>
                <a:latin typeface="Times New Roman" pitchFamily="18" charset="0"/>
                <a:cs typeface="Times New Roman" pitchFamily="18" charset="0"/>
              </a:rPr>
              <a:t>eliciting stage </a:t>
            </a:r>
            <a:r>
              <a:rPr lang="en-GB" sz="2400" dirty="0" smtClean="0">
                <a:solidFill>
                  <a:schemeClr val="bg1"/>
                </a:solidFill>
                <a:latin typeface="Times New Roman" pitchFamily="18" charset="0"/>
                <a:cs typeface="Times New Roman" pitchFamily="18" charset="0"/>
              </a:rPr>
              <a:t>takes place.  </a:t>
            </a:r>
          </a:p>
          <a:p>
            <a:pPr lvl="1">
              <a:buNone/>
            </a:pPr>
            <a:endParaRPr lang="en-GB" dirty="0" smtClean="0"/>
          </a:p>
        </p:txBody>
      </p:sp>
    </p:spTree>
  </p:cSld>
  <p:clrMapOvr>
    <a:masterClrMapping/>
  </p:clrMapOvr>
  <p:transition>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92162"/>
            <a:ext cx="7416824"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TYPE-IV</a:t>
            </a:r>
            <a:endParaRPr lang="en-GB" dirty="0"/>
          </a:p>
        </p:txBody>
      </p:sp>
      <p:sp>
        <p:nvSpPr>
          <p:cNvPr id="3" name="Content Placeholder 2"/>
          <p:cNvSpPr>
            <a:spLocks noGrp="1"/>
          </p:cNvSpPr>
          <p:nvPr>
            <p:ph idx="1"/>
          </p:nvPr>
        </p:nvSpPr>
        <p:spPr>
          <a:xfrm>
            <a:off x="611560" y="1412777"/>
            <a:ext cx="7920880" cy="5256584"/>
          </a:xfrm>
        </p:spPr>
        <p:txBody>
          <a:bodyPr>
            <a:normAutofit/>
          </a:bodyPr>
          <a:lstStyle/>
          <a:p>
            <a:r>
              <a:rPr lang="en-GB" sz="2400" dirty="0" smtClean="0">
                <a:solidFill>
                  <a:schemeClr val="bg1"/>
                </a:solidFill>
                <a:latin typeface="Times New Roman" pitchFamily="18" charset="0"/>
                <a:cs typeface="Times New Roman" pitchFamily="18" charset="0"/>
              </a:rPr>
              <a:t>During the activation of TH1 and TH17 a ray of cytokines mainly </a:t>
            </a:r>
            <a:r>
              <a:rPr lang="en-GB" sz="2400" dirty="0" err="1" smtClean="0">
                <a:solidFill>
                  <a:schemeClr val="bg1"/>
                </a:solidFill>
                <a:latin typeface="Times New Roman" pitchFamily="18" charset="0"/>
                <a:cs typeface="Times New Roman" pitchFamily="18" charset="0"/>
              </a:rPr>
              <a:t>proinflammatory</a:t>
            </a:r>
            <a:r>
              <a:rPr lang="en-GB" sz="2400" dirty="0" smtClean="0">
                <a:solidFill>
                  <a:schemeClr val="bg1"/>
                </a:solidFill>
                <a:latin typeface="Times New Roman" pitchFamily="18" charset="0"/>
                <a:cs typeface="Times New Roman" pitchFamily="18" charset="0"/>
              </a:rPr>
              <a:t> cytokines secreted. Th17 secretes IL17,IL-22, IL-6, IL-1 and TNF-</a:t>
            </a:r>
            <a:r>
              <a:rPr lang="el-GR" sz="2400" dirty="0" smtClean="0">
                <a:solidFill>
                  <a:schemeClr val="bg1"/>
                </a:solidFill>
                <a:latin typeface="Times New Roman" pitchFamily="18" charset="0"/>
                <a:cs typeface="Times New Roman" pitchFamily="18" charset="0"/>
              </a:rPr>
              <a:t>α</a:t>
            </a:r>
            <a:r>
              <a:rPr lang="en-GB" sz="2400" dirty="0" smtClean="0">
                <a:solidFill>
                  <a:schemeClr val="bg1"/>
                </a:solidFill>
                <a:latin typeface="Times New Roman" pitchFamily="18" charset="0"/>
                <a:cs typeface="Times New Roman" pitchFamily="18" charset="0"/>
              </a:rPr>
              <a:t>. TH1 secretes INF-</a:t>
            </a:r>
            <a:r>
              <a:rPr lang="en-GB" sz="2400" dirty="0" smtClean="0">
                <a:solidFill>
                  <a:schemeClr val="bg1"/>
                </a:solidFill>
                <a:latin typeface="Times New Roman" pitchFamily="18" charset="0"/>
                <a:cs typeface="Times New Roman" pitchFamily="18" charset="0"/>
                <a:sym typeface="Symbol"/>
              </a:rPr>
              <a:t> , TNF-</a:t>
            </a:r>
            <a:r>
              <a:rPr lang="el-GR" sz="2400" dirty="0" smtClean="0">
                <a:solidFill>
                  <a:schemeClr val="bg1"/>
                </a:solidFill>
                <a:latin typeface="Times New Roman" pitchFamily="18" charset="0"/>
                <a:cs typeface="Times New Roman" pitchFamily="18" charset="0"/>
                <a:sym typeface="Symbol"/>
              </a:rPr>
              <a:t>β</a:t>
            </a:r>
            <a:r>
              <a:rPr lang="en-GB" sz="2400" dirty="0" smtClean="0">
                <a:solidFill>
                  <a:schemeClr val="bg1"/>
                </a:solidFill>
                <a:latin typeface="Times New Roman" pitchFamily="18" charset="0"/>
                <a:cs typeface="Times New Roman" pitchFamily="18" charset="0"/>
                <a:sym typeface="Symbol"/>
              </a:rPr>
              <a:t>and IL-2.</a:t>
            </a:r>
          </a:p>
          <a:p>
            <a:r>
              <a:rPr lang="en-GB" sz="2400" dirty="0" smtClean="0">
                <a:solidFill>
                  <a:schemeClr val="bg1"/>
                </a:solidFill>
                <a:latin typeface="Times New Roman" pitchFamily="18" charset="0"/>
                <a:cs typeface="Times New Roman" pitchFamily="18" charset="0"/>
                <a:sym typeface="Symbol"/>
              </a:rPr>
              <a:t>These cytokines activates other cells like NK cells, CD8 cytotoxic cells and macrophages which secrete (MIP-1 </a:t>
            </a:r>
            <a:r>
              <a:rPr lang="el-GR" sz="2400" dirty="0" smtClean="0">
                <a:solidFill>
                  <a:schemeClr val="bg1"/>
                </a:solidFill>
                <a:latin typeface="Times New Roman" pitchFamily="18" charset="0"/>
                <a:cs typeface="Times New Roman" pitchFamily="18" charset="0"/>
                <a:sym typeface="Symbol"/>
              </a:rPr>
              <a:t>α</a:t>
            </a:r>
            <a:r>
              <a:rPr lang="en-GB" sz="2400" dirty="0" smtClean="0">
                <a:solidFill>
                  <a:schemeClr val="bg1"/>
                </a:solidFill>
                <a:latin typeface="Times New Roman" pitchFamily="18" charset="0"/>
                <a:cs typeface="Times New Roman" pitchFamily="18" charset="0"/>
                <a:sym typeface="Symbol"/>
              </a:rPr>
              <a:t>,</a:t>
            </a:r>
            <a:r>
              <a:rPr lang="el-GR" sz="2400" dirty="0" smtClean="0">
                <a:solidFill>
                  <a:schemeClr val="bg1"/>
                </a:solidFill>
                <a:latin typeface="Times New Roman" pitchFamily="18" charset="0"/>
                <a:cs typeface="Times New Roman" pitchFamily="18" charset="0"/>
                <a:sym typeface="Symbol"/>
              </a:rPr>
              <a:t>β</a:t>
            </a:r>
            <a:r>
              <a:rPr lang="en-GB" sz="2400" dirty="0" smtClean="0">
                <a:solidFill>
                  <a:schemeClr val="bg1"/>
                </a:solidFill>
                <a:latin typeface="Times New Roman" pitchFamily="18" charset="0"/>
                <a:cs typeface="Times New Roman" pitchFamily="18" charset="0"/>
                <a:sym typeface="Symbol"/>
              </a:rPr>
              <a:t>, MCP and TNF-</a:t>
            </a:r>
            <a:r>
              <a:rPr lang="el-GR" sz="2400" dirty="0" smtClean="0">
                <a:solidFill>
                  <a:schemeClr val="bg1"/>
                </a:solidFill>
                <a:latin typeface="Times New Roman" pitchFamily="18" charset="0"/>
                <a:cs typeface="Times New Roman" pitchFamily="18" charset="0"/>
                <a:sym typeface="Symbol"/>
              </a:rPr>
              <a:t>α</a:t>
            </a:r>
            <a:r>
              <a:rPr lang="en-GB" sz="2400" dirty="0" smtClean="0">
                <a:solidFill>
                  <a:schemeClr val="bg1"/>
                </a:solidFill>
                <a:latin typeface="Times New Roman" pitchFamily="18" charset="0"/>
                <a:cs typeface="Times New Roman" pitchFamily="18" charset="0"/>
                <a:sym typeface="Symbol"/>
              </a:rPr>
              <a:t>). </a:t>
            </a:r>
          </a:p>
          <a:p>
            <a:r>
              <a:rPr lang="en-GB" sz="2400" b="1" u="sng" dirty="0" smtClean="0">
                <a:solidFill>
                  <a:schemeClr val="bg2">
                    <a:lumMod val="25000"/>
                  </a:schemeClr>
                </a:solidFill>
                <a:latin typeface="Times New Roman" pitchFamily="18" charset="0"/>
                <a:cs typeface="Times New Roman" pitchFamily="18" charset="0"/>
                <a:sym typeface="Symbol"/>
              </a:rPr>
              <a:t>Examples of hypersensitivity IV:</a:t>
            </a:r>
          </a:p>
          <a:p>
            <a:r>
              <a:rPr lang="en-GB" sz="2400" u="sng" dirty="0" smtClean="0">
                <a:solidFill>
                  <a:schemeClr val="bg2">
                    <a:lumMod val="25000"/>
                  </a:schemeClr>
                </a:solidFill>
                <a:latin typeface="Times New Roman" pitchFamily="18" charset="0"/>
                <a:cs typeface="Times New Roman" pitchFamily="18" charset="0"/>
                <a:sym typeface="Symbol"/>
              </a:rPr>
              <a:t>Contact sensitivity</a:t>
            </a:r>
            <a:r>
              <a:rPr lang="en-GB" sz="2400" dirty="0" smtClean="0">
                <a:solidFill>
                  <a:schemeClr val="bg2">
                    <a:lumMod val="25000"/>
                  </a:schemeClr>
                </a:solidFill>
                <a:latin typeface="Times New Roman" pitchFamily="18" charset="0"/>
                <a:cs typeface="Times New Roman" pitchFamily="18" charset="0"/>
                <a:sym typeface="Symbol"/>
              </a:rPr>
              <a:t>: </a:t>
            </a:r>
            <a:r>
              <a:rPr lang="en-GB" sz="2400" dirty="0" smtClean="0">
                <a:solidFill>
                  <a:schemeClr val="bg1"/>
                </a:solidFill>
                <a:latin typeface="Times New Roman" pitchFamily="18" charset="0"/>
                <a:cs typeface="Times New Roman" pitchFamily="18" charset="0"/>
                <a:sym typeface="Symbol"/>
              </a:rPr>
              <a:t>also called contact dermatitis. </a:t>
            </a:r>
            <a:r>
              <a:rPr lang="en-GB" sz="2400" i="1" dirty="0" smtClean="0">
                <a:solidFill>
                  <a:schemeClr val="bg2">
                    <a:lumMod val="25000"/>
                  </a:schemeClr>
                </a:solidFill>
                <a:latin typeface="Times New Roman" pitchFamily="18" charset="0"/>
                <a:cs typeface="Times New Roman" pitchFamily="18" charset="0"/>
                <a:sym typeface="Symbol"/>
              </a:rPr>
              <a:t>Poison ivy dermatitis</a:t>
            </a:r>
            <a:r>
              <a:rPr lang="en-GB" sz="2400" dirty="0" smtClean="0">
                <a:solidFill>
                  <a:schemeClr val="bg1"/>
                </a:solidFill>
                <a:latin typeface="Times New Roman" pitchFamily="18" charset="0"/>
                <a:cs typeface="Times New Roman" pitchFamily="18" charset="0"/>
                <a:sym typeface="Symbol"/>
              </a:rPr>
              <a:t>. Characterised by eczema (48-72 after contact).</a:t>
            </a:r>
          </a:p>
          <a:p>
            <a:r>
              <a:rPr lang="en-GB" sz="2400" dirty="0" smtClean="0">
                <a:solidFill>
                  <a:schemeClr val="bg1"/>
                </a:solidFill>
                <a:latin typeface="Times New Roman" pitchFamily="18" charset="0"/>
                <a:cs typeface="Times New Roman" pitchFamily="18" charset="0"/>
                <a:sym typeface="Symbol"/>
              </a:rPr>
              <a:t>Ivy poison contains oils containing </a:t>
            </a:r>
            <a:r>
              <a:rPr lang="en-GB" sz="2400" dirty="0" err="1" smtClean="0">
                <a:solidFill>
                  <a:schemeClr val="bg1"/>
                </a:solidFill>
                <a:latin typeface="Times New Roman" pitchFamily="18" charset="0"/>
                <a:cs typeface="Times New Roman" pitchFamily="18" charset="0"/>
                <a:sym typeface="Symbol"/>
              </a:rPr>
              <a:t>chatecols</a:t>
            </a:r>
            <a:r>
              <a:rPr lang="en-GB" sz="2400" dirty="0" smtClean="0">
                <a:solidFill>
                  <a:schemeClr val="bg1"/>
                </a:solidFill>
                <a:latin typeface="Times New Roman" pitchFamily="18" charset="0"/>
                <a:cs typeface="Times New Roman" pitchFamily="18" charset="0"/>
                <a:sym typeface="Symbol"/>
              </a:rPr>
              <a:t> mixed with long </a:t>
            </a:r>
            <a:r>
              <a:rPr lang="en-GB" sz="2400" dirty="0" err="1" smtClean="0">
                <a:solidFill>
                  <a:schemeClr val="bg1"/>
                </a:solidFill>
                <a:latin typeface="Times New Roman" pitchFamily="18" charset="0"/>
                <a:cs typeface="Times New Roman" pitchFamily="18" charset="0"/>
                <a:sym typeface="Symbol"/>
              </a:rPr>
              <a:t>hydroharbons</a:t>
            </a:r>
            <a:r>
              <a:rPr lang="en-GB" sz="2400" dirty="0" smtClean="0">
                <a:solidFill>
                  <a:schemeClr val="bg1"/>
                </a:solidFill>
                <a:latin typeface="Times New Roman" pitchFamily="18" charset="0"/>
                <a:cs typeface="Times New Roman" pitchFamily="18" charset="0"/>
                <a:sym typeface="Symbol"/>
              </a:rPr>
              <a:t> side chain. These oils will dissolve in </a:t>
            </a:r>
            <a:endParaRPr lang="en-GB" sz="2400" dirty="0" smtClean="0">
              <a:solidFill>
                <a:schemeClr val="bg2">
                  <a:lumMod val="25000"/>
                </a:schemeClr>
              </a:solidFill>
              <a:latin typeface="Times New Roman" pitchFamily="18" charset="0"/>
              <a:cs typeface="Times New Roman" pitchFamily="18" charset="0"/>
              <a:sym typeface="Symbol"/>
            </a:endParaRPr>
          </a:p>
          <a:p>
            <a:endParaRPr lang="en-GB" sz="2400" dirty="0">
              <a:solidFill>
                <a:schemeClr val="bg2">
                  <a:lumMod val="25000"/>
                </a:schemeClr>
              </a:solidFill>
              <a:latin typeface="Times New Roman" pitchFamily="18" charset="0"/>
              <a:cs typeface="Times New Roman" pitchFamily="18" charset="0"/>
            </a:endParaRPr>
          </a:p>
        </p:txBody>
      </p:sp>
    </p:spTree>
  </p:cSld>
  <p:clrMapOvr>
    <a:masterClrMapping/>
  </p:clrMapOvr>
  <p:transition>
    <p:wipe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92162"/>
            <a:ext cx="7488832"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TYPE-IV</a:t>
            </a:r>
            <a:endParaRPr lang="en-GB" dirty="0"/>
          </a:p>
        </p:txBody>
      </p:sp>
      <p:sp>
        <p:nvSpPr>
          <p:cNvPr id="3" name="Content Placeholder 2"/>
          <p:cNvSpPr>
            <a:spLocks noGrp="1"/>
          </p:cNvSpPr>
          <p:nvPr>
            <p:ph idx="1"/>
          </p:nvPr>
        </p:nvSpPr>
        <p:spPr>
          <a:xfrm>
            <a:off x="683568" y="1628800"/>
            <a:ext cx="7848872" cy="4896543"/>
          </a:xfrm>
        </p:spPr>
        <p:txBody>
          <a:bodyPr>
            <a:normAutofit/>
          </a:bodyPr>
          <a:lstStyle/>
          <a:p>
            <a:r>
              <a:rPr lang="en-GB" sz="2400" dirty="0" smtClean="0">
                <a:solidFill>
                  <a:schemeClr val="bg1"/>
                </a:solidFill>
                <a:latin typeface="Times New Roman" pitchFamily="18" charset="0"/>
                <a:cs typeface="Times New Roman" pitchFamily="18" charset="0"/>
              </a:rPr>
              <a:t>In skin oils and bind other skin molecules which will act as carriers.</a:t>
            </a:r>
          </a:p>
          <a:p>
            <a:r>
              <a:rPr lang="en-GB" sz="2400" dirty="0" smtClean="0">
                <a:solidFill>
                  <a:schemeClr val="bg1"/>
                </a:solidFill>
                <a:latin typeface="Times New Roman" pitchFamily="18" charset="0"/>
                <a:cs typeface="Times New Roman" pitchFamily="18" charset="0"/>
              </a:rPr>
              <a:t>Metals like nickel also can cause DTH. </a:t>
            </a:r>
            <a:r>
              <a:rPr lang="en-GB" sz="2400" dirty="0" err="1" smtClean="0">
                <a:solidFill>
                  <a:schemeClr val="bg1"/>
                </a:solidFill>
                <a:latin typeface="Times New Roman" pitchFamily="18" charset="0"/>
                <a:cs typeface="Times New Roman" pitchFamily="18" charset="0"/>
              </a:rPr>
              <a:t>Langerhans</a:t>
            </a:r>
            <a:r>
              <a:rPr lang="en-GB" sz="2400" dirty="0" smtClean="0">
                <a:solidFill>
                  <a:schemeClr val="bg1"/>
                </a:solidFill>
                <a:latin typeface="Times New Roman" pitchFamily="18" charset="0"/>
                <a:cs typeface="Times New Roman" pitchFamily="18" charset="0"/>
              </a:rPr>
              <a:t> cells acts as APC.</a:t>
            </a:r>
          </a:p>
          <a:p>
            <a:r>
              <a:rPr lang="en-GB" sz="2400" dirty="0" smtClean="0">
                <a:solidFill>
                  <a:schemeClr val="bg1"/>
                </a:solidFill>
                <a:latin typeface="Times New Roman" pitchFamily="18" charset="0"/>
                <a:cs typeface="Times New Roman" pitchFamily="18" charset="0"/>
              </a:rPr>
              <a:t>Histological appearance : </a:t>
            </a:r>
            <a:r>
              <a:rPr lang="en-GB" sz="2400" dirty="0" err="1" smtClean="0">
                <a:solidFill>
                  <a:schemeClr val="bg2">
                    <a:lumMod val="25000"/>
                  </a:schemeClr>
                </a:solidFill>
                <a:latin typeface="Times New Roman" pitchFamily="18" charset="0"/>
                <a:cs typeface="Times New Roman" pitchFamily="18" charset="0"/>
              </a:rPr>
              <a:t>spongiosis</a:t>
            </a:r>
            <a:r>
              <a:rPr lang="en-GB" sz="2400" dirty="0" smtClean="0">
                <a:solidFill>
                  <a:schemeClr val="bg1"/>
                </a:solidFill>
                <a:latin typeface="Times New Roman" pitchFamily="18" charset="0"/>
                <a:cs typeface="Times New Roman" pitchFamily="18" charset="0"/>
              </a:rPr>
              <a:t> (intracellular edema of the epidermal cells).</a:t>
            </a:r>
          </a:p>
          <a:p>
            <a:r>
              <a:rPr lang="en-GB" sz="2400" b="1" u="sng" dirty="0" smtClean="0">
                <a:solidFill>
                  <a:schemeClr val="bg2">
                    <a:lumMod val="25000"/>
                  </a:schemeClr>
                </a:solidFill>
                <a:latin typeface="Times New Roman" pitchFamily="18" charset="0"/>
                <a:cs typeface="Times New Roman" pitchFamily="18" charset="0"/>
              </a:rPr>
              <a:t>Patch test </a:t>
            </a:r>
            <a:r>
              <a:rPr lang="en-GB" sz="2400" dirty="0" smtClean="0">
                <a:solidFill>
                  <a:schemeClr val="bg1"/>
                </a:solidFill>
                <a:latin typeface="Times New Roman" pitchFamily="18" charset="0"/>
                <a:cs typeface="Times New Roman" pitchFamily="18" charset="0"/>
              </a:rPr>
              <a:t>used for testing presence of contact sensitivity.</a:t>
            </a:r>
          </a:p>
          <a:p>
            <a:pPr lvl="1"/>
            <a:r>
              <a:rPr lang="en-GB" sz="2400" dirty="0" smtClean="0">
                <a:solidFill>
                  <a:schemeClr val="bg1"/>
                </a:solidFill>
                <a:latin typeface="Times New Roman" pitchFamily="18" charset="0"/>
                <a:cs typeface="Times New Roman" pitchFamily="18" charset="0"/>
              </a:rPr>
              <a:t>Applying the suspected allergen on skin, covered for three days. </a:t>
            </a:r>
            <a:r>
              <a:rPr lang="en-GB" sz="2400" dirty="0" err="1" smtClean="0">
                <a:solidFill>
                  <a:schemeClr val="bg2">
                    <a:lumMod val="25000"/>
                  </a:schemeClr>
                </a:solidFill>
                <a:latin typeface="Times New Roman" pitchFamily="18" charset="0"/>
                <a:cs typeface="Times New Roman" pitchFamily="18" charset="0"/>
              </a:rPr>
              <a:t>Induration</a:t>
            </a:r>
            <a:r>
              <a:rPr lang="en-GB" sz="2400" dirty="0" smtClean="0">
                <a:solidFill>
                  <a:schemeClr val="bg1"/>
                </a:solidFill>
                <a:latin typeface="Times New Roman" pitchFamily="18" charset="0"/>
                <a:cs typeface="Times New Roman" pitchFamily="18" charset="0"/>
              </a:rPr>
              <a:t> (thick hard) and </a:t>
            </a:r>
            <a:r>
              <a:rPr lang="en-GB" sz="2400" dirty="0" err="1" smtClean="0">
                <a:solidFill>
                  <a:schemeClr val="bg2">
                    <a:lumMod val="25000"/>
                  </a:schemeClr>
                </a:solidFill>
                <a:latin typeface="Times New Roman" pitchFamily="18" charset="0"/>
                <a:cs typeface="Times New Roman" pitchFamily="18" charset="0"/>
              </a:rPr>
              <a:t>erythema</a:t>
            </a:r>
            <a:r>
              <a:rPr lang="en-GB" sz="2400" dirty="0" smtClean="0">
                <a:solidFill>
                  <a:schemeClr val="bg1"/>
                </a:solidFill>
                <a:latin typeface="Times New Roman" pitchFamily="18" charset="0"/>
                <a:cs typeface="Times New Roman" pitchFamily="18" charset="0"/>
              </a:rPr>
              <a:t> indicates positive test.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Suhail\Desktop\poison-ivy-dermatitis[1].jpg"/>
          <p:cNvPicPr>
            <a:picLocks noGrp="1" noChangeAspect="1" noChangeArrowheads="1"/>
          </p:cNvPicPr>
          <p:nvPr>
            <p:ph idx="1"/>
          </p:nvPr>
        </p:nvPicPr>
        <p:blipFill>
          <a:blip r:embed="rId2" cstate="print"/>
          <a:srcRect/>
          <a:stretch>
            <a:fillRect/>
          </a:stretch>
        </p:blipFill>
        <p:spPr bwMode="auto">
          <a:xfrm>
            <a:off x="1835696" y="1556792"/>
            <a:ext cx="5184575" cy="3312368"/>
          </a:xfrm>
          <a:prstGeom prst="rect">
            <a:avLst/>
          </a:prstGeom>
          <a:noFill/>
        </p:spPr>
      </p:pic>
    </p:spTree>
  </p:cSld>
  <p:clrMapOvr>
    <a:masterClrMapping/>
  </p:clrMapOvr>
  <p:transition>
    <p:wipe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 Suhail\Desktop\5-2005MTXFig5[1].jpg"/>
          <p:cNvPicPr>
            <a:picLocks noGrp="1" noChangeAspect="1" noChangeArrowheads="1"/>
          </p:cNvPicPr>
          <p:nvPr>
            <p:ph idx="1"/>
          </p:nvPr>
        </p:nvPicPr>
        <p:blipFill>
          <a:blip r:embed="rId2" cstate="print"/>
          <a:srcRect/>
          <a:stretch>
            <a:fillRect/>
          </a:stretch>
        </p:blipFill>
        <p:spPr bwMode="auto">
          <a:xfrm>
            <a:off x="971600" y="1124744"/>
            <a:ext cx="6408711" cy="4608512"/>
          </a:xfrm>
          <a:prstGeom prst="rect">
            <a:avLst/>
          </a:prstGeom>
          <a:noFill/>
        </p:spPr>
      </p:pic>
    </p:spTree>
  </p:cSld>
  <p:clrMapOvr>
    <a:masterClrMapping/>
  </p:clrMapOvr>
  <p:transition>
    <p:wipe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r Suhail\Desktop\incont7[1].jpg"/>
          <p:cNvPicPr>
            <a:picLocks noGrp="1" noChangeAspect="1" noChangeArrowheads="1"/>
          </p:cNvPicPr>
          <p:nvPr>
            <p:ph idx="1"/>
          </p:nvPr>
        </p:nvPicPr>
        <p:blipFill>
          <a:blip r:embed="rId2" cstate="print"/>
          <a:srcRect/>
          <a:stretch>
            <a:fillRect/>
          </a:stretch>
        </p:blipFill>
        <p:spPr bwMode="auto">
          <a:xfrm>
            <a:off x="539750" y="740833"/>
            <a:ext cx="8064500" cy="5376333"/>
          </a:xfrm>
          <a:prstGeom prst="rect">
            <a:avLst/>
          </a:prstGeom>
          <a:noFill/>
        </p:spPr>
      </p:pic>
    </p:spTree>
  </p:cSld>
  <p:clrMapOvr>
    <a:masterClrMapping/>
  </p:clrMapOvr>
  <p:transition>
    <p:wipe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92162"/>
            <a:ext cx="7416824"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TYPE-IV</a:t>
            </a:r>
            <a:endParaRPr lang="en-GB" dirty="0"/>
          </a:p>
        </p:txBody>
      </p:sp>
      <p:sp>
        <p:nvSpPr>
          <p:cNvPr id="3" name="Content Placeholder 2"/>
          <p:cNvSpPr>
            <a:spLocks noGrp="1"/>
          </p:cNvSpPr>
          <p:nvPr>
            <p:ph idx="1"/>
          </p:nvPr>
        </p:nvSpPr>
        <p:spPr>
          <a:xfrm>
            <a:off x="683568" y="1340768"/>
            <a:ext cx="7920880" cy="5256585"/>
          </a:xfrm>
        </p:spPr>
        <p:txBody>
          <a:bodyPr>
            <a:noAutofit/>
          </a:bodyPr>
          <a:lstStyle/>
          <a:p>
            <a:r>
              <a:rPr lang="en-GB" sz="2400" u="sng" dirty="0" err="1" smtClean="0">
                <a:solidFill>
                  <a:schemeClr val="bg2">
                    <a:lumMod val="25000"/>
                  </a:schemeClr>
                </a:solidFill>
                <a:latin typeface="Times New Roman" pitchFamily="18" charset="0"/>
                <a:cs typeface="Times New Roman" pitchFamily="18" charset="0"/>
              </a:rPr>
              <a:t>Granulomataus</a:t>
            </a:r>
            <a:r>
              <a:rPr lang="en-GB" sz="2400" u="sng" dirty="0" smtClean="0">
                <a:solidFill>
                  <a:schemeClr val="bg2">
                    <a:lumMod val="25000"/>
                  </a:schemeClr>
                </a:solidFill>
                <a:latin typeface="Times New Roman" pitchFamily="18" charset="0"/>
                <a:cs typeface="Times New Roman" pitchFamily="18" charset="0"/>
              </a:rPr>
              <a:t> hypersensitivity</a:t>
            </a:r>
            <a:r>
              <a:rPr lang="en-GB" sz="2400" dirty="0" smtClean="0">
                <a:solidFill>
                  <a:schemeClr val="bg1"/>
                </a:solidFill>
                <a:latin typeface="Times New Roman" pitchFamily="18" charset="0"/>
                <a:cs typeface="Times New Roman" pitchFamily="18" charset="0"/>
              </a:rPr>
              <a:t>: lesions last relatively longer than usual DTH contact reactions with more damage to the tissue. Antigen may persists and become chronic cause chronic immune response (</a:t>
            </a:r>
            <a:r>
              <a:rPr lang="en-GB" sz="2400" dirty="0" err="1" smtClean="0">
                <a:solidFill>
                  <a:schemeClr val="bg1"/>
                </a:solidFill>
                <a:latin typeface="Times New Roman" pitchFamily="18" charset="0"/>
                <a:cs typeface="Times New Roman" pitchFamily="18" charset="0"/>
              </a:rPr>
              <a:t>Ags</a:t>
            </a:r>
            <a:r>
              <a:rPr lang="en-GB" sz="2400" dirty="0" smtClean="0">
                <a:solidFill>
                  <a:schemeClr val="bg1"/>
                </a:solidFill>
                <a:latin typeface="Times New Roman" pitchFamily="18" charset="0"/>
                <a:cs typeface="Times New Roman" pitchFamily="18" charset="0"/>
              </a:rPr>
              <a:t> include </a:t>
            </a:r>
            <a:r>
              <a:rPr lang="en-GB" sz="2400" i="1" dirty="0" smtClean="0">
                <a:solidFill>
                  <a:schemeClr val="bg1"/>
                </a:solidFill>
                <a:latin typeface="Times New Roman" pitchFamily="18" charset="0"/>
                <a:cs typeface="Times New Roman" pitchFamily="18" charset="0"/>
              </a:rPr>
              <a:t>Mycobacterium </a:t>
            </a:r>
            <a:r>
              <a:rPr lang="en-GB" sz="2400" i="1" dirty="0" err="1" smtClean="0">
                <a:solidFill>
                  <a:schemeClr val="bg1"/>
                </a:solidFill>
                <a:latin typeface="Times New Roman" pitchFamily="18" charset="0"/>
                <a:cs typeface="Times New Roman" pitchFamily="18" charset="0"/>
              </a:rPr>
              <a:t>leprae</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schistosamal</a:t>
            </a:r>
            <a:r>
              <a:rPr lang="en-GB" sz="2400" dirty="0" smtClean="0">
                <a:solidFill>
                  <a:schemeClr val="bg1"/>
                </a:solidFill>
                <a:latin typeface="Times New Roman" pitchFamily="18" charset="0"/>
                <a:cs typeface="Times New Roman" pitchFamily="18" charset="0"/>
              </a:rPr>
              <a:t> eggs).</a:t>
            </a:r>
          </a:p>
          <a:p>
            <a:r>
              <a:rPr lang="en-GB" sz="2400" dirty="0" smtClean="0">
                <a:solidFill>
                  <a:schemeClr val="bg1"/>
                </a:solidFill>
                <a:latin typeface="Times New Roman" pitchFamily="18" charset="0"/>
                <a:cs typeface="Times New Roman" pitchFamily="18" charset="0"/>
              </a:rPr>
              <a:t>Continuous immune response includes accumulation of M</a:t>
            </a:r>
            <a:r>
              <a:rPr lang="en-GB" sz="2400" dirty="0" smtClean="0">
                <a:solidFill>
                  <a:schemeClr val="bg1"/>
                </a:solidFill>
                <a:latin typeface="Times New Roman" pitchFamily="18" charset="0"/>
                <a:cs typeface="Times New Roman" pitchFamily="18" charset="0"/>
                <a:sym typeface="Symbol"/>
              </a:rPr>
              <a:t> in the site of infection this should lead to clusters of </a:t>
            </a:r>
            <a:r>
              <a:rPr lang="en-GB" sz="2400" dirty="0" err="1" smtClean="0">
                <a:solidFill>
                  <a:schemeClr val="bg1"/>
                </a:solidFill>
                <a:latin typeface="Times New Roman" pitchFamily="18" charset="0"/>
                <a:cs typeface="Times New Roman" pitchFamily="18" charset="0"/>
                <a:sym typeface="Symbol"/>
              </a:rPr>
              <a:t>epithelioide</a:t>
            </a:r>
            <a:r>
              <a:rPr lang="en-GB" sz="2400" dirty="0" smtClean="0">
                <a:solidFill>
                  <a:schemeClr val="bg1"/>
                </a:solidFill>
                <a:latin typeface="Times New Roman" pitchFamily="18" charset="0"/>
                <a:cs typeface="Times New Roman" pitchFamily="18" charset="0"/>
                <a:sym typeface="Symbol"/>
              </a:rPr>
              <a:t> cells which then fuse to form giant cell termed </a:t>
            </a:r>
            <a:r>
              <a:rPr lang="en-GB" sz="2400" i="1" dirty="0" err="1" smtClean="0">
                <a:solidFill>
                  <a:schemeClr val="bg2">
                    <a:lumMod val="25000"/>
                  </a:schemeClr>
                </a:solidFill>
                <a:latin typeface="Times New Roman" pitchFamily="18" charset="0"/>
                <a:cs typeface="Times New Roman" pitchFamily="18" charset="0"/>
                <a:sym typeface="Symbol"/>
              </a:rPr>
              <a:t>granulomas</a:t>
            </a:r>
            <a:r>
              <a:rPr lang="en-GB" sz="2400" dirty="0" smtClean="0">
                <a:solidFill>
                  <a:schemeClr val="bg1"/>
                </a:solidFill>
                <a:latin typeface="Times New Roman" pitchFamily="18" charset="0"/>
                <a:cs typeface="Times New Roman" pitchFamily="18" charset="0"/>
                <a:sym typeface="Symbol"/>
              </a:rPr>
              <a:t>. </a:t>
            </a:r>
            <a:r>
              <a:rPr lang="en-GB" sz="2400" dirty="0" err="1" smtClean="0">
                <a:solidFill>
                  <a:schemeClr val="bg1"/>
                </a:solidFill>
                <a:latin typeface="Times New Roman" pitchFamily="18" charset="0"/>
                <a:cs typeface="Times New Roman" pitchFamily="18" charset="0"/>
                <a:sym typeface="Symbol"/>
              </a:rPr>
              <a:t>Granulama</a:t>
            </a:r>
            <a:r>
              <a:rPr lang="en-GB" sz="2400" dirty="0" smtClean="0">
                <a:solidFill>
                  <a:schemeClr val="bg1"/>
                </a:solidFill>
                <a:latin typeface="Times New Roman" pitchFamily="18" charset="0"/>
                <a:cs typeface="Times New Roman" pitchFamily="18" charset="0"/>
                <a:sym typeface="Symbol"/>
              </a:rPr>
              <a:t> development takes 3-4 weeks.</a:t>
            </a:r>
          </a:p>
          <a:p>
            <a:r>
              <a:rPr lang="en-GB" sz="2400" dirty="0" smtClean="0">
                <a:solidFill>
                  <a:schemeClr val="bg1"/>
                </a:solidFill>
                <a:latin typeface="Times New Roman" pitchFamily="18" charset="0"/>
                <a:cs typeface="Times New Roman" pitchFamily="18" charset="0"/>
                <a:sym typeface="Symbol"/>
              </a:rPr>
              <a:t>The destructive role of granuloma comes from its displacement of normal tissue and can cause </a:t>
            </a:r>
            <a:r>
              <a:rPr lang="en-GB" sz="2400" dirty="0" err="1" smtClean="0">
                <a:solidFill>
                  <a:schemeClr val="bg1"/>
                </a:solidFill>
                <a:latin typeface="Times New Roman" pitchFamily="18" charset="0"/>
                <a:cs typeface="Times New Roman" pitchFamily="18" charset="0"/>
                <a:sym typeface="Symbol"/>
              </a:rPr>
              <a:t>caceous</a:t>
            </a:r>
            <a:r>
              <a:rPr lang="en-GB" sz="2400" dirty="0" smtClean="0">
                <a:solidFill>
                  <a:schemeClr val="bg1"/>
                </a:solidFill>
                <a:latin typeface="Times New Roman" pitchFamily="18" charset="0"/>
                <a:cs typeface="Times New Roman" pitchFamily="18" charset="0"/>
                <a:sym typeface="Symbol"/>
              </a:rPr>
              <a:t> necrosis for the tissue.</a:t>
            </a:r>
          </a:p>
        </p:txBody>
      </p:sp>
    </p:spTree>
  </p:cSld>
  <p:clrMapOvr>
    <a:masterClrMapping/>
  </p:clrMapOvr>
  <p:transition>
    <p:wipe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92162"/>
            <a:ext cx="7056784"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TYPE-IV</a:t>
            </a:r>
            <a:endParaRPr lang="en-GB" dirty="0"/>
          </a:p>
        </p:txBody>
      </p:sp>
      <p:sp>
        <p:nvSpPr>
          <p:cNvPr id="3" name="Content Placeholder 2"/>
          <p:cNvSpPr>
            <a:spLocks noGrp="1"/>
          </p:cNvSpPr>
          <p:nvPr>
            <p:ph idx="1"/>
          </p:nvPr>
        </p:nvSpPr>
        <p:spPr>
          <a:xfrm>
            <a:off x="683568" y="1340768"/>
            <a:ext cx="7920880" cy="5256585"/>
          </a:xfrm>
        </p:spPr>
        <p:txBody>
          <a:bodyPr>
            <a:normAutofit lnSpcReduction="10000"/>
          </a:bodyPr>
          <a:lstStyle/>
          <a:p>
            <a:r>
              <a:rPr lang="en-GB" sz="2400" dirty="0" smtClean="0">
                <a:solidFill>
                  <a:schemeClr val="bg1"/>
                </a:solidFill>
                <a:latin typeface="Times New Roman" pitchFamily="18" charset="0"/>
                <a:cs typeface="Times New Roman" pitchFamily="18" charset="0"/>
                <a:sym typeface="Symbol"/>
              </a:rPr>
              <a:t>Viral infections like smallpox measles can cause such phenomenon with more damage due to the involvement of CD8 cytotoxic cells.</a:t>
            </a:r>
          </a:p>
          <a:p>
            <a:r>
              <a:rPr lang="en-GB" sz="2400" dirty="0" smtClean="0">
                <a:solidFill>
                  <a:schemeClr val="bg2">
                    <a:lumMod val="25000"/>
                  </a:schemeClr>
                </a:solidFill>
                <a:latin typeface="Times New Roman" pitchFamily="18" charset="0"/>
                <a:cs typeface="Times New Roman" pitchFamily="18" charset="0"/>
                <a:sym typeface="Symbol"/>
              </a:rPr>
              <a:t>Tuberculin-type hypersensitivity</a:t>
            </a:r>
            <a:r>
              <a:rPr lang="en-GB" sz="2400" dirty="0" smtClean="0">
                <a:solidFill>
                  <a:schemeClr val="bg1"/>
                </a:solidFill>
                <a:latin typeface="Times New Roman" pitchFamily="18" charset="0"/>
                <a:cs typeface="Times New Roman" pitchFamily="18" charset="0"/>
                <a:sym typeface="Symbol"/>
              </a:rPr>
              <a:t>: This is a </a:t>
            </a:r>
            <a:r>
              <a:rPr lang="en-GB" sz="2400" dirty="0" err="1" smtClean="0">
                <a:solidFill>
                  <a:schemeClr val="bg1"/>
                </a:solidFill>
                <a:latin typeface="Times New Roman" pitchFamily="18" charset="0"/>
                <a:cs typeface="Times New Roman" pitchFamily="18" charset="0"/>
                <a:sym typeface="Symbol"/>
              </a:rPr>
              <a:t>cutaneous</a:t>
            </a:r>
            <a:r>
              <a:rPr lang="en-GB" sz="2400" dirty="0" smtClean="0">
                <a:solidFill>
                  <a:schemeClr val="bg1"/>
                </a:solidFill>
                <a:latin typeface="Times New Roman" pitchFamily="18" charset="0"/>
                <a:cs typeface="Times New Roman" pitchFamily="18" charset="0"/>
                <a:sym typeface="Symbol"/>
              </a:rPr>
              <a:t> inflammatory reaction. Appears as a firm red swelling of the skin after 48-72 hours challenge. A </a:t>
            </a:r>
            <a:r>
              <a:rPr lang="en-GB" sz="2400" dirty="0" err="1" smtClean="0">
                <a:solidFill>
                  <a:schemeClr val="bg1"/>
                </a:solidFill>
                <a:latin typeface="Times New Roman" pitchFamily="18" charset="0"/>
                <a:cs typeface="Times New Roman" pitchFamily="18" charset="0"/>
                <a:sym typeface="Symbol"/>
              </a:rPr>
              <a:t>lopoprotein</a:t>
            </a:r>
            <a:r>
              <a:rPr lang="en-GB" sz="2400" dirty="0" smtClean="0">
                <a:solidFill>
                  <a:schemeClr val="bg1"/>
                </a:solidFill>
                <a:latin typeface="Times New Roman" pitchFamily="18" charset="0"/>
                <a:cs typeface="Times New Roman" pitchFamily="18" charset="0"/>
                <a:sym typeface="Symbol"/>
              </a:rPr>
              <a:t> complex (soluble Ag) usually produce by </a:t>
            </a:r>
            <a:r>
              <a:rPr lang="en-GB" sz="2400" i="1" dirty="0" err="1" smtClean="0">
                <a:solidFill>
                  <a:schemeClr val="bg1"/>
                </a:solidFill>
                <a:latin typeface="Times New Roman" pitchFamily="18" charset="0"/>
                <a:cs typeface="Times New Roman" pitchFamily="18" charset="0"/>
                <a:sym typeface="Symbol"/>
              </a:rPr>
              <a:t>Mcobacterium</a:t>
            </a:r>
            <a:r>
              <a:rPr lang="en-GB" sz="2400" i="1" dirty="0" smtClean="0">
                <a:solidFill>
                  <a:schemeClr val="bg1"/>
                </a:solidFill>
                <a:latin typeface="Times New Roman" pitchFamily="18" charset="0"/>
                <a:cs typeface="Times New Roman" pitchFamily="18" charset="0"/>
                <a:sym typeface="Symbol"/>
              </a:rPr>
              <a:t> tuberculosis </a:t>
            </a:r>
            <a:r>
              <a:rPr lang="en-GB" sz="2400" dirty="0" smtClean="0">
                <a:solidFill>
                  <a:schemeClr val="bg1"/>
                </a:solidFill>
                <a:latin typeface="Times New Roman" pitchFamily="18" charset="0"/>
                <a:cs typeface="Times New Roman" pitchFamily="18" charset="0"/>
                <a:sym typeface="Symbol"/>
              </a:rPr>
              <a:t>was used to test for exposure to the micro-organism. The soluble Ag also referred to as tuberculin-type.  </a:t>
            </a:r>
          </a:p>
          <a:p>
            <a:r>
              <a:rPr lang="en-GB" sz="2400" dirty="0" smtClean="0">
                <a:solidFill>
                  <a:schemeClr val="bg1"/>
                </a:solidFill>
                <a:latin typeface="Times New Roman" pitchFamily="18" charset="0"/>
                <a:cs typeface="Times New Roman" pitchFamily="18" charset="0"/>
                <a:sym typeface="Symbol"/>
              </a:rPr>
              <a:t>In recent days a more purified lipoprotein complex isolated from </a:t>
            </a:r>
            <a:r>
              <a:rPr lang="en-GB" sz="2400" i="1" dirty="0" smtClean="0">
                <a:solidFill>
                  <a:schemeClr val="bg1"/>
                </a:solidFill>
                <a:latin typeface="Times New Roman" pitchFamily="18" charset="0"/>
                <a:cs typeface="Times New Roman" pitchFamily="18" charset="0"/>
                <a:sym typeface="Symbol"/>
              </a:rPr>
              <a:t>M. tuberculosis </a:t>
            </a:r>
            <a:r>
              <a:rPr lang="en-GB" sz="2400" dirty="0" smtClean="0">
                <a:solidFill>
                  <a:schemeClr val="bg1"/>
                </a:solidFill>
                <a:latin typeface="Times New Roman" pitchFamily="18" charset="0"/>
                <a:cs typeface="Times New Roman" pitchFamily="18" charset="0"/>
                <a:sym typeface="Symbol"/>
              </a:rPr>
              <a:t>(purified protein </a:t>
            </a:r>
            <a:r>
              <a:rPr lang="en-GB" sz="2400" dirty="0" err="1" smtClean="0">
                <a:solidFill>
                  <a:schemeClr val="bg1"/>
                </a:solidFill>
                <a:latin typeface="Times New Roman" pitchFamily="18" charset="0"/>
                <a:cs typeface="Times New Roman" pitchFamily="18" charset="0"/>
                <a:sym typeface="Symbol"/>
              </a:rPr>
              <a:t>derative</a:t>
            </a:r>
            <a:r>
              <a:rPr lang="en-GB" sz="2400" dirty="0" smtClean="0">
                <a:solidFill>
                  <a:schemeClr val="bg1"/>
                </a:solidFill>
                <a:latin typeface="Times New Roman" pitchFamily="18" charset="0"/>
                <a:cs typeface="Times New Roman" pitchFamily="18" charset="0"/>
                <a:sym typeface="Symbol"/>
              </a:rPr>
              <a:t> -PPD) used in testing for exposure to the micro-organism  </a:t>
            </a:r>
            <a:r>
              <a:rPr lang="en-GB" sz="2400" i="1" dirty="0" smtClean="0">
                <a:solidFill>
                  <a:schemeClr val="bg1"/>
                </a:solidFill>
                <a:latin typeface="Times New Roman" pitchFamily="18" charset="0"/>
                <a:cs typeface="Times New Roman" pitchFamily="18" charset="0"/>
                <a:sym typeface="Symbol"/>
              </a:rPr>
              <a:t>M. Tuberculosis.</a:t>
            </a:r>
            <a:r>
              <a:rPr lang="en-GB" sz="2400" dirty="0" smtClean="0">
                <a:solidFill>
                  <a:schemeClr val="bg1"/>
                </a:solidFill>
                <a:latin typeface="Times New Roman" pitchFamily="18" charset="0"/>
                <a:cs typeface="Times New Roman" pitchFamily="18" charset="0"/>
                <a:sym typeface="Symbol"/>
              </a:rPr>
              <a:t>  The lipoprotein  injected </a:t>
            </a:r>
            <a:r>
              <a:rPr lang="en-GB" sz="2400" dirty="0" err="1" smtClean="0">
                <a:solidFill>
                  <a:schemeClr val="bg1"/>
                </a:solidFill>
                <a:latin typeface="Times New Roman" pitchFamily="18" charset="0"/>
                <a:cs typeface="Times New Roman" pitchFamily="18" charset="0"/>
                <a:sym typeface="Symbol"/>
              </a:rPr>
              <a:t>intradermally</a:t>
            </a:r>
            <a:r>
              <a:rPr lang="en-GB" sz="2400" dirty="0" smtClean="0">
                <a:solidFill>
                  <a:schemeClr val="bg1"/>
                </a:solidFill>
                <a:latin typeface="Times New Roman" pitchFamily="18" charset="0"/>
                <a:cs typeface="Times New Roman" pitchFamily="18" charset="0"/>
                <a:sym typeface="Symbol"/>
              </a:rPr>
              <a:t> . Within 24-72 hours and in case of positive tuberculin type reaction signs include  </a:t>
            </a:r>
            <a:r>
              <a:rPr lang="en-GB" sz="2400" dirty="0" smtClean="0">
                <a:solidFill>
                  <a:schemeClr val="bg1"/>
                </a:solidFill>
                <a:latin typeface="Times New Roman" pitchFamily="18" charset="0"/>
                <a:cs typeface="Times New Roman" pitchFamily="18" charset="0"/>
              </a:rPr>
              <a:t>  </a:t>
            </a:r>
          </a:p>
          <a:p>
            <a:endParaRPr lang="en-GB" sz="2400" dirty="0"/>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_inflamPathway[1].gif"/>
          <p:cNvPicPr>
            <a:picLocks noGrp="1" noChangeAspect="1"/>
          </p:cNvPicPr>
          <p:nvPr>
            <p:ph idx="1"/>
          </p:nvPr>
        </p:nvPicPr>
        <p:blipFill>
          <a:blip r:embed="rId2" cstate="print"/>
          <a:stretch>
            <a:fillRect/>
          </a:stretch>
        </p:blipFill>
        <p:spPr>
          <a:xfrm>
            <a:off x="395536" y="764704"/>
            <a:ext cx="8496944" cy="5688632"/>
          </a:xfrm>
        </p:spPr>
      </p:pic>
    </p:spTree>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92162"/>
            <a:ext cx="7272808" cy="548606"/>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TYPE-IV</a:t>
            </a:r>
            <a:endParaRPr lang="en-GB" dirty="0"/>
          </a:p>
        </p:txBody>
      </p:sp>
      <p:sp>
        <p:nvSpPr>
          <p:cNvPr id="3" name="Content Placeholder 2"/>
          <p:cNvSpPr>
            <a:spLocks noGrp="1"/>
          </p:cNvSpPr>
          <p:nvPr>
            <p:ph idx="1"/>
          </p:nvPr>
        </p:nvSpPr>
        <p:spPr>
          <a:xfrm>
            <a:off x="611560" y="1340768"/>
            <a:ext cx="8064896" cy="5256585"/>
          </a:xfrm>
        </p:spPr>
        <p:txBody>
          <a:bodyPr>
            <a:normAutofit/>
          </a:bodyPr>
          <a:lstStyle/>
          <a:p>
            <a:r>
              <a:rPr lang="en-GB" sz="2400" dirty="0" err="1" smtClean="0">
                <a:solidFill>
                  <a:schemeClr val="bg1"/>
                </a:solidFill>
                <a:latin typeface="Times New Roman" pitchFamily="18" charset="0"/>
                <a:cs typeface="Times New Roman" pitchFamily="18" charset="0"/>
              </a:rPr>
              <a:t>Erythema</a:t>
            </a:r>
            <a:r>
              <a:rPr lang="en-GB" sz="2400" dirty="0" smtClean="0">
                <a:solidFill>
                  <a:schemeClr val="bg1"/>
                </a:solidFill>
                <a:latin typeface="Times New Roman" pitchFamily="18" charset="0"/>
                <a:cs typeface="Times New Roman" pitchFamily="18" charset="0"/>
              </a:rPr>
              <a:t> and </a:t>
            </a:r>
            <a:r>
              <a:rPr lang="en-GB" sz="2400" dirty="0" err="1" smtClean="0">
                <a:solidFill>
                  <a:schemeClr val="bg1"/>
                </a:solidFill>
                <a:latin typeface="Times New Roman" pitchFamily="18" charset="0"/>
                <a:cs typeface="Times New Roman" pitchFamily="18" charset="0"/>
              </a:rPr>
              <a:t>induration</a:t>
            </a:r>
            <a:r>
              <a:rPr lang="en-GB" sz="2400" dirty="0" smtClean="0">
                <a:solidFill>
                  <a:schemeClr val="bg1"/>
                </a:solidFill>
                <a:latin typeface="Times New Roman" pitchFamily="18" charset="0"/>
                <a:cs typeface="Times New Roman" pitchFamily="18" charset="0"/>
              </a:rPr>
              <a:t> appears (hard and non-pitting).</a:t>
            </a:r>
          </a:p>
          <a:p>
            <a:r>
              <a:rPr lang="en-GB" sz="2400" dirty="0" smtClean="0">
                <a:solidFill>
                  <a:schemeClr val="bg1"/>
                </a:solidFill>
                <a:latin typeface="Times New Roman" pitchFamily="18" charset="0"/>
                <a:cs typeface="Times New Roman" pitchFamily="18" charset="0"/>
              </a:rPr>
              <a:t>Some individuals may show false negative PPD. </a:t>
            </a:r>
            <a:r>
              <a:rPr lang="en-GB" sz="2400" dirty="0" err="1" smtClean="0">
                <a:solidFill>
                  <a:schemeClr val="bg1"/>
                </a:solidFill>
                <a:latin typeface="Times New Roman" pitchFamily="18" charset="0"/>
                <a:cs typeface="Times New Roman" pitchFamily="18" charset="0"/>
              </a:rPr>
              <a:t>Immunosuppressed</a:t>
            </a:r>
            <a:r>
              <a:rPr lang="en-GB" sz="2400" dirty="0" smtClean="0">
                <a:solidFill>
                  <a:schemeClr val="bg1"/>
                </a:solidFill>
                <a:latin typeface="Times New Roman" pitchFamily="18" charset="0"/>
                <a:cs typeface="Times New Roman" pitchFamily="18" charset="0"/>
              </a:rPr>
              <a:t> (HIV), on high dose chemotherapy.</a:t>
            </a:r>
          </a:p>
          <a:p>
            <a:r>
              <a:rPr lang="en-GB" sz="2400" dirty="0" smtClean="0">
                <a:solidFill>
                  <a:schemeClr val="bg1"/>
                </a:solidFill>
                <a:latin typeface="Times New Roman" pitchFamily="18" charset="0"/>
                <a:cs typeface="Times New Roman" pitchFamily="18" charset="0"/>
              </a:rPr>
              <a:t>Individuals vaccinated with </a:t>
            </a:r>
            <a:r>
              <a:rPr lang="en-GB" sz="2400" i="1" dirty="0" smtClean="0">
                <a:solidFill>
                  <a:schemeClr val="bg1"/>
                </a:solidFill>
                <a:latin typeface="Times New Roman" pitchFamily="18" charset="0"/>
                <a:cs typeface="Times New Roman" pitchFamily="18" charset="0"/>
              </a:rPr>
              <a:t>Mycobacterium </a:t>
            </a:r>
            <a:r>
              <a:rPr lang="en-GB" sz="2400" i="1" dirty="0" err="1" smtClean="0">
                <a:solidFill>
                  <a:schemeClr val="bg1"/>
                </a:solidFill>
                <a:latin typeface="Times New Roman" pitchFamily="18" charset="0"/>
                <a:cs typeface="Times New Roman" pitchFamily="18" charset="0"/>
              </a:rPr>
              <a:t>bovis</a:t>
            </a:r>
            <a:r>
              <a:rPr lang="en-GB" sz="2400" i="1" dirty="0" smtClean="0">
                <a:solidFill>
                  <a:schemeClr val="bg1"/>
                </a:solidFill>
                <a:latin typeface="Times New Roman" pitchFamily="18" charset="0"/>
                <a:cs typeface="Times New Roman" pitchFamily="18" charset="0"/>
              </a:rPr>
              <a:t> </a:t>
            </a:r>
            <a:r>
              <a:rPr lang="en-GB" sz="2400" dirty="0" smtClean="0">
                <a:solidFill>
                  <a:schemeClr val="bg1"/>
                </a:solidFill>
                <a:latin typeface="Times New Roman" pitchFamily="18" charset="0"/>
                <a:cs typeface="Times New Roman" pitchFamily="18" charset="0"/>
              </a:rPr>
              <a:t>(BCG) show false positive reactions.</a:t>
            </a:r>
          </a:p>
          <a:p>
            <a:r>
              <a:rPr lang="en-GB" sz="2400" dirty="0" smtClean="0">
                <a:solidFill>
                  <a:schemeClr val="bg2">
                    <a:lumMod val="25000"/>
                  </a:schemeClr>
                </a:solidFill>
                <a:latin typeface="Times New Roman" pitchFamily="18" charset="0"/>
                <a:cs typeface="Times New Roman" pitchFamily="18" charset="0"/>
              </a:rPr>
              <a:t>Allograft rejection</a:t>
            </a:r>
            <a:r>
              <a:rPr lang="en-GB" sz="2400" dirty="0" smtClean="0">
                <a:solidFill>
                  <a:schemeClr val="bg1"/>
                </a:solidFill>
                <a:latin typeface="Times New Roman" pitchFamily="18" charset="0"/>
                <a:cs typeface="Times New Roman" pitchFamily="18" charset="0"/>
              </a:rPr>
              <a:t>: Transplanted cells, tissues or organs from allogenic donors with marginal incompatibilities in the HLA Ag could lead to the rejection of the transplanted tissue or organ. The rejection is T-cell mediated, non-specific Ag cells like monocytes also involve in the process.</a:t>
            </a:r>
          </a:p>
          <a:p>
            <a:r>
              <a:rPr lang="en-GB" sz="2400" dirty="0" smtClean="0">
                <a:solidFill>
                  <a:schemeClr val="bg2">
                    <a:lumMod val="25000"/>
                  </a:schemeClr>
                </a:solidFill>
                <a:latin typeface="Times New Roman" pitchFamily="18" charset="0"/>
                <a:cs typeface="Times New Roman" pitchFamily="18" charset="0"/>
              </a:rPr>
              <a:t>Rheumatoid arthritis</a:t>
            </a:r>
            <a:r>
              <a:rPr lang="en-GB" sz="2400" dirty="0" smtClean="0">
                <a:solidFill>
                  <a:schemeClr val="bg1"/>
                </a:solidFill>
                <a:latin typeface="Times New Roman" pitchFamily="18" charset="0"/>
                <a:cs typeface="Times New Roman" pitchFamily="18" charset="0"/>
              </a:rPr>
              <a:t>: Is a very common disabling condition.</a:t>
            </a:r>
          </a:p>
          <a:p>
            <a:r>
              <a:rPr lang="en-GB" sz="2400" dirty="0" smtClean="0">
                <a:solidFill>
                  <a:schemeClr val="bg1"/>
                </a:solidFill>
                <a:latin typeface="Times New Roman" pitchFamily="18" charset="0"/>
                <a:cs typeface="Times New Roman" pitchFamily="18" charset="0"/>
              </a:rPr>
              <a:t>The synovial membrane lining both joints and tendon sheaths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92162"/>
            <a:ext cx="7488832"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TYPE-IV</a:t>
            </a:r>
            <a:endParaRPr lang="en-GB" dirty="0"/>
          </a:p>
        </p:txBody>
      </p:sp>
      <p:sp>
        <p:nvSpPr>
          <p:cNvPr id="3" name="Content Placeholder 2"/>
          <p:cNvSpPr>
            <a:spLocks noGrp="1"/>
          </p:cNvSpPr>
          <p:nvPr>
            <p:ph idx="1"/>
          </p:nvPr>
        </p:nvSpPr>
        <p:spPr>
          <a:xfrm>
            <a:off x="611560" y="1340768"/>
            <a:ext cx="7992888" cy="5256585"/>
          </a:xfrm>
        </p:spPr>
        <p:txBody>
          <a:bodyPr>
            <a:noAutofit/>
          </a:bodyPr>
          <a:lstStyle/>
          <a:p>
            <a:r>
              <a:rPr lang="en-GB" sz="2400" dirty="0" smtClean="0">
                <a:solidFill>
                  <a:schemeClr val="bg1"/>
                </a:solidFill>
                <a:latin typeface="Times New Roman" pitchFamily="18" charset="0"/>
                <a:cs typeface="Times New Roman" pitchFamily="18" charset="0"/>
              </a:rPr>
              <a:t>Is affected and get swollen (could reach 100 times) its normal size. The reaction is mediated by T-cells.</a:t>
            </a:r>
          </a:p>
          <a:p>
            <a:r>
              <a:rPr lang="en-GB" sz="2400" b="1" dirty="0" smtClean="0">
                <a:solidFill>
                  <a:schemeClr val="bg1"/>
                </a:solidFill>
                <a:latin typeface="Times New Roman" pitchFamily="18" charset="0"/>
                <a:cs typeface="Times New Roman" pitchFamily="18" charset="0"/>
              </a:rPr>
              <a:t>IT IS NOT CLEAR OR UNDERSTOOD WHAT EXACT Ag THAT T-CELLS REACT AGAINST IN RA</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Some studies suggest that T-cells respond to heat shock protein (HSP) secreted by bacteria. A similar substance to HSP found in human cells. During infection, secreted HSP may drive the activation of T-cells against cell HSP (molecular mimicry). </a:t>
            </a:r>
          </a:p>
          <a:p>
            <a:r>
              <a:rPr lang="en-GB" sz="2400" dirty="0" smtClean="0">
                <a:solidFill>
                  <a:schemeClr val="bg1"/>
                </a:solidFill>
                <a:latin typeface="Times New Roman" pitchFamily="18" charset="0"/>
                <a:cs typeface="Times New Roman" pitchFamily="18" charset="0"/>
              </a:rPr>
              <a:t>The major damage during RA is due to the cytokines secreted by T-cells (100 cytokines) include the pro-inflammatory cytokines.</a:t>
            </a:r>
          </a:p>
        </p:txBody>
      </p:sp>
    </p:spTree>
  </p:cSld>
  <p:clrMapOvr>
    <a:masterClrMapping/>
  </p:clrMapOvr>
  <p:transition>
    <p:wipe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92162"/>
            <a:ext cx="7416824"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TYPE-IV</a:t>
            </a:r>
            <a:endParaRPr lang="en-GB" dirty="0"/>
          </a:p>
        </p:txBody>
      </p:sp>
      <p:sp>
        <p:nvSpPr>
          <p:cNvPr id="3" name="Content Placeholder 2"/>
          <p:cNvSpPr>
            <a:spLocks noGrp="1"/>
          </p:cNvSpPr>
          <p:nvPr>
            <p:ph idx="1"/>
          </p:nvPr>
        </p:nvSpPr>
        <p:spPr>
          <a:xfrm>
            <a:off x="611560" y="1556793"/>
            <a:ext cx="7992888" cy="5112568"/>
          </a:xfrm>
        </p:spPr>
        <p:txBody>
          <a:bodyPr/>
          <a:lstStyle/>
          <a:p>
            <a:r>
              <a:rPr lang="en-GB" sz="2400" dirty="0" smtClean="0">
                <a:solidFill>
                  <a:schemeClr val="bg1"/>
                </a:solidFill>
                <a:latin typeface="Times New Roman" pitchFamily="18" charset="0"/>
                <a:cs typeface="Times New Roman" pitchFamily="18" charset="0"/>
              </a:rPr>
              <a:t>IL-4 is not found in inflamed joint suggesting that the reaction is TH1 pattern. </a:t>
            </a:r>
          </a:p>
          <a:p>
            <a:r>
              <a:rPr lang="en-GB" sz="2400" dirty="0" smtClean="0">
                <a:solidFill>
                  <a:schemeClr val="bg1"/>
                </a:solidFill>
                <a:latin typeface="Times New Roman" pitchFamily="18" charset="0"/>
                <a:cs typeface="Times New Roman" pitchFamily="18" charset="0"/>
              </a:rPr>
              <a:t> Cytokine like TNF-</a:t>
            </a:r>
            <a:r>
              <a:rPr lang="el-GR" sz="2400" dirty="0" smtClean="0">
                <a:solidFill>
                  <a:schemeClr val="bg1"/>
                </a:solidFill>
                <a:latin typeface="Times New Roman" pitchFamily="18" charset="0"/>
                <a:cs typeface="Times New Roman" pitchFamily="18" charset="0"/>
              </a:rPr>
              <a:t>α</a:t>
            </a:r>
            <a:r>
              <a:rPr lang="en-GB" sz="2400" dirty="0" smtClean="0">
                <a:solidFill>
                  <a:schemeClr val="bg1"/>
                </a:solidFill>
                <a:latin typeface="Times New Roman" pitchFamily="18" charset="0"/>
                <a:cs typeface="Times New Roman" pitchFamily="18" charset="0"/>
              </a:rPr>
              <a:t> who is a </a:t>
            </a:r>
            <a:r>
              <a:rPr lang="en-GB" sz="2400" dirty="0" err="1" smtClean="0">
                <a:solidFill>
                  <a:schemeClr val="bg1"/>
                </a:solidFill>
                <a:latin typeface="Times New Roman" pitchFamily="18" charset="0"/>
                <a:cs typeface="Times New Roman" pitchFamily="18" charset="0"/>
              </a:rPr>
              <a:t>pleomorphic</a:t>
            </a:r>
            <a:r>
              <a:rPr lang="en-GB" sz="2400" dirty="0" smtClean="0">
                <a:solidFill>
                  <a:schemeClr val="bg1"/>
                </a:solidFill>
                <a:latin typeface="Times New Roman" pitchFamily="18" charset="0"/>
                <a:cs typeface="Times New Roman" pitchFamily="18" charset="0"/>
              </a:rPr>
              <a:t> cytokine can cause: </a:t>
            </a:r>
          </a:p>
          <a:p>
            <a:r>
              <a:rPr lang="en-GB" sz="2400" dirty="0" smtClean="0">
                <a:solidFill>
                  <a:schemeClr val="bg1"/>
                </a:solidFill>
                <a:latin typeface="Times New Roman" pitchFamily="18" charset="0"/>
                <a:cs typeface="Times New Roman" pitchFamily="18" charset="0"/>
              </a:rPr>
              <a:t>--Endothelium </a:t>
            </a:r>
            <a:r>
              <a:rPr lang="en-GB" sz="2400" dirty="0" err="1" smtClean="0">
                <a:solidFill>
                  <a:schemeClr val="bg1"/>
                </a:solidFill>
                <a:latin typeface="Times New Roman" pitchFamily="18" charset="0"/>
                <a:cs typeface="Times New Roman" pitchFamily="18" charset="0"/>
              </a:rPr>
              <a:t>upregulates</a:t>
            </a:r>
            <a:r>
              <a:rPr lang="en-GB" sz="2400" dirty="0" smtClean="0">
                <a:solidFill>
                  <a:schemeClr val="bg1"/>
                </a:solidFill>
                <a:latin typeface="Times New Roman" pitchFamily="18" charset="0"/>
                <a:cs typeface="Times New Roman" pitchFamily="18" charset="0"/>
              </a:rPr>
              <a:t> adhesion molecules, attracting neutrophils to the </a:t>
            </a:r>
            <a:r>
              <a:rPr lang="en-GB" sz="2400" dirty="0" err="1" smtClean="0">
                <a:solidFill>
                  <a:schemeClr val="bg1"/>
                </a:solidFill>
                <a:latin typeface="Times New Roman" pitchFamily="18" charset="0"/>
                <a:cs typeface="Times New Roman" pitchFamily="18" charset="0"/>
              </a:rPr>
              <a:t>synovium</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--Activated neutrophils secrete </a:t>
            </a:r>
            <a:r>
              <a:rPr lang="en-GB" sz="2400" b="1" dirty="0" err="1" smtClean="0">
                <a:solidFill>
                  <a:schemeClr val="bg1"/>
                </a:solidFill>
                <a:latin typeface="Times New Roman" pitchFamily="18" charset="0"/>
                <a:cs typeface="Times New Roman" pitchFamily="18" charset="0"/>
              </a:rPr>
              <a:t>metaloproteinases</a:t>
            </a:r>
            <a:r>
              <a:rPr lang="en-GB" sz="2400" dirty="0" smtClean="0">
                <a:solidFill>
                  <a:schemeClr val="bg1"/>
                </a:solidFill>
                <a:latin typeface="Times New Roman" pitchFamily="18" charset="0"/>
                <a:cs typeface="Times New Roman" pitchFamily="18" charset="0"/>
              </a:rPr>
              <a:t> which cause digestion of the synovial matrix proteins.</a:t>
            </a:r>
          </a:p>
          <a:p>
            <a:r>
              <a:rPr lang="en-GB" sz="2400" dirty="0" smtClean="0">
                <a:solidFill>
                  <a:schemeClr val="bg1"/>
                </a:solidFill>
                <a:latin typeface="Times New Roman" pitchFamily="18" charset="0"/>
                <a:cs typeface="Times New Roman" pitchFamily="18" charset="0"/>
              </a:rPr>
              <a:t>--Osteoclasts activation which cause bone destruction at the joint margins causing </a:t>
            </a:r>
            <a:r>
              <a:rPr lang="en-GB" sz="2400" b="1" dirty="0" smtClean="0">
                <a:solidFill>
                  <a:schemeClr val="bg1"/>
                </a:solidFill>
                <a:latin typeface="Times New Roman" pitchFamily="18" charset="0"/>
                <a:cs typeface="Times New Roman" pitchFamily="18" charset="0"/>
              </a:rPr>
              <a:t>erosions</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Cytokines of T-cells lead to the activation of B-cells which </a:t>
            </a:r>
          </a:p>
          <a:p>
            <a:endParaRPr lang="en-GB" dirty="0"/>
          </a:p>
        </p:txBody>
      </p:sp>
    </p:spTree>
  </p:cSld>
  <p:clrMapOvr>
    <a:masterClrMapping/>
  </p:clrMapOvr>
  <p:transition>
    <p:wipe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92162"/>
            <a:ext cx="7056784"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TYPE-IV</a:t>
            </a:r>
            <a:endParaRPr lang="en-GB" dirty="0"/>
          </a:p>
        </p:txBody>
      </p:sp>
      <p:sp>
        <p:nvSpPr>
          <p:cNvPr id="3" name="Content Placeholder 2"/>
          <p:cNvSpPr>
            <a:spLocks noGrp="1"/>
          </p:cNvSpPr>
          <p:nvPr>
            <p:ph idx="1"/>
          </p:nvPr>
        </p:nvSpPr>
        <p:spPr>
          <a:xfrm>
            <a:off x="611560" y="1412776"/>
            <a:ext cx="7992888" cy="5184577"/>
          </a:xfrm>
        </p:spPr>
        <p:txBody>
          <a:bodyPr>
            <a:normAutofit/>
          </a:bodyPr>
          <a:lstStyle/>
          <a:p>
            <a:r>
              <a:rPr lang="en-GB" sz="2400" dirty="0" smtClean="0">
                <a:solidFill>
                  <a:schemeClr val="bg1"/>
                </a:solidFill>
                <a:latin typeface="Times New Roman" pitchFamily="18" charset="0"/>
                <a:cs typeface="Times New Roman" pitchFamily="18" charset="0"/>
              </a:rPr>
              <a:t>Antibodies of class IgM and refer to it as Rheumatoid factor (RF). Rheumatoid factor  is NOT specific for RA. RF is an </a:t>
            </a:r>
            <a:r>
              <a:rPr lang="en-GB" sz="2400" b="1" dirty="0" smtClean="0">
                <a:solidFill>
                  <a:schemeClr val="bg1"/>
                </a:solidFill>
                <a:latin typeface="Times New Roman" pitchFamily="18" charset="0"/>
                <a:cs typeface="Times New Roman" pitchFamily="18" charset="0"/>
              </a:rPr>
              <a:t>IgM</a:t>
            </a:r>
            <a:r>
              <a:rPr lang="en-GB" sz="2400" dirty="0" smtClean="0">
                <a:solidFill>
                  <a:schemeClr val="bg1"/>
                </a:solidFill>
                <a:latin typeface="Times New Roman" pitchFamily="18" charset="0"/>
                <a:cs typeface="Times New Roman" pitchFamily="18" charset="0"/>
              </a:rPr>
              <a:t> targets the </a:t>
            </a:r>
            <a:r>
              <a:rPr lang="en-GB" sz="2400" i="1" dirty="0" smtClean="0">
                <a:solidFill>
                  <a:schemeClr val="bg1"/>
                </a:solidFill>
                <a:latin typeface="Times New Roman" pitchFamily="18" charset="0"/>
                <a:cs typeface="Times New Roman" pitchFamily="18" charset="0"/>
              </a:rPr>
              <a:t>Fc</a:t>
            </a:r>
            <a:r>
              <a:rPr lang="en-GB" sz="2400" dirty="0" smtClean="0">
                <a:solidFill>
                  <a:schemeClr val="bg1"/>
                </a:solidFill>
                <a:latin typeface="Times New Roman" pitchFamily="18" charset="0"/>
                <a:cs typeface="Times New Roman" pitchFamily="18" charset="0"/>
              </a:rPr>
              <a:t> portion of IgG. So formation of immune complex (IgM/IgG) can deposit in the joint and cause more damage.</a:t>
            </a:r>
          </a:p>
          <a:p>
            <a:r>
              <a:rPr lang="en-GB" sz="2400" dirty="0" smtClean="0">
                <a:solidFill>
                  <a:schemeClr val="bg2">
                    <a:lumMod val="25000"/>
                  </a:schemeClr>
                </a:solidFill>
                <a:latin typeface="Times New Roman" pitchFamily="18" charset="0"/>
                <a:cs typeface="Times New Roman" pitchFamily="18" charset="0"/>
              </a:rPr>
              <a:t>Multiple sclerosis</a:t>
            </a:r>
            <a:r>
              <a:rPr lang="en-GB" sz="2400" dirty="0" smtClean="0">
                <a:solidFill>
                  <a:schemeClr val="bg1"/>
                </a:solidFill>
                <a:latin typeface="Times New Roman" pitchFamily="18" charset="0"/>
                <a:cs typeface="Times New Roman" pitchFamily="18" charset="0"/>
              </a:rPr>
              <a:t>: A severe disease and 50% patients become disabled within 15 years of onset. The disease characterised by the presence of </a:t>
            </a:r>
            <a:r>
              <a:rPr lang="en-GB" sz="2400" dirty="0" err="1" smtClean="0">
                <a:solidFill>
                  <a:schemeClr val="bg1"/>
                </a:solidFill>
                <a:latin typeface="Times New Roman" pitchFamily="18" charset="0"/>
                <a:cs typeface="Times New Roman" pitchFamily="18" charset="0"/>
              </a:rPr>
              <a:t>demyelinating</a:t>
            </a:r>
            <a:r>
              <a:rPr lang="en-GB" sz="2400" dirty="0" smtClean="0">
                <a:solidFill>
                  <a:schemeClr val="bg1"/>
                </a:solidFill>
                <a:latin typeface="Times New Roman" pitchFamily="18" charset="0"/>
                <a:cs typeface="Times New Roman" pitchFamily="18" charset="0"/>
              </a:rPr>
              <a:t> plaques in different parts of the central nervous system (CNS) in early stages. In late phases or chronically progressive disease an extensive axonal loss occurs.</a:t>
            </a:r>
          </a:p>
          <a:p>
            <a:r>
              <a:rPr lang="en-GB" sz="2400" dirty="0" smtClean="0">
                <a:solidFill>
                  <a:schemeClr val="bg1"/>
                </a:solidFill>
                <a:latin typeface="Times New Roman" pitchFamily="18" charset="0"/>
                <a:cs typeface="Times New Roman" pitchFamily="18" charset="0"/>
              </a:rPr>
              <a:t>MS onset believed to be controlled mostly by environmental factors and to less extend </a:t>
            </a:r>
            <a:r>
              <a:rPr lang="en-GB" sz="2400" dirty="0" err="1" smtClean="0">
                <a:solidFill>
                  <a:schemeClr val="bg1"/>
                </a:solidFill>
                <a:latin typeface="Times New Roman" pitchFamily="18" charset="0"/>
                <a:cs typeface="Times New Roman" pitchFamily="18" charset="0"/>
              </a:rPr>
              <a:t>genetical</a:t>
            </a:r>
            <a:r>
              <a:rPr lang="en-GB" sz="2400" dirty="0" smtClean="0">
                <a:solidFill>
                  <a:schemeClr val="bg1"/>
                </a:solidFill>
                <a:latin typeface="Times New Roman" pitchFamily="18" charset="0"/>
                <a:cs typeface="Times New Roman" pitchFamily="18" charset="0"/>
              </a:rPr>
              <a:t> factors.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92162"/>
            <a:ext cx="7704856" cy="476598"/>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TYPE-IV</a:t>
            </a:r>
            <a:endParaRPr lang="en-GB" dirty="0"/>
          </a:p>
        </p:txBody>
      </p:sp>
      <p:sp>
        <p:nvSpPr>
          <p:cNvPr id="3" name="Content Placeholder 2"/>
          <p:cNvSpPr>
            <a:spLocks noGrp="1"/>
          </p:cNvSpPr>
          <p:nvPr>
            <p:ph idx="1"/>
          </p:nvPr>
        </p:nvSpPr>
        <p:spPr>
          <a:xfrm>
            <a:off x="611560" y="1457400"/>
            <a:ext cx="7920880" cy="5400600"/>
          </a:xfrm>
        </p:spPr>
        <p:txBody>
          <a:bodyPr>
            <a:normAutofit fontScale="85000" lnSpcReduction="20000"/>
          </a:bodyPr>
          <a:lstStyle/>
          <a:p>
            <a:r>
              <a:rPr lang="en-GB" sz="2800" dirty="0" smtClean="0">
                <a:solidFill>
                  <a:schemeClr val="bg1"/>
                </a:solidFill>
                <a:latin typeface="Times New Roman" pitchFamily="18" charset="0"/>
                <a:cs typeface="Times New Roman" pitchFamily="18" charset="0"/>
              </a:rPr>
              <a:t>Environmental factors like infections is the most important.</a:t>
            </a:r>
          </a:p>
          <a:p>
            <a:r>
              <a:rPr lang="en-GB" sz="2800" dirty="0" smtClean="0">
                <a:solidFill>
                  <a:schemeClr val="bg1"/>
                </a:solidFill>
                <a:latin typeface="Times New Roman" pitchFamily="18" charset="0"/>
                <a:cs typeface="Times New Roman" pitchFamily="18" charset="0"/>
              </a:rPr>
              <a:t>-- </a:t>
            </a:r>
            <a:r>
              <a:rPr lang="en-GB" sz="2800" dirty="0" err="1" smtClean="0">
                <a:solidFill>
                  <a:schemeClr val="bg1"/>
                </a:solidFill>
                <a:latin typeface="Times New Roman" pitchFamily="18" charset="0"/>
                <a:cs typeface="Times New Roman" pitchFamily="18" charset="0"/>
              </a:rPr>
              <a:t>Demyelination</a:t>
            </a:r>
            <a:r>
              <a:rPr lang="en-GB" sz="2800" dirty="0" smtClean="0">
                <a:solidFill>
                  <a:schemeClr val="bg1"/>
                </a:solidFill>
                <a:latin typeface="Times New Roman" pitchFamily="18" charset="0"/>
                <a:cs typeface="Times New Roman" pitchFamily="18" charset="0"/>
              </a:rPr>
              <a:t> (occasionally) is noticed and documented following infections like measles.</a:t>
            </a:r>
          </a:p>
          <a:p>
            <a:r>
              <a:rPr lang="en-GB" sz="2800" dirty="0" smtClean="0">
                <a:solidFill>
                  <a:schemeClr val="bg1"/>
                </a:solidFill>
                <a:latin typeface="Times New Roman" pitchFamily="18" charset="0"/>
                <a:cs typeface="Times New Roman" pitchFamily="18" charset="0"/>
              </a:rPr>
              <a:t>-- MS patients infection can relapses.</a:t>
            </a:r>
          </a:p>
          <a:p>
            <a:r>
              <a:rPr lang="en-GB" sz="2800" dirty="0" smtClean="0">
                <a:solidFill>
                  <a:schemeClr val="bg1"/>
                </a:solidFill>
                <a:latin typeface="Times New Roman" pitchFamily="18" charset="0"/>
                <a:cs typeface="Times New Roman" pitchFamily="18" charset="0"/>
              </a:rPr>
              <a:t>Genes are not strongly linked with the disease as noted the concordance rate of the disease among identical twins is just about 30%.</a:t>
            </a:r>
          </a:p>
          <a:p>
            <a:r>
              <a:rPr lang="en-GB" sz="2800" dirty="0" smtClean="0">
                <a:solidFill>
                  <a:schemeClr val="bg1"/>
                </a:solidFill>
                <a:latin typeface="Times New Roman" pitchFamily="18" charset="0"/>
                <a:cs typeface="Times New Roman" pitchFamily="18" charset="0"/>
              </a:rPr>
              <a:t>The disease is T-cell mediated and M</a:t>
            </a:r>
            <a:r>
              <a:rPr lang="en-GB" sz="2800" dirty="0" smtClean="0">
                <a:solidFill>
                  <a:schemeClr val="bg1"/>
                </a:solidFill>
                <a:latin typeface="Times New Roman" pitchFamily="18" charset="0"/>
                <a:cs typeface="Times New Roman" pitchFamily="18" charset="0"/>
                <a:sym typeface="Symbol"/>
              </a:rPr>
              <a:t>. Early inflammation to the  nervous tissue cause reversible and relapsing disability.</a:t>
            </a:r>
            <a:r>
              <a:rPr lang="en-GB" sz="2800" dirty="0" smtClean="0">
                <a:solidFill>
                  <a:schemeClr val="bg1"/>
                </a:solidFill>
                <a:latin typeface="Times New Roman" pitchFamily="18" charset="0"/>
                <a:cs typeface="Times New Roman" pitchFamily="18" charset="0"/>
              </a:rPr>
              <a:t> So patient should feel good recovery function for a while.</a:t>
            </a:r>
          </a:p>
          <a:p>
            <a:r>
              <a:rPr lang="en-GB" sz="2800" dirty="0" smtClean="0">
                <a:solidFill>
                  <a:schemeClr val="bg1"/>
                </a:solidFill>
                <a:latin typeface="Times New Roman" pitchFamily="18" charset="0"/>
                <a:cs typeface="Times New Roman" pitchFamily="18" charset="0"/>
              </a:rPr>
              <a:t> Once the disease progress and more inflammatory attacks hits, myelin loss impairs the ability of neurons to conduct impulses, resulting in neurologic symptoms.</a:t>
            </a:r>
          </a:p>
          <a:p>
            <a:pPr>
              <a:buNone/>
            </a:pPr>
            <a:r>
              <a:rPr lang="en-GB" sz="2800" dirty="0" smtClean="0">
                <a:latin typeface="Times New Roman" pitchFamily="18" charset="0"/>
                <a:cs typeface="Times New Roman" pitchFamily="18" charset="0"/>
              </a:rPr>
              <a:t> </a:t>
            </a:r>
          </a:p>
          <a:p>
            <a:endParaRPr lang="en-GB" dirty="0" smtClean="0">
              <a:sym typeface="Symbol"/>
            </a:endParaRPr>
          </a:p>
          <a:p>
            <a:endParaRPr lang="en-GB" dirty="0" smtClean="0">
              <a:sym typeface="Symbol"/>
            </a:endParaRPr>
          </a:p>
        </p:txBody>
      </p:sp>
    </p:spTree>
  </p:cSld>
  <p:clrMapOvr>
    <a:masterClrMapping/>
  </p:clrMapOvr>
  <p:transition>
    <p:wipe di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92162"/>
            <a:ext cx="7848872"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HYPERSENSITIVITY  TYPE-IV</a:t>
            </a:r>
            <a:endParaRPr lang="en-GB" dirty="0"/>
          </a:p>
        </p:txBody>
      </p:sp>
      <p:sp>
        <p:nvSpPr>
          <p:cNvPr id="3" name="Content Placeholder 2"/>
          <p:cNvSpPr>
            <a:spLocks noGrp="1"/>
          </p:cNvSpPr>
          <p:nvPr>
            <p:ph idx="1"/>
          </p:nvPr>
        </p:nvSpPr>
        <p:spPr>
          <a:xfrm>
            <a:off x="611560" y="1412776"/>
            <a:ext cx="7992888" cy="5184577"/>
          </a:xfrm>
        </p:spPr>
        <p:txBody>
          <a:bodyPr/>
          <a:lstStyle/>
          <a:p>
            <a:r>
              <a:rPr lang="en-GB" sz="2400" dirty="0" smtClean="0">
                <a:solidFill>
                  <a:schemeClr val="bg1"/>
                </a:solidFill>
                <a:latin typeface="Times New Roman" pitchFamily="18" charset="0"/>
                <a:cs typeface="Times New Roman" pitchFamily="18" charset="0"/>
                <a:sym typeface="Symbol"/>
              </a:rPr>
              <a:t>As  nerve cells </a:t>
            </a:r>
            <a:r>
              <a:rPr lang="en-GB" sz="2400" dirty="0" err="1" smtClean="0">
                <a:solidFill>
                  <a:schemeClr val="bg1"/>
                </a:solidFill>
                <a:latin typeface="Times New Roman" pitchFamily="18" charset="0"/>
                <a:cs typeface="Times New Roman" pitchFamily="18" charset="0"/>
                <a:sym typeface="Symbol"/>
              </a:rPr>
              <a:t>remylinate</a:t>
            </a:r>
            <a:r>
              <a:rPr lang="en-GB" sz="2400" dirty="0" smtClean="0">
                <a:solidFill>
                  <a:schemeClr val="bg1"/>
                </a:solidFill>
                <a:latin typeface="Times New Roman" pitchFamily="18" charset="0"/>
                <a:cs typeface="Times New Roman" pitchFamily="18" charset="0"/>
                <a:sym typeface="Symbol"/>
              </a:rPr>
              <a:t> to some extend , axon loss from nerve cell is irreversible.</a:t>
            </a:r>
          </a:p>
          <a:p>
            <a:r>
              <a:rPr lang="en-GB" sz="2400" b="1" dirty="0" smtClean="0">
                <a:solidFill>
                  <a:schemeClr val="bg2">
                    <a:lumMod val="25000"/>
                  </a:schemeClr>
                </a:solidFill>
                <a:latin typeface="Times New Roman" pitchFamily="18" charset="0"/>
                <a:cs typeface="Times New Roman" pitchFamily="18" charset="0"/>
                <a:sym typeface="Symbol"/>
              </a:rPr>
              <a:t>Treatment of hypersensitivity type-IV:</a:t>
            </a:r>
          </a:p>
          <a:p>
            <a:r>
              <a:rPr lang="en-GB" sz="2400" dirty="0" smtClean="0">
                <a:solidFill>
                  <a:schemeClr val="bg1"/>
                </a:solidFill>
                <a:latin typeface="Times New Roman" pitchFamily="18" charset="0"/>
                <a:cs typeface="Times New Roman" pitchFamily="18" charset="0"/>
                <a:sym typeface="Symbol"/>
              </a:rPr>
              <a:t>Immunosuppressive drugs (e.g. Corticosteroids).</a:t>
            </a:r>
          </a:p>
          <a:p>
            <a:r>
              <a:rPr lang="en-GB" sz="2400" dirty="0" smtClean="0">
                <a:solidFill>
                  <a:schemeClr val="bg1"/>
                </a:solidFill>
                <a:latin typeface="Times New Roman" pitchFamily="18" charset="0"/>
                <a:cs typeface="Times New Roman" pitchFamily="18" charset="0"/>
                <a:sym typeface="Symbol"/>
              </a:rPr>
              <a:t>In MS useful when given intravenous at high doses.</a:t>
            </a:r>
          </a:p>
          <a:p>
            <a:r>
              <a:rPr lang="en-GB" sz="2400" dirty="0" smtClean="0">
                <a:solidFill>
                  <a:schemeClr val="bg1"/>
                </a:solidFill>
                <a:latin typeface="Times New Roman" pitchFamily="18" charset="0"/>
                <a:cs typeface="Times New Roman" pitchFamily="18" charset="0"/>
                <a:sym typeface="Symbol"/>
              </a:rPr>
              <a:t>In RA effective but toxic in long-term use.</a:t>
            </a:r>
          </a:p>
          <a:p>
            <a:r>
              <a:rPr lang="en-GB" sz="2400" dirty="0" smtClean="0">
                <a:solidFill>
                  <a:schemeClr val="bg1"/>
                </a:solidFill>
                <a:latin typeface="Times New Roman" pitchFamily="18" charset="0"/>
                <a:cs typeface="Times New Roman" pitchFamily="18" charset="0"/>
                <a:sym typeface="Symbol"/>
              </a:rPr>
              <a:t>Recently monoclonal antibodies used to neutralise the effect of cytokines like TNF.</a:t>
            </a:r>
          </a:p>
          <a:p>
            <a:r>
              <a:rPr lang="en-GB" sz="2400" dirty="0" smtClean="0">
                <a:solidFill>
                  <a:schemeClr val="bg1"/>
                </a:solidFill>
                <a:latin typeface="Times New Roman" pitchFamily="18" charset="0"/>
                <a:cs typeface="Times New Roman" pitchFamily="18" charset="0"/>
                <a:sym typeface="Symbol"/>
              </a:rPr>
              <a:t>INF-</a:t>
            </a:r>
            <a:r>
              <a:rPr lang="el-GR" sz="2400" dirty="0" smtClean="0">
                <a:solidFill>
                  <a:schemeClr val="bg1"/>
                </a:solidFill>
                <a:latin typeface="Times New Roman" pitchFamily="18" charset="0"/>
                <a:cs typeface="Times New Roman" pitchFamily="18" charset="0"/>
                <a:sym typeface="Symbol"/>
              </a:rPr>
              <a:t>β</a:t>
            </a:r>
            <a:r>
              <a:rPr lang="en-GB" sz="2400" dirty="0" smtClean="0">
                <a:solidFill>
                  <a:schemeClr val="bg1"/>
                </a:solidFill>
                <a:latin typeface="Times New Roman" pitchFamily="18" charset="0"/>
                <a:cs typeface="Times New Roman" pitchFamily="18" charset="0"/>
                <a:sym typeface="Symbol"/>
              </a:rPr>
              <a:t> used with </a:t>
            </a:r>
            <a:r>
              <a:rPr lang="en-GB" sz="2400" smtClean="0">
                <a:solidFill>
                  <a:schemeClr val="bg1"/>
                </a:solidFill>
                <a:latin typeface="Times New Roman" pitchFamily="18" charset="0"/>
                <a:cs typeface="Times New Roman" pitchFamily="18" charset="0"/>
                <a:sym typeface="Symbol"/>
              </a:rPr>
              <a:t>MS patient,    </a:t>
            </a:r>
            <a:endParaRPr lang="en-GB" sz="2400" dirty="0" smtClean="0">
              <a:solidFill>
                <a:schemeClr val="bg1"/>
              </a:solidFill>
              <a:latin typeface="Times New Roman" pitchFamily="18" charset="0"/>
              <a:cs typeface="Times New Roman" pitchFamily="18" charset="0"/>
            </a:endParaRPr>
          </a:p>
          <a:p>
            <a:endParaRPr lang="en-GB" dirty="0" smtClean="0"/>
          </a:p>
        </p:txBody>
      </p:sp>
    </p:spTree>
  </p:cSld>
  <p:clrMapOvr>
    <a:masterClrMapping/>
  </p:clrMapOvr>
  <p:transition>
    <p:wipe dir="d"/>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992888" cy="620614"/>
          </a:xfrm>
        </p:spPr>
        <p:txBody>
          <a:bodyPr>
            <a:normAutofit fontScale="90000"/>
          </a:bodyPr>
          <a:lstStyle/>
          <a:p>
            <a:pPr algn="ctr"/>
            <a:r>
              <a:rPr lang="en-GB" dirty="0" smtClean="0">
                <a:solidFill>
                  <a:schemeClr val="bg1">
                    <a:lumMod val="95000"/>
                  </a:schemeClr>
                </a:solidFill>
                <a:latin typeface="Times New Roman" pitchFamily="18" charset="0"/>
                <a:cs typeface="Times New Roman" pitchFamily="18" charset="0"/>
              </a:rPr>
              <a:t>Immunodeficiency disorders and </a:t>
            </a:r>
            <a:r>
              <a:rPr lang="en-GB" dirty="0" err="1" smtClean="0">
                <a:solidFill>
                  <a:schemeClr val="bg1">
                    <a:lumMod val="95000"/>
                  </a:schemeClr>
                </a:solidFill>
                <a:latin typeface="Times New Roman" pitchFamily="18" charset="0"/>
                <a:cs typeface="Times New Roman" pitchFamily="18" charset="0"/>
              </a:rPr>
              <a:t>Neoplasias</a:t>
            </a:r>
            <a:endParaRPr lang="en-GB" dirty="0">
              <a:solidFill>
                <a:schemeClr val="bg1">
                  <a:lumMod val="9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95536" y="980728"/>
            <a:ext cx="8280920" cy="5877272"/>
          </a:xfrm>
        </p:spPr>
        <p:txBody>
          <a:bodyPr>
            <a:normAutofit lnSpcReduction="10000"/>
          </a:bodyPr>
          <a:lstStyle/>
          <a:p>
            <a:r>
              <a:rPr lang="en-GB" sz="2400" dirty="0" smtClean="0">
                <a:solidFill>
                  <a:schemeClr val="bg1"/>
                </a:solidFill>
                <a:latin typeface="Times New Roman" pitchFamily="18" charset="0"/>
                <a:cs typeface="Times New Roman" pitchFamily="18" charset="0"/>
              </a:rPr>
              <a:t>Deficiency in a particular  immune element  mostly affects other elements growth.</a:t>
            </a:r>
          </a:p>
          <a:p>
            <a:r>
              <a:rPr lang="en-GB" sz="2400" dirty="0" smtClean="0">
                <a:solidFill>
                  <a:schemeClr val="bg1"/>
                </a:solidFill>
                <a:latin typeface="Times New Roman" pitchFamily="18" charset="0"/>
                <a:cs typeface="Times New Roman" pitchFamily="18" charset="0"/>
              </a:rPr>
              <a:t>Autoimmune diseases usually resulted from  uncontrolled immune regulation. </a:t>
            </a:r>
          </a:p>
          <a:p>
            <a:r>
              <a:rPr lang="en-GB" sz="2400" dirty="0" smtClean="0">
                <a:solidFill>
                  <a:schemeClr val="bg1"/>
                </a:solidFill>
                <a:latin typeface="Times New Roman" pitchFamily="18" charset="0"/>
                <a:cs typeface="Times New Roman" pitchFamily="18" charset="0"/>
              </a:rPr>
              <a:t>Clinical consequences of deficiencies in the immune system elements shows </a:t>
            </a:r>
            <a:r>
              <a:rPr lang="en-GB" sz="2400" dirty="0" err="1" smtClean="0">
                <a:solidFill>
                  <a:schemeClr val="bg2">
                    <a:lumMod val="25000"/>
                  </a:schemeClr>
                </a:solidFill>
                <a:latin typeface="Times New Roman" pitchFamily="18" charset="0"/>
                <a:cs typeface="Times New Roman" pitchFamily="18" charset="0"/>
              </a:rPr>
              <a:t>redunduncy</a:t>
            </a:r>
            <a:r>
              <a:rPr lang="en-GB" sz="2400" dirty="0" smtClean="0">
                <a:solidFill>
                  <a:schemeClr val="bg1"/>
                </a:solidFill>
                <a:latin typeface="Times New Roman" pitchFamily="18" charset="0"/>
                <a:cs typeface="Times New Roman" pitchFamily="18" charset="0"/>
              </a:rPr>
              <a:t>. </a:t>
            </a:r>
          </a:p>
          <a:p>
            <a:r>
              <a:rPr lang="en-GB" sz="2400" b="1" u="sng" dirty="0" smtClean="0">
                <a:solidFill>
                  <a:schemeClr val="bg1"/>
                </a:solidFill>
                <a:latin typeface="Times New Roman" pitchFamily="18" charset="0"/>
                <a:cs typeface="Times New Roman" pitchFamily="18" charset="0"/>
              </a:rPr>
              <a:t>IMMUNODEFICIENCY SYNDROMES</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Divided into two categories: </a:t>
            </a:r>
            <a:r>
              <a:rPr lang="en-GB" sz="2400" b="1" u="sng" dirty="0" smtClean="0">
                <a:solidFill>
                  <a:schemeClr val="bg1"/>
                </a:solidFill>
                <a:latin typeface="Times New Roman" pitchFamily="18" charset="0"/>
                <a:cs typeface="Times New Roman" pitchFamily="18" charset="0"/>
              </a:rPr>
              <a:t>primary</a:t>
            </a:r>
            <a:r>
              <a:rPr lang="en-GB" sz="2400" dirty="0" smtClean="0">
                <a:solidFill>
                  <a:schemeClr val="bg1"/>
                </a:solidFill>
                <a:latin typeface="Times New Roman" pitchFamily="18" charset="0"/>
                <a:cs typeface="Times New Roman" pitchFamily="18" charset="0"/>
              </a:rPr>
              <a:t>  and </a:t>
            </a:r>
            <a:r>
              <a:rPr lang="en-GB" sz="2400" b="1" u="sng" dirty="0" smtClean="0">
                <a:solidFill>
                  <a:schemeClr val="bg1"/>
                </a:solidFill>
                <a:latin typeface="Times New Roman" pitchFamily="18" charset="0"/>
                <a:cs typeface="Times New Roman" pitchFamily="18" charset="0"/>
              </a:rPr>
              <a:t>secondary</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immuno</a:t>
            </a:r>
            <a:r>
              <a:rPr lang="en-GB" sz="2400" dirty="0" smtClean="0">
                <a:solidFill>
                  <a:schemeClr val="bg1"/>
                </a:solidFill>
                <a:latin typeface="Times New Roman" pitchFamily="18" charset="0"/>
                <a:cs typeface="Times New Roman" pitchFamily="18" charset="0"/>
              </a:rPr>
              <a:t>- deficiencies.</a:t>
            </a:r>
          </a:p>
          <a:p>
            <a:r>
              <a:rPr lang="en-GB" sz="2400" dirty="0" smtClean="0">
                <a:solidFill>
                  <a:schemeClr val="bg1"/>
                </a:solidFill>
                <a:latin typeface="Times New Roman" pitchFamily="18" charset="0"/>
                <a:cs typeface="Times New Roman" pitchFamily="18" charset="0"/>
              </a:rPr>
              <a:t>Primary immunodeficiency syndrome  the disease can be hereditary or acquired. The deficiency is the direct cause of the disease.</a:t>
            </a:r>
          </a:p>
          <a:p>
            <a:r>
              <a:rPr lang="en-GB" sz="2400" dirty="0" smtClean="0">
                <a:solidFill>
                  <a:schemeClr val="bg1"/>
                </a:solidFill>
                <a:latin typeface="Times New Roman" pitchFamily="18" charset="0"/>
                <a:cs typeface="Times New Roman" pitchFamily="18" charset="0"/>
              </a:rPr>
              <a:t> In secondary immunodeficiency the immune deficiency is usually a result of other disease.</a:t>
            </a:r>
          </a:p>
          <a:p>
            <a:endParaRPr lang="en-GB" dirty="0"/>
          </a:p>
        </p:txBody>
      </p:sp>
    </p:spTree>
  </p:cSld>
  <p:clrMapOvr>
    <a:masterClrMapping/>
  </p:clrMapOvr>
  <p:transition>
    <p:wipe dir="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704856" cy="620614"/>
          </a:xfrm>
        </p:spPr>
        <p:txBody>
          <a:bodyPr>
            <a:normAutofit fontScale="90000"/>
          </a:bodyPr>
          <a:lstStyle/>
          <a:p>
            <a:pPr algn="ctr"/>
            <a:r>
              <a:rPr lang="en-GB" dirty="0" smtClean="0">
                <a:solidFill>
                  <a:schemeClr val="bg1">
                    <a:lumMod val="95000"/>
                  </a:schemeClr>
                </a:solidFill>
                <a:latin typeface="Times New Roman" pitchFamily="18" charset="0"/>
                <a:cs typeface="Times New Roman" pitchFamily="18" charset="0"/>
              </a:rPr>
              <a:t>Immunodeficiency disorders and </a:t>
            </a:r>
            <a:r>
              <a:rPr lang="en-GB" dirty="0" err="1" smtClean="0">
                <a:solidFill>
                  <a:schemeClr val="bg1">
                    <a:lumMod val="95000"/>
                  </a:schemeClr>
                </a:solidFill>
                <a:latin typeface="Times New Roman" pitchFamily="18" charset="0"/>
                <a:cs typeface="Times New Roman" pitchFamily="18" charset="0"/>
              </a:rPr>
              <a:t>Neoplasias</a:t>
            </a:r>
            <a:endParaRPr lang="en-GB" dirty="0">
              <a:solidFill>
                <a:schemeClr val="bg1">
                  <a:lumMod val="95000"/>
                </a:schemeClr>
              </a:solidFill>
            </a:endParaRPr>
          </a:p>
        </p:txBody>
      </p:sp>
      <p:sp>
        <p:nvSpPr>
          <p:cNvPr id="3" name="Content Placeholder 2"/>
          <p:cNvSpPr>
            <a:spLocks noGrp="1"/>
          </p:cNvSpPr>
          <p:nvPr>
            <p:ph idx="1"/>
          </p:nvPr>
        </p:nvSpPr>
        <p:spPr>
          <a:xfrm>
            <a:off x="539552" y="980728"/>
            <a:ext cx="8064896" cy="5616625"/>
          </a:xfrm>
        </p:spPr>
        <p:txBody>
          <a:bodyPr>
            <a:noAutofit/>
          </a:bodyPr>
          <a:lstStyle/>
          <a:p>
            <a:r>
              <a:rPr lang="en-GB" sz="2400" dirty="0" smtClean="0">
                <a:solidFill>
                  <a:schemeClr val="bg1"/>
                </a:solidFill>
                <a:latin typeface="Times New Roman" pitchFamily="18" charset="0"/>
                <a:cs typeface="Times New Roman" pitchFamily="18" charset="0"/>
              </a:rPr>
              <a:t>Primary immunodeficiency disorders classified according to malfunction of particular element  of the immune system (cellular or soluble). This deficiency may involve in:</a:t>
            </a:r>
          </a:p>
          <a:p>
            <a:r>
              <a:rPr lang="en-GB" sz="2400" dirty="0" smtClean="0">
                <a:solidFill>
                  <a:schemeClr val="bg1"/>
                </a:solidFill>
                <a:latin typeface="Times New Roman" pitchFamily="18" charset="0"/>
                <a:cs typeface="Times New Roman" pitchFamily="18" charset="0"/>
              </a:rPr>
              <a:t>1- T-lymphocyte deficiency (cell mediated immunity).</a:t>
            </a:r>
          </a:p>
          <a:p>
            <a:r>
              <a:rPr lang="en-GB" sz="2400" dirty="0" smtClean="0">
                <a:solidFill>
                  <a:schemeClr val="bg1"/>
                </a:solidFill>
                <a:latin typeface="Times New Roman" pitchFamily="18" charset="0"/>
                <a:cs typeface="Times New Roman" pitchFamily="18" charset="0"/>
              </a:rPr>
              <a:t>2- B-lymphocyte deficiency (antibody  mediated immunity).</a:t>
            </a:r>
          </a:p>
          <a:p>
            <a:r>
              <a:rPr lang="en-GB" sz="2400" dirty="0" smtClean="0">
                <a:solidFill>
                  <a:schemeClr val="bg1"/>
                </a:solidFill>
                <a:latin typeface="Times New Roman" pitchFamily="18" charset="0"/>
                <a:cs typeface="Times New Roman" pitchFamily="18" charset="0"/>
              </a:rPr>
              <a:t>3- Combination of both T and B lymphocytes deficiency.</a:t>
            </a:r>
          </a:p>
          <a:p>
            <a:r>
              <a:rPr lang="en-GB" sz="2400" dirty="0" smtClean="0">
                <a:solidFill>
                  <a:schemeClr val="bg1"/>
                </a:solidFill>
                <a:latin typeface="Times New Roman" pitchFamily="18" charset="0"/>
                <a:cs typeface="Times New Roman" pitchFamily="18" charset="0"/>
              </a:rPr>
              <a:t>4- Non specific immune cells mediated by M</a:t>
            </a:r>
            <a:r>
              <a:rPr lang="en-GB" sz="2400" dirty="0" smtClean="0">
                <a:solidFill>
                  <a:schemeClr val="bg1"/>
                </a:solidFill>
                <a:latin typeface="Times New Roman" pitchFamily="18" charset="0"/>
                <a:cs typeface="Times New Roman" pitchFamily="18" charset="0"/>
                <a:sym typeface="Symbol"/>
              </a:rPr>
              <a:t> and NK cells</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5- Complement factors activation. </a:t>
            </a:r>
          </a:p>
          <a:p>
            <a:r>
              <a:rPr lang="en-GB" sz="2400" dirty="0" smtClean="0">
                <a:solidFill>
                  <a:schemeClr val="bg1"/>
                </a:solidFill>
                <a:latin typeface="Times New Roman" pitchFamily="18" charset="0"/>
                <a:cs typeface="Times New Roman" pitchFamily="18" charset="0"/>
              </a:rPr>
              <a:t>Patients with recurrent infections (bacterial, viral...) always in suspect of having </a:t>
            </a:r>
            <a:r>
              <a:rPr lang="en-GB" sz="2400" dirty="0" err="1" smtClean="0">
                <a:solidFill>
                  <a:schemeClr val="bg1"/>
                </a:solidFill>
                <a:latin typeface="Times New Roman" pitchFamily="18" charset="0"/>
                <a:cs typeface="Times New Roman" pitchFamily="18" charset="0"/>
              </a:rPr>
              <a:t>immunodeficiecy</a:t>
            </a:r>
            <a:r>
              <a:rPr lang="en-GB" sz="2400" dirty="0" smtClean="0">
                <a:solidFill>
                  <a:schemeClr val="bg1"/>
                </a:solidFill>
                <a:latin typeface="Times New Roman" pitchFamily="18" charset="0"/>
                <a:cs typeface="Times New Roman" pitchFamily="18" charset="0"/>
              </a:rPr>
              <a:t> syndrome. Recurrent bacterial pneumonia infection is common in individuals with B-lymphocytes and antibody deficiency.</a:t>
            </a:r>
          </a:p>
          <a:p>
            <a:pPr>
              <a:buNone/>
            </a:pPr>
            <a:r>
              <a:rPr lang="en-GB" sz="2400" dirty="0" smtClean="0">
                <a:solidFill>
                  <a:schemeClr val="bg1"/>
                </a:solidFill>
                <a:latin typeface="Times New Roman" pitchFamily="18" charset="0"/>
                <a:cs typeface="Times New Roman" pitchFamily="18" charset="0"/>
              </a:rPr>
              <a:t>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6864" cy="620614"/>
          </a:xfrm>
        </p:spPr>
        <p:txBody>
          <a:bodyPr>
            <a:normAutofit fontScale="90000"/>
          </a:bodyPr>
          <a:lstStyle/>
          <a:p>
            <a:pPr algn="ctr"/>
            <a:r>
              <a:rPr lang="en-GB" dirty="0" smtClean="0">
                <a:solidFill>
                  <a:schemeClr val="bg1">
                    <a:lumMod val="95000"/>
                  </a:schemeClr>
                </a:solidFill>
                <a:latin typeface="Times New Roman" pitchFamily="18" charset="0"/>
                <a:cs typeface="Times New Roman" pitchFamily="18" charset="0"/>
              </a:rPr>
              <a:t>Immunodeficiency disorders and </a:t>
            </a:r>
            <a:r>
              <a:rPr lang="en-GB" dirty="0" err="1" smtClean="0">
                <a:solidFill>
                  <a:schemeClr val="bg1">
                    <a:lumMod val="95000"/>
                  </a:schemeClr>
                </a:solidFill>
                <a:latin typeface="Times New Roman" pitchFamily="18" charset="0"/>
                <a:cs typeface="Times New Roman" pitchFamily="18" charset="0"/>
              </a:rPr>
              <a:t>Neoplasias</a:t>
            </a:r>
            <a:endParaRPr lang="en-GB" dirty="0">
              <a:solidFill>
                <a:schemeClr val="bg1">
                  <a:lumMod val="95000"/>
                </a:schemeClr>
              </a:solidFill>
            </a:endParaRPr>
          </a:p>
        </p:txBody>
      </p:sp>
      <p:sp>
        <p:nvSpPr>
          <p:cNvPr id="3" name="Content Placeholder 2"/>
          <p:cNvSpPr>
            <a:spLocks noGrp="1"/>
          </p:cNvSpPr>
          <p:nvPr>
            <p:ph idx="1"/>
          </p:nvPr>
        </p:nvSpPr>
        <p:spPr>
          <a:xfrm>
            <a:off x="611560" y="908720"/>
            <a:ext cx="7992888" cy="5616625"/>
          </a:xfrm>
        </p:spPr>
        <p:txBody>
          <a:bodyPr>
            <a:noAutofit/>
          </a:bodyPr>
          <a:lstStyle/>
          <a:p>
            <a:r>
              <a:rPr lang="en-GB" sz="2400" dirty="0" smtClean="0">
                <a:solidFill>
                  <a:schemeClr val="bg1"/>
                </a:solidFill>
                <a:latin typeface="Times New Roman" pitchFamily="18" charset="0"/>
                <a:cs typeface="Times New Roman" pitchFamily="18" charset="0"/>
              </a:rPr>
              <a:t>Whereas fungal protozoan and viral infections highly seen in individuals with T-lymphocytes and cell mediated  deficiencies.</a:t>
            </a:r>
          </a:p>
          <a:p>
            <a:r>
              <a:rPr lang="en-GB" sz="2400" dirty="0" err="1" smtClean="0">
                <a:solidFill>
                  <a:schemeClr val="bg1"/>
                </a:solidFill>
                <a:latin typeface="Times New Roman" pitchFamily="18" charset="0"/>
                <a:cs typeface="Times New Roman" pitchFamily="18" charset="0"/>
              </a:rPr>
              <a:t>Pyogenic</a:t>
            </a:r>
            <a:r>
              <a:rPr lang="en-GB" sz="2400" dirty="0" smtClean="0">
                <a:solidFill>
                  <a:schemeClr val="bg1"/>
                </a:solidFill>
                <a:latin typeface="Times New Roman" pitchFamily="18" charset="0"/>
                <a:cs typeface="Times New Roman" pitchFamily="18" charset="0"/>
              </a:rPr>
              <a:t> bacterial infections  and systemic infections with bacteria known to be low virulence suggest deficiencies in phagocytic cells. </a:t>
            </a:r>
          </a:p>
          <a:p>
            <a:r>
              <a:rPr lang="en-GB" sz="2400" dirty="0" smtClean="0">
                <a:solidFill>
                  <a:schemeClr val="bg1"/>
                </a:solidFill>
                <a:latin typeface="Times New Roman" pitchFamily="18" charset="0"/>
                <a:cs typeface="Times New Roman" pitchFamily="18" charset="0"/>
              </a:rPr>
              <a:t>Recurrent </a:t>
            </a:r>
            <a:r>
              <a:rPr lang="en-GB" sz="2400" dirty="0" err="1" smtClean="0">
                <a:solidFill>
                  <a:schemeClr val="bg1"/>
                </a:solidFill>
                <a:latin typeface="Times New Roman" pitchFamily="18" charset="0"/>
                <a:cs typeface="Times New Roman" pitchFamily="18" charset="0"/>
              </a:rPr>
              <a:t>Pyogenic</a:t>
            </a:r>
            <a:r>
              <a:rPr lang="en-GB" sz="2400" dirty="0" smtClean="0">
                <a:solidFill>
                  <a:schemeClr val="bg1"/>
                </a:solidFill>
                <a:latin typeface="Times New Roman" pitchFamily="18" charset="0"/>
                <a:cs typeface="Times New Roman" pitchFamily="18" charset="0"/>
              </a:rPr>
              <a:t> infections also associated with deficiency in complement factors.</a:t>
            </a:r>
          </a:p>
          <a:p>
            <a:r>
              <a:rPr lang="en-GB" sz="2400" dirty="0" smtClean="0">
                <a:solidFill>
                  <a:schemeClr val="bg1"/>
                </a:solidFill>
                <a:latin typeface="Times New Roman" pitchFamily="18" charset="0"/>
                <a:cs typeface="Times New Roman" pitchFamily="18" charset="0"/>
              </a:rPr>
              <a:t>Opportunistic infections (e.g. </a:t>
            </a:r>
            <a:r>
              <a:rPr lang="en-GB" sz="2400" i="1" dirty="0" smtClean="0">
                <a:solidFill>
                  <a:schemeClr val="bg1"/>
                </a:solidFill>
                <a:latin typeface="Times New Roman" pitchFamily="18" charset="0"/>
                <a:cs typeface="Times New Roman" pitchFamily="18" charset="0"/>
              </a:rPr>
              <a:t>Candida</a:t>
            </a:r>
            <a:r>
              <a:rPr lang="en-GB" sz="2400" dirty="0" smtClean="0">
                <a:solidFill>
                  <a:schemeClr val="bg1"/>
                </a:solidFill>
                <a:latin typeface="Times New Roman" pitchFamily="18" charset="0"/>
                <a:cs typeface="Times New Roman" pitchFamily="18" charset="0"/>
              </a:rPr>
              <a:t>, </a:t>
            </a:r>
            <a:r>
              <a:rPr lang="en-GB" sz="2400" i="1" dirty="0" err="1" smtClean="0">
                <a:solidFill>
                  <a:schemeClr val="bg1"/>
                </a:solidFill>
                <a:latin typeface="Times New Roman" pitchFamily="18" charset="0"/>
                <a:cs typeface="Times New Roman" pitchFamily="18" charset="0"/>
              </a:rPr>
              <a:t>Toxoplasma</a:t>
            </a:r>
            <a:r>
              <a:rPr lang="en-GB" sz="2400" i="1" dirty="0" smtClean="0">
                <a:solidFill>
                  <a:schemeClr val="bg1"/>
                </a:solidFill>
                <a:latin typeface="Times New Roman" pitchFamily="18" charset="0"/>
                <a:cs typeface="Times New Roman" pitchFamily="18" charset="0"/>
              </a:rPr>
              <a:t> </a:t>
            </a:r>
            <a:r>
              <a:rPr lang="en-GB" sz="2400" i="1" dirty="0" err="1" smtClean="0">
                <a:solidFill>
                  <a:schemeClr val="bg1"/>
                </a:solidFill>
                <a:latin typeface="Times New Roman" pitchFamily="18" charset="0"/>
                <a:cs typeface="Times New Roman" pitchFamily="18" charset="0"/>
              </a:rPr>
              <a:t>gondii</a:t>
            </a:r>
            <a:r>
              <a:rPr lang="en-GB" sz="2400" i="1" dirty="0" smtClean="0">
                <a:solidFill>
                  <a:schemeClr val="bg1"/>
                </a:solidFill>
                <a:latin typeface="Times New Roman" pitchFamily="18" charset="0"/>
                <a:cs typeface="Times New Roman" pitchFamily="18" charset="0"/>
              </a:rPr>
              <a:t>, cytomegalovirus CMV</a:t>
            </a:r>
            <a:r>
              <a:rPr lang="en-GB" sz="2400" dirty="0" smtClean="0">
                <a:solidFill>
                  <a:schemeClr val="bg1"/>
                </a:solidFill>
                <a:latin typeface="Times New Roman" pitchFamily="18" charset="0"/>
                <a:cs typeface="Times New Roman" pitchFamily="18" charset="0"/>
              </a:rPr>
              <a:t>) associated with cell mediated. </a:t>
            </a:r>
          </a:p>
          <a:p>
            <a:r>
              <a:rPr lang="en-GB" sz="2400" b="1" u="sng" dirty="0" smtClean="0">
                <a:solidFill>
                  <a:schemeClr val="bg1"/>
                </a:solidFill>
                <a:latin typeface="Times New Roman" pitchFamily="18" charset="0"/>
                <a:cs typeface="Times New Roman" pitchFamily="18" charset="0"/>
              </a:rPr>
              <a:t>PRIMARY IMMUNODEFICIENCY SYNDROMES</a:t>
            </a:r>
            <a:r>
              <a:rPr lang="en-GB" sz="2400" dirty="0" smtClean="0">
                <a:solidFill>
                  <a:schemeClr val="bg1"/>
                </a:solidFill>
                <a:latin typeface="Times New Roman" pitchFamily="18" charset="0"/>
                <a:cs typeface="Times New Roman" pitchFamily="18" charset="0"/>
              </a:rPr>
              <a:t>:</a:t>
            </a:r>
          </a:p>
          <a:p>
            <a:pPr>
              <a:buNone/>
            </a:pPr>
            <a:r>
              <a:rPr lang="en-GB" sz="2400" dirty="0" smtClean="0">
                <a:solidFill>
                  <a:schemeClr val="bg1"/>
                </a:solidFill>
                <a:latin typeface="Times New Roman" pitchFamily="18" charset="0"/>
                <a:cs typeface="Times New Roman" pitchFamily="18" charset="0"/>
              </a:rPr>
              <a:t>**Severe Combined Immunodeficiency Disease SCID.</a:t>
            </a:r>
          </a:p>
          <a:p>
            <a:pPr marL="457200" indent="-457200">
              <a:buNone/>
            </a:pPr>
            <a:r>
              <a:rPr lang="en-GB" sz="2400" dirty="0" smtClean="0">
                <a:solidFill>
                  <a:schemeClr val="bg1"/>
                </a:solidFill>
                <a:latin typeface="Times New Roman" pitchFamily="18" charset="0"/>
                <a:cs typeface="Times New Roman" pitchFamily="18" charset="0"/>
              </a:rPr>
              <a:t>Originally called </a:t>
            </a:r>
            <a:r>
              <a:rPr lang="en-GB" sz="2400" dirty="0" err="1" smtClean="0">
                <a:solidFill>
                  <a:schemeClr val="bg1"/>
                </a:solidFill>
                <a:latin typeface="Times New Roman" pitchFamily="18" charset="0"/>
                <a:cs typeface="Times New Roman" pitchFamily="18" charset="0"/>
              </a:rPr>
              <a:t>swiss</a:t>
            </a:r>
            <a:r>
              <a:rPr lang="en-GB" sz="2400" dirty="0" smtClean="0">
                <a:solidFill>
                  <a:schemeClr val="bg1"/>
                </a:solidFill>
                <a:latin typeface="Times New Roman" pitchFamily="18" charset="0"/>
                <a:cs typeface="Times New Roman" pitchFamily="18" charset="0"/>
              </a:rPr>
              <a:t>-type </a:t>
            </a:r>
            <a:r>
              <a:rPr lang="en-GB" sz="2400" dirty="0" err="1" smtClean="0">
                <a:solidFill>
                  <a:schemeClr val="bg1"/>
                </a:solidFill>
                <a:latin typeface="Times New Roman" pitchFamily="18" charset="0"/>
                <a:cs typeface="Times New Roman" pitchFamily="18" charset="0"/>
              </a:rPr>
              <a:t>agammaglobulinemia</a:t>
            </a:r>
            <a:r>
              <a:rPr lang="en-GB" sz="2400" dirty="0" smtClean="0">
                <a:solidFill>
                  <a:schemeClr val="bg1"/>
                </a:solidFill>
                <a:latin typeface="Times New Roman" pitchFamily="18" charset="0"/>
                <a:cs typeface="Times New Roman" pitchFamily="18" charset="0"/>
              </a:rPr>
              <a:t>.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Suhail\Desktop\9781118396872_0194.jpg"/>
          <p:cNvPicPr>
            <a:picLocks noGrp="1" noChangeAspect="1" noChangeArrowheads="1"/>
          </p:cNvPicPr>
          <p:nvPr>
            <p:ph idx="1"/>
          </p:nvPr>
        </p:nvPicPr>
        <p:blipFill>
          <a:blip r:embed="rId2" cstate="print"/>
          <a:srcRect/>
          <a:stretch>
            <a:fillRect/>
          </a:stretch>
        </p:blipFill>
        <p:spPr bwMode="auto">
          <a:xfrm>
            <a:off x="0" y="260648"/>
            <a:ext cx="9144000" cy="6192688"/>
          </a:xfrm>
          <a:prstGeom prst="rect">
            <a:avLst/>
          </a:prstGeom>
          <a:noFill/>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792162"/>
            <a:ext cx="5311562" cy="620614"/>
          </a:xfrm>
        </p:spPr>
        <p:txBody>
          <a:bodyPr>
            <a:normAutofit/>
          </a:bodyPr>
          <a:lstStyle/>
          <a:p>
            <a:pPr algn="ctr"/>
            <a:r>
              <a:rPr lang="en-GB" sz="3200" dirty="0" smtClean="0">
                <a:solidFill>
                  <a:schemeClr val="bg1"/>
                </a:solidFill>
                <a:latin typeface="Times New Roman" pitchFamily="18" charset="0"/>
                <a:cs typeface="Times New Roman" pitchFamily="18" charset="0"/>
              </a:rPr>
              <a:t>PHAGOCYTES</a:t>
            </a:r>
            <a:endParaRPr lang="en-GB" sz="32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971600" y="1484784"/>
            <a:ext cx="7272808" cy="5184576"/>
          </a:xfrm>
        </p:spPr>
        <p:txBody>
          <a:bodyPr>
            <a:normAutofit lnSpcReduction="10000"/>
          </a:bodyPr>
          <a:lstStyle/>
          <a:p>
            <a:r>
              <a:rPr lang="en-GB" sz="2400" dirty="0" smtClean="0">
                <a:solidFill>
                  <a:schemeClr val="bg1"/>
                </a:solidFill>
                <a:latin typeface="Times New Roman" pitchFamily="18" charset="0"/>
                <a:cs typeface="Times New Roman" pitchFamily="18" charset="0"/>
              </a:rPr>
              <a:t>Phagocytic cells are bone marrow derived cells.</a:t>
            </a:r>
          </a:p>
          <a:p>
            <a:r>
              <a:rPr lang="en-GB" sz="2400" dirty="0" smtClean="0">
                <a:solidFill>
                  <a:schemeClr val="bg1"/>
                </a:solidFill>
                <a:latin typeface="Times New Roman" pitchFamily="18" charset="0"/>
                <a:cs typeface="Times New Roman" pitchFamily="18" charset="0"/>
              </a:rPr>
              <a:t>These cells include different types of cells like neutrophils and monocytes (macrophages or M</a:t>
            </a:r>
            <a:r>
              <a:rPr lang="en-GB" sz="2400" dirty="0" smtClean="0">
                <a:solidFill>
                  <a:schemeClr val="bg1"/>
                </a:solidFill>
                <a:latin typeface="Times New Roman" pitchFamily="18" charset="0"/>
                <a:cs typeface="Times New Roman" pitchFamily="18" charset="0"/>
                <a:sym typeface="Symbol"/>
              </a:rPr>
              <a:t></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Neutrophils are the most numerous white cells in blood and are most important cells during bacterial infection. Neutropenic individuals suffers serious bacterial infections.</a:t>
            </a:r>
          </a:p>
          <a:p>
            <a:r>
              <a:rPr lang="en-GB" sz="2400" dirty="0" smtClean="0">
                <a:solidFill>
                  <a:schemeClr val="bg1"/>
                </a:solidFill>
                <a:latin typeface="Times New Roman" pitchFamily="18" charset="0"/>
                <a:cs typeface="Times New Roman" pitchFamily="18" charset="0"/>
              </a:rPr>
              <a:t>Macrophages are differentiated blood cells monocytes, they migrate to different tissues where they reside and live for long periods (years).</a:t>
            </a:r>
          </a:p>
          <a:p>
            <a:r>
              <a:rPr lang="en-GB" sz="2400" dirty="0" smtClean="0">
                <a:solidFill>
                  <a:schemeClr val="bg1"/>
                </a:solidFill>
                <a:latin typeface="Times New Roman" pitchFamily="18" charset="0"/>
                <a:cs typeface="Times New Roman" pitchFamily="18" charset="0"/>
              </a:rPr>
              <a:t>Tissue Macrophage can be found in different sizes and described with different names, </a:t>
            </a:r>
            <a:r>
              <a:rPr lang="en-GB" sz="2400" b="1" dirty="0" smtClean="0">
                <a:solidFill>
                  <a:schemeClr val="bg2">
                    <a:lumMod val="25000"/>
                  </a:schemeClr>
                </a:solidFill>
                <a:latin typeface="Times New Roman" pitchFamily="18" charset="0"/>
                <a:cs typeface="Times New Roman" pitchFamily="18" charset="0"/>
              </a:rPr>
              <a:t>histocytes</a:t>
            </a:r>
            <a:r>
              <a:rPr lang="en-GB" sz="2400" dirty="0" smtClean="0">
                <a:solidFill>
                  <a:schemeClr val="bg1"/>
                </a:solidFill>
                <a:latin typeface="Times New Roman" pitchFamily="18" charset="0"/>
                <a:cs typeface="Times New Roman" pitchFamily="18" charset="0"/>
              </a:rPr>
              <a:t> in bone marrow and lymph nodes, </a:t>
            </a:r>
            <a:r>
              <a:rPr lang="en-GB" sz="2400" b="1" dirty="0" smtClean="0">
                <a:solidFill>
                  <a:schemeClr val="bg2">
                    <a:lumMod val="25000"/>
                  </a:schemeClr>
                </a:solidFill>
                <a:latin typeface="Times New Roman" pitchFamily="18" charset="0"/>
                <a:cs typeface="Times New Roman" pitchFamily="18" charset="0"/>
              </a:rPr>
              <a:t>kupffer</a:t>
            </a:r>
            <a:r>
              <a:rPr lang="en-GB" sz="2400" dirty="0" smtClean="0">
                <a:solidFill>
                  <a:schemeClr val="bg1"/>
                </a:solidFill>
                <a:latin typeface="Times New Roman" pitchFamily="18" charset="0"/>
                <a:cs typeface="Times New Roman" pitchFamily="18" charset="0"/>
              </a:rPr>
              <a:t> cells in spleen.  </a:t>
            </a:r>
          </a:p>
          <a:p>
            <a:endParaRPr lang="en-GB" dirty="0"/>
          </a:p>
        </p:txBody>
      </p:sp>
    </p:spTree>
  </p:cSld>
  <p:clrMapOvr>
    <a:masterClrMapping/>
  </p:clrMapOvr>
  <p:transition>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92162"/>
            <a:ext cx="7776864" cy="692622"/>
          </a:xfrm>
        </p:spPr>
        <p:txBody>
          <a:bodyPr>
            <a:normAutofit fontScale="90000"/>
          </a:bodyPr>
          <a:lstStyle/>
          <a:p>
            <a:pPr algn="ctr"/>
            <a:r>
              <a:rPr lang="en-GB" dirty="0" smtClean="0">
                <a:solidFill>
                  <a:schemeClr val="bg1">
                    <a:lumMod val="95000"/>
                  </a:schemeClr>
                </a:solidFill>
                <a:latin typeface="Times New Roman" pitchFamily="18" charset="0"/>
                <a:cs typeface="Times New Roman" pitchFamily="18" charset="0"/>
              </a:rPr>
              <a:t>Immunodeficiency disorders and </a:t>
            </a:r>
            <a:r>
              <a:rPr lang="en-GB" dirty="0" err="1" smtClean="0">
                <a:solidFill>
                  <a:schemeClr val="bg1">
                    <a:lumMod val="95000"/>
                  </a:schemeClr>
                </a:solidFill>
                <a:latin typeface="Times New Roman" pitchFamily="18" charset="0"/>
                <a:cs typeface="Times New Roman" pitchFamily="18" charset="0"/>
              </a:rPr>
              <a:t>Neoplasias</a:t>
            </a:r>
            <a:endParaRPr lang="en-GB" dirty="0"/>
          </a:p>
        </p:txBody>
      </p:sp>
      <p:sp>
        <p:nvSpPr>
          <p:cNvPr id="3" name="Content Placeholder 2"/>
          <p:cNvSpPr>
            <a:spLocks noGrp="1"/>
          </p:cNvSpPr>
          <p:nvPr>
            <p:ph idx="1"/>
          </p:nvPr>
        </p:nvSpPr>
        <p:spPr>
          <a:xfrm>
            <a:off x="755576" y="1484784"/>
            <a:ext cx="7848872" cy="5040561"/>
          </a:xfrm>
        </p:spPr>
        <p:txBody>
          <a:bodyPr>
            <a:normAutofit/>
          </a:bodyPr>
          <a:lstStyle/>
          <a:p>
            <a:r>
              <a:rPr lang="en-GB" sz="2400" dirty="0" smtClean="0">
                <a:solidFill>
                  <a:schemeClr val="bg1"/>
                </a:solidFill>
                <a:latin typeface="Times New Roman" pitchFamily="18" charset="0"/>
                <a:cs typeface="Times New Roman" pitchFamily="18" charset="0"/>
              </a:rPr>
              <a:t>The disease comprises a heterogeneous group of diseases by which both cell-mediated and antibody mediated immunity affected. Patient can suffer recurrent infections of bacterial, viral, fungal and </a:t>
            </a:r>
            <a:r>
              <a:rPr lang="en-GB" sz="2400" dirty="0" err="1" smtClean="0">
                <a:solidFill>
                  <a:schemeClr val="bg1"/>
                </a:solidFill>
                <a:latin typeface="Times New Roman" pitchFamily="18" charset="0"/>
                <a:cs typeface="Times New Roman" pitchFamily="18" charset="0"/>
              </a:rPr>
              <a:t>protozoal</a:t>
            </a:r>
            <a:r>
              <a:rPr lang="en-GB" sz="2400" dirty="0" smtClean="0">
                <a:solidFill>
                  <a:schemeClr val="bg1"/>
                </a:solidFill>
                <a:latin typeface="Times New Roman" pitchFamily="18" charset="0"/>
                <a:cs typeface="Times New Roman" pitchFamily="18" charset="0"/>
              </a:rPr>
              <a:t> microorganisms and most commonly CMV. Vaccination with attenuated virus is very helpful in infants to a void fatal consequences.</a:t>
            </a:r>
          </a:p>
          <a:p>
            <a:r>
              <a:rPr lang="en-GB" sz="2400" dirty="0" smtClean="0">
                <a:solidFill>
                  <a:schemeClr val="bg1"/>
                </a:solidFill>
                <a:latin typeface="Times New Roman" pitchFamily="18" charset="0"/>
                <a:cs typeface="Times New Roman" pitchFamily="18" charset="0"/>
              </a:rPr>
              <a:t>The disease can be sub-classified into different subgroups designated as T</a:t>
            </a:r>
            <a:r>
              <a:rPr lang="en-GB" sz="2800" baseline="400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B</a:t>
            </a:r>
            <a:r>
              <a:rPr lang="en-GB" sz="2800" baseline="300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 T</a:t>
            </a:r>
            <a:r>
              <a:rPr lang="en-GB" sz="2800" baseline="300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B</a:t>
            </a:r>
            <a:r>
              <a:rPr lang="en-GB" sz="2800" baseline="400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 T</a:t>
            </a:r>
            <a:r>
              <a:rPr lang="en-GB" sz="2800" baseline="400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B</a:t>
            </a:r>
            <a:r>
              <a:rPr lang="en-GB" sz="2800" baseline="400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 T</a:t>
            </a:r>
            <a:r>
              <a:rPr lang="en-GB" sz="2400" baseline="300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B</a:t>
            </a:r>
            <a:r>
              <a:rPr lang="en-GB" sz="2400" baseline="300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a:t>
            </a:r>
          </a:p>
          <a:p>
            <a:r>
              <a:rPr lang="en-GB" sz="2400" u="sng" dirty="0" smtClean="0">
                <a:solidFill>
                  <a:schemeClr val="bg1"/>
                </a:solidFill>
                <a:latin typeface="Times New Roman" pitchFamily="18" charset="0"/>
                <a:cs typeface="Times New Roman" pitchFamily="18" charset="0"/>
              </a:rPr>
              <a:t> T</a:t>
            </a:r>
            <a:r>
              <a:rPr lang="en-GB" sz="2800" u="sng" baseline="30000" dirty="0" smtClean="0">
                <a:solidFill>
                  <a:schemeClr val="bg1"/>
                </a:solidFill>
                <a:latin typeface="Times New Roman" pitchFamily="18" charset="0"/>
                <a:cs typeface="Times New Roman" pitchFamily="18" charset="0"/>
              </a:rPr>
              <a:t>-</a:t>
            </a:r>
            <a:r>
              <a:rPr lang="en-GB" sz="2800" u="sng" baseline="40000" dirty="0" smtClean="0">
                <a:solidFill>
                  <a:schemeClr val="bg1"/>
                </a:solidFill>
                <a:latin typeface="Times New Roman" pitchFamily="18" charset="0"/>
                <a:cs typeface="Times New Roman" pitchFamily="18" charset="0"/>
              </a:rPr>
              <a:t> </a:t>
            </a:r>
            <a:r>
              <a:rPr lang="en-GB" sz="2400" u="sng" dirty="0" smtClean="0">
                <a:solidFill>
                  <a:schemeClr val="bg1"/>
                </a:solidFill>
                <a:latin typeface="Times New Roman" pitchFamily="18" charset="0"/>
                <a:cs typeface="Times New Roman" pitchFamily="18" charset="0"/>
              </a:rPr>
              <a:t>B</a:t>
            </a:r>
            <a:r>
              <a:rPr lang="en-GB" sz="2800" u="sng" baseline="30000" dirty="0" smtClean="0">
                <a:solidFill>
                  <a:schemeClr val="bg1"/>
                </a:solidFill>
                <a:latin typeface="Times New Roman" pitchFamily="18" charset="0"/>
                <a:cs typeface="Times New Roman" pitchFamily="18" charset="0"/>
              </a:rPr>
              <a:t>+</a:t>
            </a:r>
            <a:r>
              <a:rPr lang="en-GB" sz="2400" u="sng" dirty="0" smtClean="0">
                <a:solidFill>
                  <a:schemeClr val="bg1"/>
                </a:solidFill>
                <a:latin typeface="Times New Roman" pitchFamily="18" charset="0"/>
                <a:cs typeface="Times New Roman" pitchFamily="18" charset="0"/>
              </a:rPr>
              <a:t> subgroup</a:t>
            </a:r>
            <a:r>
              <a:rPr lang="en-GB" sz="2400" dirty="0" smtClean="0">
                <a:solidFill>
                  <a:schemeClr val="bg1"/>
                </a:solidFill>
                <a:latin typeface="Times New Roman" pitchFamily="18" charset="0"/>
                <a:cs typeface="Times New Roman" pitchFamily="18" charset="0"/>
              </a:rPr>
              <a:t>: Patients show complete absence of T-cells with normal or elevated number of </a:t>
            </a:r>
            <a:r>
              <a:rPr lang="en-GB" sz="2400" dirty="0" err="1" smtClean="0">
                <a:solidFill>
                  <a:schemeClr val="bg1"/>
                </a:solidFill>
                <a:latin typeface="Times New Roman" pitchFamily="18" charset="0"/>
                <a:cs typeface="Times New Roman" pitchFamily="18" charset="0"/>
              </a:rPr>
              <a:t>nonfunctioning</a:t>
            </a:r>
            <a:r>
              <a:rPr lang="en-GB" sz="2400" dirty="0" smtClean="0">
                <a:solidFill>
                  <a:schemeClr val="bg1"/>
                </a:solidFill>
                <a:latin typeface="Times New Roman" pitchFamily="18" charset="0"/>
                <a:cs typeface="Times New Roman" pitchFamily="18" charset="0"/>
              </a:rPr>
              <a:t> B-cells, patients also lack NK cells.</a:t>
            </a:r>
          </a:p>
          <a:p>
            <a:r>
              <a:rPr lang="en-GB" sz="2400" dirty="0" smtClean="0">
                <a:solidFill>
                  <a:schemeClr val="bg1"/>
                </a:solidFill>
                <a:latin typeface="Times New Roman" pitchFamily="18" charset="0"/>
                <a:cs typeface="Times New Roman" pitchFamily="18" charset="0"/>
              </a:rPr>
              <a:t>Two undistinguished types of this disease the </a:t>
            </a:r>
            <a:r>
              <a:rPr lang="en-GB" sz="2400" b="1" u="sng" dirty="0" smtClean="0">
                <a:solidFill>
                  <a:schemeClr val="bg1"/>
                </a:solidFill>
                <a:latin typeface="Times New Roman" pitchFamily="18" charset="0"/>
                <a:cs typeface="Times New Roman" pitchFamily="18" charset="0"/>
              </a:rPr>
              <a:t>X-linked</a:t>
            </a:r>
            <a:r>
              <a:rPr lang="en-GB" sz="2400" dirty="0" smtClean="0">
                <a:solidFill>
                  <a:schemeClr val="bg1"/>
                </a:solidFill>
                <a:latin typeface="Times New Roman" pitchFamily="18" charset="0"/>
                <a:cs typeface="Times New Roman" pitchFamily="18" charset="0"/>
              </a:rPr>
              <a:t> and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92162"/>
            <a:ext cx="8064896" cy="620614"/>
          </a:xfrm>
        </p:spPr>
        <p:txBody>
          <a:bodyPr>
            <a:normAutofit fontScale="90000"/>
          </a:bodyPr>
          <a:lstStyle/>
          <a:p>
            <a:pPr algn="ctr"/>
            <a:r>
              <a:rPr lang="en-GB" dirty="0" smtClean="0">
                <a:solidFill>
                  <a:schemeClr val="bg1">
                    <a:lumMod val="95000"/>
                  </a:schemeClr>
                </a:solidFill>
                <a:latin typeface="Times New Roman" pitchFamily="18" charset="0"/>
                <a:cs typeface="Times New Roman" pitchFamily="18" charset="0"/>
              </a:rPr>
              <a:t>Immunodeficiency disorders and </a:t>
            </a:r>
            <a:r>
              <a:rPr lang="en-GB" dirty="0" err="1" smtClean="0">
                <a:solidFill>
                  <a:schemeClr val="bg1">
                    <a:lumMod val="95000"/>
                  </a:schemeClr>
                </a:solidFill>
                <a:latin typeface="Times New Roman" pitchFamily="18" charset="0"/>
                <a:cs typeface="Times New Roman" pitchFamily="18" charset="0"/>
              </a:rPr>
              <a:t>Neoplasias</a:t>
            </a:r>
            <a:endParaRPr lang="en-GB" dirty="0"/>
          </a:p>
        </p:txBody>
      </p:sp>
      <p:sp>
        <p:nvSpPr>
          <p:cNvPr id="3" name="Content Placeholder 2"/>
          <p:cNvSpPr>
            <a:spLocks noGrp="1"/>
          </p:cNvSpPr>
          <p:nvPr>
            <p:ph idx="1"/>
          </p:nvPr>
        </p:nvSpPr>
        <p:spPr>
          <a:xfrm>
            <a:off x="539552" y="1412776"/>
            <a:ext cx="8064896" cy="5184577"/>
          </a:xfrm>
        </p:spPr>
        <p:txBody>
          <a:bodyPr>
            <a:normAutofit/>
          </a:bodyPr>
          <a:lstStyle/>
          <a:p>
            <a:pPr>
              <a:buNone/>
            </a:pPr>
            <a:r>
              <a:rPr lang="en-GB" sz="2400" b="1" dirty="0" smtClean="0">
                <a:solidFill>
                  <a:schemeClr val="bg1"/>
                </a:solidFill>
                <a:latin typeface="Times New Roman" pitchFamily="18" charset="0"/>
                <a:cs typeface="Times New Roman" pitchFamily="18" charset="0"/>
              </a:rPr>
              <a:t>..........</a:t>
            </a:r>
            <a:r>
              <a:rPr lang="en-GB" sz="2400" b="1" u="sng" dirty="0" err="1" smtClean="0">
                <a:solidFill>
                  <a:schemeClr val="bg1"/>
                </a:solidFill>
                <a:latin typeface="Times New Roman" pitchFamily="18" charset="0"/>
                <a:cs typeface="Times New Roman" pitchFamily="18" charset="0"/>
              </a:rPr>
              <a:t>Autosomal</a:t>
            </a:r>
            <a:r>
              <a:rPr lang="en-GB" sz="2400" b="1" dirty="0" smtClean="0">
                <a:solidFill>
                  <a:schemeClr val="bg1"/>
                </a:solidFill>
                <a:latin typeface="Times New Roman" pitchFamily="18" charset="0"/>
                <a:cs typeface="Times New Roman" pitchFamily="18" charset="0"/>
              </a:rPr>
              <a:t> recessive </a:t>
            </a:r>
            <a:r>
              <a:rPr lang="en-GB" sz="2400" dirty="0" smtClean="0">
                <a:solidFill>
                  <a:schemeClr val="bg1"/>
                </a:solidFill>
                <a:latin typeface="Times New Roman" pitchFamily="18" charset="0"/>
                <a:cs typeface="Times New Roman" pitchFamily="18" charset="0"/>
              </a:rPr>
              <a:t>SCID. </a:t>
            </a:r>
          </a:p>
          <a:p>
            <a:r>
              <a:rPr lang="en-GB" sz="2400" dirty="0" smtClean="0">
                <a:solidFill>
                  <a:schemeClr val="bg1"/>
                </a:solidFill>
                <a:latin typeface="Times New Roman" pitchFamily="18" charset="0"/>
                <a:cs typeface="Times New Roman" pitchFamily="18" charset="0"/>
              </a:rPr>
              <a:t>50% of patients with T</a:t>
            </a:r>
            <a:r>
              <a:rPr lang="en-GB" sz="2800" baseline="400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B</a:t>
            </a:r>
            <a:r>
              <a:rPr lang="en-GB" sz="2800" baseline="300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 subgroup are X-linked SCID patients. The disease is due to a mutation found on X chromosome that codes for </a:t>
            </a:r>
            <a:r>
              <a:rPr lang="en-GB" sz="2400" dirty="0" smtClean="0">
                <a:solidFill>
                  <a:schemeClr val="bg1"/>
                </a:solidFill>
                <a:latin typeface="Times New Roman" pitchFamily="18" charset="0"/>
                <a:cs typeface="Times New Roman" pitchFamily="18" charset="0"/>
                <a:sym typeface="Symbol"/>
              </a:rPr>
              <a:t>-chain which is common to the receptors for IL-2, IL-4,IL-7, IL-9and IL15.</a:t>
            </a:r>
          </a:p>
          <a:p>
            <a:r>
              <a:rPr lang="en-GB" sz="2400" dirty="0" smtClean="0">
                <a:solidFill>
                  <a:schemeClr val="bg1"/>
                </a:solidFill>
                <a:latin typeface="Times New Roman" pitchFamily="18" charset="0"/>
                <a:cs typeface="Times New Roman" pitchFamily="18" charset="0"/>
                <a:sym typeface="Symbol"/>
              </a:rPr>
              <a:t>Less common than X linked, the </a:t>
            </a:r>
            <a:r>
              <a:rPr lang="en-GB" sz="2400" dirty="0" err="1" smtClean="0">
                <a:solidFill>
                  <a:schemeClr val="bg1"/>
                </a:solidFill>
                <a:latin typeface="Times New Roman" pitchFamily="18" charset="0"/>
                <a:cs typeface="Times New Roman" pitchFamily="18" charset="0"/>
                <a:sym typeface="Symbol"/>
              </a:rPr>
              <a:t>autosomal</a:t>
            </a:r>
            <a:r>
              <a:rPr lang="en-GB" sz="2400" dirty="0" smtClean="0">
                <a:solidFill>
                  <a:schemeClr val="bg1"/>
                </a:solidFill>
                <a:latin typeface="Times New Roman" pitchFamily="18" charset="0"/>
                <a:cs typeface="Times New Roman" pitchFamily="18" charset="0"/>
                <a:sym typeface="Symbol"/>
              </a:rPr>
              <a:t> recessive SCID, the mutation found on </a:t>
            </a:r>
            <a:r>
              <a:rPr lang="en-GB" sz="2400" dirty="0" err="1" smtClean="0">
                <a:solidFill>
                  <a:schemeClr val="bg1"/>
                </a:solidFill>
                <a:latin typeface="Times New Roman" pitchFamily="18" charset="0"/>
                <a:cs typeface="Times New Roman" pitchFamily="18" charset="0"/>
                <a:sym typeface="Symbol"/>
              </a:rPr>
              <a:t>autosomal</a:t>
            </a:r>
            <a:r>
              <a:rPr lang="en-GB" sz="2400" dirty="0" smtClean="0">
                <a:solidFill>
                  <a:schemeClr val="bg1"/>
                </a:solidFill>
                <a:latin typeface="Times New Roman" pitchFamily="18" charset="0"/>
                <a:cs typeface="Times New Roman" pitchFamily="18" charset="0"/>
                <a:sym typeface="Symbol"/>
              </a:rPr>
              <a:t> chromosome responsible for coding JAK3 tyrosine </a:t>
            </a:r>
            <a:r>
              <a:rPr lang="en-GB" sz="2400" dirty="0" err="1" smtClean="0">
                <a:solidFill>
                  <a:schemeClr val="bg1"/>
                </a:solidFill>
                <a:latin typeface="Times New Roman" pitchFamily="18" charset="0"/>
                <a:cs typeface="Times New Roman" pitchFamily="18" charset="0"/>
                <a:sym typeface="Symbol"/>
              </a:rPr>
              <a:t>kinase</a:t>
            </a:r>
            <a:r>
              <a:rPr lang="en-GB" sz="2400" dirty="0" smtClean="0">
                <a:solidFill>
                  <a:schemeClr val="bg1"/>
                </a:solidFill>
                <a:latin typeface="Times New Roman" pitchFamily="18" charset="0"/>
                <a:cs typeface="Times New Roman" pitchFamily="18" charset="0"/>
                <a:sym typeface="Symbol"/>
              </a:rPr>
              <a:t> (this molecule is restricted for haematopoietic stem cells).</a:t>
            </a:r>
          </a:p>
          <a:p>
            <a:r>
              <a:rPr lang="en-GB" sz="2400" dirty="0" smtClean="0">
                <a:solidFill>
                  <a:schemeClr val="bg1"/>
                </a:solidFill>
                <a:latin typeface="Times New Roman" pitchFamily="18" charset="0"/>
                <a:cs typeface="Times New Roman" pitchFamily="18" charset="0"/>
                <a:sym typeface="Symbol"/>
              </a:rPr>
              <a:t>Another smaller group of patients with </a:t>
            </a:r>
            <a:r>
              <a:rPr lang="en-GB" sz="2400" dirty="0" err="1" smtClean="0">
                <a:solidFill>
                  <a:schemeClr val="bg1"/>
                </a:solidFill>
                <a:latin typeface="Times New Roman" pitchFamily="18" charset="0"/>
                <a:cs typeface="Times New Roman" pitchFamily="18" charset="0"/>
                <a:sym typeface="Symbol"/>
              </a:rPr>
              <a:t>autosomal</a:t>
            </a:r>
            <a:r>
              <a:rPr lang="en-GB" sz="2400" dirty="0" smtClean="0">
                <a:solidFill>
                  <a:schemeClr val="bg1"/>
                </a:solidFill>
                <a:latin typeface="Times New Roman" pitchFamily="18" charset="0"/>
                <a:cs typeface="Times New Roman" pitchFamily="18" charset="0"/>
                <a:sym typeface="Symbol"/>
              </a:rPr>
              <a:t> recessive SCID have mutations in IL-7R</a:t>
            </a:r>
            <a:r>
              <a:rPr lang="el-GR" sz="2400" dirty="0" smtClean="0">
                <a:solidFill>
                  <a:schemeClr val="bg1"/>
                </a:solidFill>
                <a:latin typeface="Times New Roman" pitchFamily="18" charset="0"/>
                <a:cs typeface="Times New Roman" pitchFamily="18" charset="0"/>
                <a:sym typeface="Symbol"/>
              </a:rPr>
              <a:t>α</a:t>
            </a:r>
            <a:r>
              <a:rPr lang="en-GB" sz="2400" dirty="0" smtClean="0">
                <a:solidFill>
                  <a:schemeClr val="bg1"/>
                </a:solidFill>
                <a:latin typeface="Times New Roman" pitchFamily="18" charset="0"/>
                <a:cs typeface="Times New Roman" pitchFamily="18" charset="0"/>
                <a:sym typeface="Symbol"/>
              </a:rPr>
              <a:t> or in a chain of CD3.   </a:t>
            </a:r>
            <a:r>
              <a:rPr lang="en-GB" sz="2400" dirty="0" smtClean="0">
                <a:solidFill>
                  <a:schemeClr val="bg1"/>
                </a:solidFill>
                <a:latin typeface="Times New Roman" pitchFamily="18" charset="0"/>
                <a:cs typeface="Times New Roman" pitchFamily="18" charset="0"/>
              </a:rPr>
              <a:t>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92162"/>
            <a:ext cx="7848872" cy="620614"/>
          </a:xfrm>
        </p:spPr>
        <p:txBody>
          <a:bodyPr>
            <a:normAutofit fontScale="90000"/>
          </a:bodyPr>
          <a:lstStyle/>
          <a:p>
            <a:pPr algn="ctr"/>
            <a:r>
              <a:rPr lang="en-GB" dirty="0" smtClean="0">
                <a:solidFill>
                  <a:schemeClr val="bg1">
                    <a:lumMod val="95000"/>
                  </a:schemeClr>
                </a:solidFill>
                <a:latin typeface="Times New Roman" pitchFamily="18" charset="0"/>
                <a:cs typeface="Times New Roman" pitchFamily="18" charset="0"/>
              </a:rPr>
              <a:t>Immunodeficiency disorders and </a:t>
            </a:r>
            <a:r>
              <a:rPr lang="en-GB" dirty="0" err="1" smtClean="0">
                <a:solidFill>
                  <a:schemeClr val="bg1">
                    <a:lumMod val="95000"/>
                  </a:schemeClr>
                </a:solidFill>
                <a:latin typeface="Times New Roman" pitchFamily="18" charset="0"/>
                <a:cs typeface="Times New Roman" pitchFamily="18" charset="0"/>
              </a:rPr>
              <a:t>Neoplasias</a:t>
            </a:r>
            <a:endParaRPr lang="en-GB" dirty="0"/>
          </a:p>
        </p:txBody>
      </p:sp>
      <p:sp>
        <p:nvSpPr>
          <p:cNvPr id="3" name="Content Placeholder 2"/>
          <p:cNvSpPr>
            <a:spLocks noGrp="1"/>
          </p:cNvSpPr>
          <p:nvPr>
            <p:ph idx="1"/>
          </p:nvPr>
        </p:nvSpPr>
        <p:spPr>
          <a:xfrm>
            <a:off x="611560" y="1412776"/>
            <a:ext cx="7992888" cy="5112569"/>
          </a:xfrm>
        </p:spPr>
        <p:txBody>
          <a:bodyPr/>
          <a:lstStyle/>
          <a:p>
            <a:r>
              <a:rPr lang="en-GB" sz="2400" u="sng" dirty="0" smtClean="0">
                <a:solidFill>
                  <a:schemeClr val="bg1"/>
                </a:solidFill>
                <a:latin typeface="Times New Roman" pitchFamily="18" charset="0"/>
                <a:cs typeface="Times New Roman" pitchFamily="18" charset="0"/>
              </a:rPr>
              <a:t>T</a:t>
            </a:r>
            <a:r>
              <a:rPr lang="en-GB" sz="2400" u="sng" baseline="30000" dirty="0" smtClean="0">
                <a:solidFill>
                  <a:schemeClr val="bg1"/>
                </a:solidFill>
                <a:latin typeface="Times New Roman" pitchFamily="18" charset="0"/>
                <a:cs typeface="Times New Roman" pitchFamily="18" charset="0"/>
              </a:rPr>
              <a:t>-</a:t>
            </a:r>
            <a:r>
              <a:rPr lang="en-GB" sz="2400" u="sng" dirty="0" smtClean="0">
                <a:solidFill>
                  <a:schemeClr val="bg1"/>
                </a:solidFill>
                <a:latin typeface="Times New Roman" pitchFamily="18" charset="0"/>
                <a:cs typeface="Times New Roman" pitchFamily="18" charset="0"/>
              </a:rPr>
              <a:t>B</a:t>
            </a:r>
            <a:r>
              <a:rPr lang="en-GB" sz="2400" u="sng" baseline="30000" dirty="0" smtClean="0">
                <a:solidFill>
                  <a:schemeClr val="bg1"/>
                </a:solidFill>
                <a:latin typeface="Times New Roman" pitchFamily="18" charset="0"/>
                <a:cs typeface="Times New Roman" pitchFamily="18" charset="0"/>
              </a:rPr>
              <a:t>-</a:t>
            </a:r>
            <a:r>
              <a:rPr lang="en-GB" sz="2400" u="sng" dirty="0" smtClean="0">
                <a:solidFill>
                  <a:schemeClr val="bg1"/>
                </a:solidFill>
                <a:latin typeface="Times New Roman" pitchFamily="18" charset="0"/>
                <a:cs typeface="Times New Roman" pitchFamily="18" charset="0"/>
              </a:rPr>
              <a:t> subgroup:</a:t>
            </a:r>
            <a:r>
              <a:rPr lang="en-GB" sz="2400" dirty="0" smtClean="0">
                <a:solidFill>
                  <a:schemeClr val="bg1"/>
                </a:solidFill>
                <a:latin typeface="Times New Roman" pitchFamily="18" charset="0"/>
                <a:cs typeface="Times New Roman" pitchFamily="18" charset="0"/>
              </a:rPr>
              <a:t> Three specific disorders.</a:t>
            </a:r>
          </a:p>
          <a:p>
            <a:r>
              <a:rPr lang="en-GB" sz="2400" dirty="0" smtClean="0">
                <a:solidFill>
                  <a:schemeClr val="bg1"/>
                </a:solidFill>
                <a:latin typeface="Times New Roman" pitchFamily="18" charset="0"/>
                <a:cs typeface="Times New Roman" pitchFamily="18" charset="0"/>
              </a:rPr>
              <a:t>1- Adenosine </a:t>
            </a:r>
            <a:r>
              <a:rPr lang="en-GB" sz="2400" dirty="0" err="1" smtClean="0">
                <a:solidFill>
                  <a:schemeClr val="bg1"/>
                </a:solidFill>
                <a:latin typeface="Times New Roman" pitchFamily="18" charset="0"/>
                <a:cs typeface="Times New Roman" pitchFamily="18" charset="0"/>
              </a:rPr>
              <a:t>deaminase</a:t>
            </a:r>
            <a:r>
              <a:rPr lang="en-GB" sz="2400" dirty="0" smtClean="0">
                <a:solidFill>
                  <a:schemeClr val="bg1"/>
                </a:solidFill>
                <a:latin typeface="Times New Roman" pitchFamily="18" charset="0"/>
                <a:cs typeface="Times New Roman" pitchFamily="18" charset="0"/>
              </a:rPr>
              <a:t> deficiency (ADA).</a:t>
            </a:r>
          </a:p>
          <a:p>
            <a:r>
              <a:rPr lang="en-GB" sz="2400" dirty="0" smtClean="0">
                <a:solidFill>
                  <a:schemeClr val="bg1"/>
                </a:solidFill>
                <a:latin typeface="Times New Roman" pitchFamily="18" charset="0"/>
                <a:cs typeface="Times New Roman" pitchFamily="18" charset="0"/>
              </a:rPr>
              <a:t>2- </a:t>
            </a:r>
            <a:r>
              <a:rPr lang="en-GB" sz="2400" dirty="0" err="1" smtClean="0">
                <a:solidFill>
                  <a:schemeClr val="bg1"/>
                </a:solidFill>
                <a:latin typeface="Times New Roman" pitchFamily="18" charset="0"/>
                <a:cs typeface="Times New Roman" pitchFamily="18" charset="0"/>
              </a:rPr>
              <a:t>Purine</a:t>
            </a:r>
            <a:r>
              <a:rPr lang="en-GB" sz="2400" dirty="0" smtClean="0">
                <a:solidFill>
                  <a:schemeClr val="bg1"/>
                </a:solidFill>
                <a:latin typeface="Times New Roman" pitchFamily="18" charset="0"/>
                <a:cs typeface="Times New Roman" pitchFamily="18" charset="0"/>
              </a:rPr>
              <a:t> nucleoside </a:t>
            </a:r>
            <a:r>
              <a:rPr lang="en-GB" sz="2400" dirty="0" err="1" smtClean="0">
                <a:solidFill>
                  <a:schemeClr val="bg1"/>
                </a:solidFill>
                <a:latin typeface="Times New Roman" pitchFamily="18" charset="0"/>
                <a:cs typeface="Times New Roman" pitchFamily="18" charset="0"/>
              </a:rPr>
              <a:t>phosphorylase</a:t>
            </a:r>
            <a:r>
              <a:rPr lang="en-GB" sz="2400" dirty="0" smtClean="0">
                <a:solidFill>
                  <a:schemeClr val="bg1"/>
                </a:solidFill>
                <a:latin typeface="Times New Roman" pitchFamily="18" charset="0"/>
                <a:cs typeface="Times New Roman" pitchFamily="18" charset="0"/>
              </a:rPr>
              <a:t> deficiency (PNP).</a:t>
            </a:r>
          </a:p>
          <a:p>
            <a:r>
              <a:rPr lang="en-GB" sz="2400" dirty="0" smtClean="0">
                <a:solidFill>
                  <a:schemeClr val="bg1"/>
                </a:solidFill>
                <a:latin typeface="Times New Roman" pitchFamily="18" charset="0"/>
                <a:cs typeface="Times New Roman" pitchFamily="18" charset="0"/>
              </a:rPr>
              <a:t>3- </a:t>
            </a:r>
            <a:r>
              <a:rPr lang="en-GB" sz="2400" dirty="0" err="1" smtClean="0">
                <a:solidFill>
                  <a:schemeClr val="bg1"/>
                </a:solidFill>
                <a:latin typeface="Times New Roman" pitchFamily="18" charset="0"/>
                <a:cs typeface="Times New Roman" pitchFamily="18" charset="0"/>
              </a:rPr>
              <a:t>Recombinase</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deficiences</a:t>
            </a:r>
            <a:r>
              <a:rPr lang="en-GB" sz="2400" dirty="0" smtClean="0">
                <a:solidFill>
                  <a:schemeClr val="bg1"/>
                </a:solidFill>
                <a:latin typeface="Times New Roman" pitchFamily="18" charset="0"/>
                <a:cs typeface="Times New Roman" pitchFamily="18" charset="0"/>
              </a:rPr>
              <a:t>.</a:t>
            </a:r>
          </a:p>
          <a:p>
            <a:r>
              <a:rPr lang="en-GB" sz="2400" dirty="0" smtClean="0">
                <a:solidFill>
                  <a:schemeClr val="bg1"/>
                </a:solidFill>
                <a:latin typeface="Times New Roman" pitchFamily="18" charset="0"/>
                <a:cs typeface="Times New Roman" pitchFamily="18" charset="0"/>
              </a:rPr>
              <a:t>ADA involves absence of the enzyme which is important in the </a:t>
            </a:r>
            <a:r>
              <a:rPr lang="en-GB" sz="2400" dirty="0" err="1" smtClean="0">
                <a:solidFill>
                  <a:schemeClr val="bg1"/>
                </a:solidFill>
                <a:latin typeface="Times New Roman" pitchFamily="18" charset="0"/>
                <a:cs typeface="Times New Roman" pitchFamily="18" charset="0"/>
              </a:rPr>
              <a:t>purine</a:t>
            </a:r>
            <a:r>
              <a:rPr lang="en-GB" sz="2400" dirty="0" smtClean="0">
                <a:solidFill>
                  <a:schemeClr val="bg1"/>
                </a:solidFill>
                <a:latin typeface="Times New Roman" pitchFamily="18" charset="0"/>
                <a:cs typeface="Times New Roman" pitchFamily="18" charset="0"/>
              </a:rPr>
              <a:t> pathway formation. Patients with this disease shows complete absence of both T and B lymphocytes. </a:t>
            </a:r>
          </a:p>
          <a:p>
            <a:r>
              <a:rPr lang="en-GB" sz="2400" dirty="0" smtClean="0">
                <a:solidFill>
                  <a:schemeClr val="bg1"/>
                </a:solidFill>
                <a:latin typeface="Times New Roman" pitchFamily="18" charset="0"/>
                <a:cs typeface="Times New Roman" pitchFamily="18" charset="0"/>
              </a:rPr>
              <a:t>Deficiency of the enzyme lead to accumulation of toxic wastes in cells. Enzyme supplementation used as treatment.</a:t>
            </a:r>
          </a:p>
          <a:p>
            <a:r>
              <a:rPr lang="en-GB" sz="2400" dirty="0" smtClean="0">
                <a:solidFill>
                  <a:schemeClr val="bg1"/>
                </a:solidFill>
                <a:latin typeface="Times New Roman" pitchFamily="18" charset="0"/>
                <a:cs typeface="Times New Roman" pitchFamily="18" charset="0"/>
              </a:rPr>
              <a:t>PNP involves absence of another enzyme which is important in the </a:t>
            </a:r>
            <a:r>
              <a:rPr lang="en-GB" sz="2400" dirty="0" err="1" smtClean="0">
                <a:solidFill>
                  <a:schemeClr val="bg1"/>
                </a:solidFill>
                <a:latin typeface="Times New Roman" pitchFamily="18" charset="0"/>
                <a:cs typeface="Times New Roman" pitchFamily="18" charset="0"/>
              </a:rPr>
              <a:t>purine</a:t>
            </a:r>
            <a:r>
              <a:rPr lang="en-GB" sz="2400" dirty="0" smtClean="0">
                <a:solidFill>
                  <a:schemeClr val="bg1"/>
                </a:solidFill>
                <a:latin typeface="Times New Roman" pitchFamily="18" charset="0"/>
                <a:cs typeface="Times New Roman" pitchFamily="18" charset="0"/>
              </a:rPr>
              <a:t> pathway formation.   </a:t>
            </a:r>
          </a:p>
          <a:p>
            <a:pPr>
              <a:buNone/>
            </a:pPr>
            <a:endParaRPr lang="en-GB" sz="2400" dirty="0"/>
          </a:p>
        </p:txBody>
      </p:sp>
    </p:spTree>
  </p:cSld>
  <p:clrMapOvr>
    <a:masterClrMapping/>
  </p:clrMapOvr>
  <p:transition>
    <p:wipe dir="d"/>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920880" cy="620614"/>
          </a:xfrm>
        </p:spPr>
        <p:txBody>
          <a:bodyPr>
            <a:normAutofit fontScale="90000"/>
          </a:bodyPr>
          <a:lstStyle/>
          <a:p>
            <a:pPr algn="ctr"/>
            <a:r>
              <a:rPr lang="en-GB" dirty="0" smtClean="0">
                <a:solidFill>
                  <a:schemeClr val="bg1">
                    <a:lumMod val="95000"/>
                  </a:schemeClr>
                </a:solidFill>
                <a:latin typeface="Times New Roman" pitchFamily="18" charset="0"/>
                <a:cs typeface="Times New Roman" pitchFamily="18" charset="0"/>
              </a:rPr>
              <a:t>Immunodeficiency disorders and </a:t>
            </a:r>
            <a:r>
              <a:rPr lang="en-GB" dirty="0" err="1" smtClean="0">
                <a:solidFill>
                  <a:schemeClr val="bg1">
                    <a:lumMod val="95000"/>
                  </a:schemeClr>
                </a:solidFill>
                <a:latin typeface="Times New Roman" pitchFamily="18" charset="0"/>
                <a:cs typeface="Times New Roman" pitchFamily="18" charset="0"/>
              </a:rPr>
              <a:t>Neoplasias</a:t>
            </a:r>
            <a:endParaRPr lang="en-GB" dirty="0"/>
          </a:p>
        </p:txBody>
      </p:sp>
      <p:sp>
        <p:nvSpPr>
          <p:cNvPr id="3" name="Content Placeholder 2"/>
          <p:cNvSpPr>
            <a:spLocks noGrp="1"/>
          </p:cNvSpPr>
          <p:nvPr>
            <p:ph idx="1"/>
          </p:nvPr>
        </p:nvSpPr>
        <p:spPr>
          <a:xfrm>
            <a:off x="611560" y="908720"/>
            <a:ext cx="7992888" cy="5616625"/>
          </a:xfrm>
        </p:spPr>
        <p:txBody>
          <a:bodyPr>
            <a:normAutofit lnSpcReduction="10000"/>
          </a:bodyPr>
          <a:lstStyle/>
          <a:p>
            <a:r>
              <a:rPr lang="en-GB" sz="2400" dirty="0" smtClean="0">
                <a:solidFill>
                  <a:schemeClr val="bg1"/>
                </a:solidFill>
                <a:latin typeface="Times New Roman" pitchFamily="18" charset="0"/>
                <a:cs typeface="Times New Roman" pitchFamily="18" charset="0"/>
              </a:rPr>
              <a:t>The deficiency of the enzyme also lead to the accumulation of toxic wastes mainly in neurologic system and lymphoid organs (thymus, lymph nodes, spleen.....).</a:t>
            </a:r>
          </a:p>
          <a:p>
            <a:r>
              <a:rPr lang="en-GB" sz="2400" dirty="0" err="1" smtClean="0">
                <a:solidFill>
                  <a:schemeClr val="bg1"/>
                </a:solidFill>
                <a:latin typeface="Times New Roman" pitchFamily="18" charset="0"/>
                <a:cs typeface="Times New Roman" pitchFamily="18" charset="0"/>
              </a:rPr>
              <a:t>Recombinase</a:t>
            </a:r>
            <a:r>
              <a:rPr lang="en-GB" sz="2400" dirty="0" smtClean="0">
                <a:solidFill>
                  <a:schemeClr val="bg1"/>
                </a:solidFill>
                <a:latin typeface="Times New Roman" pitchFamily="18" charset="0"/>
                <a:cs typeface="Times New Roman" pitchFamily="18" charset="0"/>
              </a:rPr>
              <a:t> deficiencies involves mutations within the  genes RAG1 and RAG2 (recombination activating genes). The gens responsible for synthesis of enzymes involved in rearrangement of the </a:t>
            </a:r>
            <a:r>
              <a:rPr lang="en-GB" sz="2400" dirty="0" err="1" smtClean="0">
                <a:solidFill>
                  <a:schemeClr val="bg1"/>
                </a:solidFill>
                <a:latin typeface="Times New Roman" pitchFamily="18" charset="0"/>
                <a:cs typeface="Times New Roman" pitchFamily="18" charset="0"/>
              </a:rPr>
              <a:t>Ig</a:t>
            </a:r>
            <a:r>
              <a:rPr lang="en-GB" sz="2400" dirty="0" smtClean="0">
                <a:solidFill>
                  <a:schemeClr val="bg1"/>
                </a:solidFill>
                <a:latin typeface="Times New Roman" pitchFamily="18" charset="0"/>
                <a:cs typeface="Times New Roman" pitchFamily="18" charset="0"/>
              </a:rPr>
              <a:t> genes (VDJ) in pre-B-cell and TCR of T-cell.</a:t>
            </a:r>
          </a:p>
          <a:p>
            <a:r>
              <a:rPr lang="en-GB" sz="2400" dirty="0" smtClean="0">
                <a:latin typeface="Times New Roman" pitchFamily="18" charset="0"/>
                <a:cs typeface="Times New Roman" pitchFamily="18" charset="0"/>
              </a:rPr>
              <a:t> </a:t>
            </a:r>
            <a:r>
              <a:rPr lang="en-GB" sz="2400" u="sng" dirty="0" smtClean="0">
                <a:solidFill>
                  <a:schemeClr val="bg1"/>
                </a:solidFill>
                <a:latin typeface="Times New Roman" pitchFamily="18" charset="0"/>
                <a:cs typeface="Times New Roman" pitchFamily="18" charset="0"/>
              </a:rPr>
              <a:t>T</a:t>
            </a:r>
            <a:r>
              <a:rPr lang="en-GB" sz="2800" u="sng" baseline="30000" dirty="0" smtClean="0">
                <a:solidFill>
                  <a:schemeClr val="bg1"/>
                </a:solidFill>
                <a:latin typeface="Times New Roman" pitchFamily="18" charset="0"/>
                <a:cs typeface="Times New Roman" pitchFamily="18" charset="0"/>
              </a:rPr>
              <a:t>+</a:t>
            </a:r>
            <a:r>
              <a:rPr lang="en-GB" sz="2400" u="sng" dirty="0" smtClean="0">
                <a:solidFill>
                  <a:schemeClr val="bg1"/>
                </a:solidFill>
                <a:latin typeface="Times New Roman" pitchFamily="18" charset="0"/>
                <a:cs typeface="Times New Roman" pitchFamily="18" charset="0"/>
              </a:rPr>
              <a:t>B</a:t>
            </a:r>
            <a:r>
              <a:rPr lang="en-GB" sz="2800" u="sng" baseline="30000" dirty="0" smtClean="0">
                <a:solidFill>
                  <a:schemeClr val="bg1"/>
                </a:solidFill>
                <a:latin typeface="Times New Roman" pitchFamily="18" charset="0"/>
                <a:cs typeface="Times New Roman" pitchFamily="18" charset="0"/>
              </a:rPr>
              <a:t>-</a:t>
            </a:r>
            <a:r>
              <a:rPr lang="en-GB" sz="2400" u="sng" dirty="0" smtClean="0">
                <a:solidFill>
                  <a:schemeClr val="bg1"/>
                </a:solidFill>
                <a:latin typeface="Times New Roman" pitchFamily="18" charset="0"/>
                <a:cs typeface="Times New Roman" pitchFamily="18" charset="0"/>
              </a:rPr>
              <a:t> subgroup:</a:t>
            </a:r>
            <a:r>
              <a:rPr lang="en-GB" sz="2400" dirty="0" smtClean="0">
                <a:solidFill>
                  <a:schemeClr val="bg1"/>
                </a:solidFill>
                <a:latin typeface="Times New Roman" pitchFamily="18" charset="0"/>
                <a:cs typeface="Times New Roman" pitchFamily="18" charset="0"/>
              </a:rPr>
              <a:t> </a:t>
            </a:r>
            <a:r>
              <a:rPr lang="en-GB" sz="2400" dirty="0" err="1" smtClean="0">
                <a:solidFill>
                  <a:schemeClr val="bg1"/>
                </a:solidFill>
                <a:latin typeface="Times New Roman" pitchFamily="18" charset="0"/>
                <a:cs typeface="Times New Roman" pitchFamily="18" charset="0"/>
              </a:rPr>
              <a:t>Omenn’s</a:t>
            </a:r>
            <a:r>
              <a:rPr lang="en-GB" sz="2400" dirty="0" smtClean="0">
                <a:solidFill>
                  <a:schemeClr val="bg1"/>
                </a:solidFill>
                <a:latin typeface="Times New Roman" pitchFamily="18" charset="0"/>
                <a:cs typeface="Times New Roman" pitchFamily="18" charset="0"/>
              </a:rPr>
              <a:t> syndrome. Patients have partial RAG activity. Patients blood show normal T-cells count by no B-cells. Activation of T-cells through TH2 clone. Skin and gastrointestinal tract show high infiltration of </a:t>
            </a:r>
            <a:r>
              <a:rPr lang="en-GB" sz="2400" dirty="0" err="1" smtClean="0">
                <a:solidFill>
                  <a:schemeClr val="bg1"/>
                </a:solidFill>
                <a:latin typeface="Times New Roman" pitchFamily="18" charset="0"/>
                <a:cs typeface="Times New Roman" pitchFamily="18" charset="0"/>
              </a:rPr>
              <a:t>eosinophils</a:t>
            </a:r>
            <a:r>
              <a:rPr lang="en-GB" sz="2400" dirty="0" smtClean="0">
                <a:solidFill>
                  <a:schemeClr val="bg1"/>
                </a:solidFill>
                <a:latin typeface="Times New Roman" pitchFamily="18" charset="0"/>
                <a:cs typeface="Times New Roman" pitchFamily="18" charset="0"/>
              </a:rPr>
              <a:t> and high level of IgE</a:t>
            </a:r>
          </a:p>
          <a:p>
            <a:r>
              <a:rPr lang="en-GB" sz="2400" dirty="0" smtClean="0">
                <a:solidFill>
                  <a:schemeClr val="bg1"/>
                </a:solidFill>
                <a:latin typeface="Times New Roman" pitchFamily="18" charset="0"/>
                <a:cs typeface="Times New Roman" pitchFamily="18" charset="0"/>
              </a:rPr>
              <a:t>Transplantation is not effective due to rejection.  </a:t>
            </a:r>
            <a:endParaRPr lang="en-GB" sz="2400" dirty="0">
              <a:latin typeface="Times New Roman" pitchFamily="18" charset="0"/>
              <a:cs typeface="Times New Roman" pitchFamily="18" charset="0"/>
            </a:endParaRPr>
          </a:p>
        </p:txBody>
      </p:sp>
    </p:spTree>
  </p:cSld>
  <p:clrMapOvr>
    <a:masterClrMapping/>
  </p:clrMapOvr>
  <p:transition>
    <p:wipe di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92162"/>
            <a:ext cx="7848872" cy="620614"/>
          </a:xfrm>
        </p:spPr>
        <p:txBody>
          <a:bodyPr>
            <a:normAutofit fontScale="90000"/>
          </a:bodyPr>
          <a:lstStyle/>
          <a:p>
            <a:pPr algn="ctr"/>
            <a:r>
              <a:rPr lang="en-GB" dirty="0" smtClean="0">
                <a:solidFill>
                  <a:schemeClr val="bg1">
                    <a:lumMod val="95000"/>
                  </a:schemeClr>
                </a:solidFill>
                <a:latin typeface="Times New Roman" pitchFamily="18" charset="0"/>
                <a:cs typeface="Times New Roman" pitchFamily="18" charset="0"/>
              </a:rPr>
              <a:t>Immunodeficiency disorders and </a:t>
            </a:r>
            <a:r>
              <a:rPr lang="en-GB" dirty="0" err="1" smtClean="0">
                <a:solidFill>
                  <a:schemeClr val="bg1">
                    <a:lumMod val="95000"/>
                  </a:schemeClr>
                </a:solidFill>
                <a:latin typeface="Times New Roman" pitchFamily="18" charset="0"/>
                <a:cs typeface="Times New Roman" pitchFamily="18" charset="0"/>
              </a:rPr>
              <a:t>Neoplasias</a:t>
            </a:r>
            <a:endParaRPr lang="en-GB" dirty="0"/>
          </a:p>
        </p:txBody>
      </p:sp>
      <p:sp>
        <p:nvSpPr>
          <p:cNvPr id="3" name="Content Placeholder 2"/>
          <p:cNvSpPr>
            <a:spLocks noGrp="1"/>
          </p:cNvSpPr>
          <p:nvPr>
            <p:ph idx="1"/>
          </p:nvPr>
        </p:nvSpPr>
        <p:spPr>
          <a:xfrm>
            <a:off x="611560" y="1628801"/>
            <a:ext cx="7992888" cy="4896544"/>
          </a:xfrm>
        </p:spPr>
        <p:txBody>
          <a:bodyPr>
            <a:normAutofit lnSpcReduction="10000"/>
          </a:bodyPr>
          <a:lstStyle/>
          <a:p>
            <a:r>
              <a:rPr lang="en-GB" sz="2400" u="sng" dirty="0" smtClean="0">
                <a:solidFill>
                  <a:schemeClr val="bg1"/>
                </a:solidFill>
                <a:latin typeface="Times New Roman" pitchFamily="18" charset="0"/>
                <a:cs typeface="Times New Roman" pitchFamily="18" charset="0"/>
              </a:rPr>
              <a:t>T</a:t>
            </a:r>
            <a:r>
              <a:rPr lang="en-GB" sz="2800" u="sng" baseline="30000" dirty="0" smtClean="0">
                <a:solidFill>
                  <a:schemeClr val="bg1"/>
                </a:solidFill>
                <a:latin typeface="Times New Roman" pitchFamily="18" charset="0"/>
                <a:cs typeface="Times New Roman" pitchFamily="18" charset="0"/>
              </a:rPr>
              <a:t>+</a:t>
            </a:r>
            <a:r>
              <a:rPr lang="en-GB" sz="2400" u="sng" dirty="0" smtClean="0">
                <a:solidFill>
                  <a:schemeClr val="bg1"/>
                </a:solidFill>
                <a:latin typeface="Times New Roman" pitchFamily="18" charset="0"/>
                <a:cs typeface="Times New Roman" pitchFamily="18" charset="0"/>
              </a:rPr>
              <a:t>B</a:t>
            </a:r>
            <a:r>
              <a:rPr lang="en-GB" sz="2800" u="sng" baseline="30000" dirty="0" smtClean="0">
                <a:solidFill>
                  <a:schemeClr val="bg1"/>
                </a:solidFill>
                <a:latin typeface="Times New Roman" pitchFamily="18" charset="0"/>
                <a:cs typeface="Times New Roman" pitchFamily="18" charset="0"/>
              </a:rPr>
              <a:t>+</a:t>
            </a:r>
            <a:r>
              <a:rPr lang="en-GB" sz="2400" u="sng" dirty="0" smtClean="0">
                <a:solidFill>
                  <a:schemeClr val="bg1"/>
                </a:solidFill>
                <a:latin typeface="Times New Roman" pitchFamily="18" charset="0"/>
                <a:cs typeface="Times New Roman" pitchFamily="18" charset="0"/>
              </a:rPr>
              <a:t> subgroup: </a:t>
            </a:r>
            <a:r>
              <a:rPr lang="en-GB" sz="2400" dirty="0" smtClean="0">
                <a:solidFill>
                  <a:schemeClr val="bg1"/>
                </a:solidFill>
                <a:latin typeface="Times New Roman" pitchFamily="18" charset="0"/>
                <a:cs typeface="Times New Roman" pitchFamily="18" charset="0"/>
              </a:rPr>
              <a:t>Bare lymphocyte syndrome (BLS).</a:t>
            </a:r>
          </a:p>
          <a:p>
            <a:r>
              <a:rPr lang="en-GB" sz="2400" dirty="0" smtClean="0">
                <a:solidFill>
                  <a:schemeClr val="bg1"/>
                </a:solidFill>
                <a:latin typeface="Times New Roman" pitchFamily="18" charset="0"/>
                <a:cs typeface="Times New Roman" pitchFamily="18" charset="0"/>
              </a:rPr>
              <a:t>The disease is due to failure in the expression of HLA molecules. So the problem comes from Ag presentation process but not from an abnormal cellular development. Therefore patients with such disease show normal number of T and B lymphocytes. According to problems in HLA the disease can be divided into three groups:</a:t>
            </a:r>
          </a:p>
          <a:p>
            <a:r>
              <a:rPr lang="en-GB" sz="2400" dirty="0" smtClean="0">
                <a:solidFill>
                  <a:schemeClr val="bg1"/>
                </a:solidFill>
                <a:latin typeface="Times New Roman" pitchFamily="18" charset="0"/>
                <a:cs typeface="Times New Roman" pitchFamily="18" charset="0"/>
              </a:rPr>
              <a:t>1- HLA-I deficiency.</a:t>
            </a:r>
          </a:p>
          <a:p>
            <a:r>
              <a:rPr lang="en-GB" sz="2400" dirty="0" smtClean="0">
                <a:solidFill>
                  <a:schemeClr val="bg1"/>
                </a:solidFill>
                <a:latin typeface="Times New Roman" pitchFamily="18" charset="0"/>
                <a:cs typeface="Times New Roman" pitchFamily="18" charset="0"/>
              </a:rPr>
              <a:t>2- HLA-II deficiency.</a:t>
            </a:r>
          </a:p>
          <a:p>
            <a:r>
              <a:rPr lang="en-GB" sz="2400" dirty="0" smtClean="0">
                <a:solidFill>
                  <a:schemeClr val="bg1"/>
                </a:solidFill>
                <a:latin typeface="Times New Roman" pitchFamily="18" charset="0"/>
                <a:cs typeface="Times New Roman" pitchFamily="18" charset="0"/>
              </a:rPr>
              <a:t>3- HLA-I and II deficiency.</a:t>
            </a:r>
          </a:p>
          <a:p>
            <a:r>
              <a:rPr lang="en-GB" sz="2400" dirty="0" smtClean="0">
                <a:solidFill>
                  <a:schemeClr val="bg1"/>
                </a:solidFill>
                <a:latin typeface="Times New Roman" pitchFamily="18" charset="0"/>
                <a:cs typeface="Times New Roman" pitchFamily="18" charset="0"/>
              </a:rPr>
              <a:t>Individuals with HLA-II deficiency always show combined </a:t>
            </a:r>
            <a:r>
              <a:rPr lang="en-GB" sz="2400" dirty="0" err="1" smtClean="0">
                <a:solidFill>
                  <a:schemeClr val="bg1"/>
                </a:solidFill>
                <a:latin typeface="Times New Roman" pitchFamily="18" charset="0"/>
                <a:cs typeface="Times New Roman" pitchFamily="18" charset="0"/>
              </a:rPr>
              <a:t>immunedeficiencies</a:t>
            </a:r>
            <a:r>
              <a:rPr lang="en-GB" sz="2400" dirty="0" smtClean="0">
                <a:solidFill>
                  <a:schemeClr val="bg1"/>
                </a:solidFill>
                <a:latin typeface="Times New Roman" pitchFamily="18" charset="0"/>
                <a:cs typeface="Times New Roman" pitchFamily="18" charset="0"/>
              </a:rPr>
              <a:t>. </a:t>
            </a:r>
            <a:endParaRPr lang="en-GB" sz="2400" dirty="0"/>
          </a:p>
        </p:txBody>
      </p:sp>
    </p:spTree>
  </p:cSld>
  <p:clrMapOvr>
    <a:masterClrMapping/>
  </p:clrMapOvr>
  <p:transition>
    <p:wipe dir="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92162"/>
            <a:ext cx="8064896" cy="692622"/>
          </a:xfrm>
        </p:spPr>
        <p:txBody>
          <a:bodyPr>
            <a:normAutofit fontScale="90000"/>
          </a:bodyPr>
          <a:lstStyle/>
          <a:p>
            <a:pPr algn="ctr"/>
            <a:r>
              <a:rPr lang="en-GB" dirty="0" smtClean="0">
                <a:solidFill>
                  <a:schemeClr val="bg1">
                    <a:lumMod val="95000"/>
                  </a:schemeClr>
                </a:solidFill>
                <a:latin typeface="Times New Roman" pitchFamily="18" charset="0"/>
                <a:cs typeface="Times New Roman" pitchFamily="18" charset="0"/>
              </a:rPr>
              <a:t>Immunodeficiency disorders and </a:t>
            </a:r>
            <a:r>
              <a:rPr lang="en-GB" dirty="0" err="1" smtClean="0">
                <a:solidFill>
                  <a:schemeClr val="bg1">
                    <a:lumMod val="95000"/>
                  </a:schemeClr>
                </a:solidFill>
                <a:latin typeface="Times New Roman" pitchFamily="18" charset="0"/>
                <a:cs typeface="Times New Roman" pitchFamily="18" charset="0"/>
              </a:rPr>
              <a:t>Neoplasias</a:t>
            </a:r>
            <a:endParaRPr lang="en-GB" dirty="0"/>
          </a:p>
        </p:txBody>
      </p:sp>
      <p:sp>
        <p:nvSpPr>
          <p:cNvPr id="3" name="Content Placeholder 2"/>
          <p:cNvSpPr>
            <a:spLocks noGrp="1"/>
          </p:cNvSpPr>
          <p:nvPr>
            <p:ph idx="1"/>
          </p:nvPr>
        </p:nvSpPr>
        <p:spPr>
          <a:xfrm>
            <a:off x="539552" y="1484784"/>
            <a:ext cx="8064896" cy="5184577"/>
          </a:xfrm>
        </p:spPr>
        <p:txBody>
          <a:bodyPr>
            <a:normAutofit/>
          </a:bodyPr>
          <a:lstStyle/>
          <a:p>
            <a:r>
              <a:rPr lang="en-GB" sz="2400" dirty="0" smtClean="0">
                <a:solidFill>
                  <a:schemeClr val="bg1"/>
                </a:solidFill>
                <a:latin typeface="Times New Roman" pitchFamily="18" charset="0"/>
                <a:cs typeface="Times New Roman" pitchFamily="18" charset="0"/>
              </a:rPr>
              <a:t>For  BLS affecting HLA-II molecules the problem is not  in the HLA genes but in another set of genes that code for regulatory factors that are important in the transcription of class II genes. CD4</a:t>
            </a:r>
            <a:r>
              <a:rPr lang="en-GB" sz="2400" baseline="300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 to CD8</a:t>
            </a:r>
            <a:r>
              <a:rPr lang="en-GB" sz="2400" baseline="300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 ratio affected. </a:t>
            </a:r>
          </a:p>
          <a:p>
            <a:r>
              <a:rPr lang="en-GB" sz="2400" dirty="0" smtClean="0">
                <a:solidFill>
                  <a:schemeClr val="bg1"/>
                </a:solidFill>
                <a:latin typeface="Times New Roman" pitchFamily="18" charset="0"/>
                <a:cs typeface="Times New Roman" pitchFamily="18" charset="0"/>
              </a:rPr>
              <a:t>In HLA –I defect the problem also not counted against the genes responsible for coding HLA-I molecule but for Transporter protein (Tap). HLA-I also effect the generation of CD8</a:t>
            </a:r>
            <a:r>
              <a:rPr lang="en-GB" sz="2400" baseline="30000" dirty="0" smtClean="0">
                <a:solidFill>
                  <a:schemeClr val="bg1"/>
                </a:solidFill>
                <a:latin typeface="Times New Roman" pitchFamily="18" charset="0"/>
                <a:cs typeface="Times New Roman" pitchFamily="18" charset="0"/>
              </a:rPr>
              <a:t>+</a:t>
            </a:r>
            <a:r>
              <a:rPr lang="en-GB" sz="2400" dirty="0" smtClean="0">
                <a:solidFill>
                  <a:schemeClr val="bg1"/>
                </a:solidFill>
                <a:latin typeface="Times New Roman" pitchFamily="18" charset="0"/>
                <a:cs typeface="Times New Roman" pitchFamily="18" charset="0"/>
              </a:rPr>
              <a:t> cells in the thymus.</a:t>
            </a:r>
          </a:p>
          <a:p>
            <a:r>
              <a:rPr lang="en-GB" sz="2400" dirty="0" smtClean="0">
                <a:solidFill>
                  <a:schemeClr val="bg1"/>
                </a:solidFill>
                <a:latin typeface="Times New Roman" pitchFamily="18" charset="0"/>
                <a:cs typeface="Times New Roman" pitchFamily="18" charset="0"/>
              </a:rPr>
              <a:t>ZAP-70 (tyrosine </a:t>
            </a:r>
            <a:r>
              <a:rPr lang="en-GB" sz="2400" dirty="0" err="1" smtClean="0">
                <a:solidFill>
                  <a:schemeClr val="bg1"/>
                </a:solidFill>
                <a:latin typeface="Times New Roman" pitchFamily="18" charset="0"/>
                <a:cs typeface="Times New Roman" pitchFamily="18" charset="0"/>
              </a:rPr>
              <a:t>kinase</a:t>
            </a:r>
            <a:r>
              <a:rPr lang="en-GB" sz="2400" dirty="0" smtClean="0">
                <a:solidFill>
                  <a:schemeClr val="bg1"/>
                </a:solidFill>
                <a:latin typeface="Times New Roman" pitchFamily="18" charset="0"/>
                <a:cs typeface="Times New Roman" pitchFamily="18" charset="0"/>
              </a:rPr>
              <a:t>) mutation lead to missing of both HLA-I and II.</a:t>
            </a:r>
          </a:p>
          <a:p>
            <a:r>
              <a:rPr lang="en-GB" sz="2400" u="sng" dirty="0" smtClean="0">
                <a:solidFill>
                  <a:schemeClr val="bg1"/>
                </a:solidFill>
                <a:latin typeface="Times New Roman" pitchFamily="18" charset="0"/>
                <a:cs typeface="Times New Roman" pitchFamily="18" charset="0"/>
              </a:rPr>
              <a:t>Other multisystem disorders</a:t>
            </a:r>
            <a:r>
              <a:rPr lang="en-GB" sz="2400" dirty="0" smtClean="0">
                <a:solidFill>
                  <a:schemeClr val="bg1"/>
                </a:solidFill>
                <a:latin typeface="Times New Roman" pitchFamily="18" charset="0"/>
                <a:cs typeface="Times New Roman" pitchFamily="18" charset="0"/>
              </a:rPr>
              <a:t>:</a:t>
            </a:r>
          </a:p>
          <a:p>
            <a:r>
              <a:rPr lang="en-GB" sz="2400" dirty="0" err="1" smtClean="0">
                <a:solidFill>
                  <a:schemeClr val="bg1"/>
                </a:solidFill>
                <a:latin typeface="Times New Roman" pitchFamily="18" charset="0"/>
                <a:cs typeface="Times New Roman" pitchFamily="18" charset="0"/>
              </a:rPr>
              <a:t>Wiskott</a:t>
            </a:r>
            <a:r>
              <a:rPr lang="en-GB" sz="2400" dirty="0" smtClean="0">
                <a:solidFill>
                  <a:schemeClr val="bg1"/>
                </a:solidFill>
                <a:latin typeface="Times New Roman" pitchFamily="18" charset="0"/>
                <a:cs typeface="Times New Roman" pitchFamily="18" charset="0"/>
              </a:rPr>
              <a:t>-Aldrich syndrome: is X-linked disease, characterised   </a:t>
            </a:r>
            <a:r>
              <a:rPr lang="en-GB" dirty="0" smtClean="0">
                <a:solidFill>
                  <a:schemeClr val="bg1"/>
                </a:solidFill>
                <a:latin typeface="Times New Roman" pitchFamily="18" charset="0"/>
                <a:cs typeface="Times New Roman" pitchFamily="18" charset="0"/>
              </a:rPr>
              <a:t> </a:t>
            </a:r>
            <a:endParaRPr lang="en-GB"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488832" cy="620614"/>
          </a:xfrm>
        </p:spPr>
        <p:txBody>
          <a:bodyPr>
            <a:normAutofit fontScale="90000"/>
          </a:bodyPr>
          <a:lstStyle/>
          <a:p>
            <a:pPr algn="ctr"/>
            <a:r>
              <a:rPr lang="en-GB" dirty="0" smtClean="0">
                <a:solidFill>
                  <a:schemeClr val="bg1">
                    <a:lumMod val="95000"/>
                  </a:schemeClr>
                </a:solidFill>
                <a:latin typeface="Times New Roman" pitchFamily="18" charset="0"/>
                <a:cs typeface="Times New Roman" pitchFamily="18" charset="0"/>
              </a:rPr>
              <a:t>Immunodeficiency disorders and </a:t>
            </a:r>
            <a:r>
              <a:rPr lang="en-GB" dirty="0" err="1" smtClean="0">
                <a:solidFill>
                  <a:schemeClr val="bg1">
                    <a:lumMod val="95000"/>
                  </a:schemeClr>
                </a:solidFill>
                <a:latin typeface="Times New Roman" pitchFamily="18" charset="0"/>
                <a:cs typeface="Times New Roman" pitchFamily="18" charset="0"/>
              </a:rPr>
              <a:t>Neoplasias</a:t>
            </a:r>
            <a:endParaRPr lang="en-GB" dirty="0"/>
          </a:p>
        </p:txBody>
      </p:sp>
      <p:sp>
        <p:nvSpPr>
          <p:cNvPr id="3" name="Content Placeholder 2"/>
          <p:cNvSpPr>
            <a:spLocks noGrp="1"/>
          </p:cNvSpPr>
          <p:nvPr>
            <p:ph idx="1"/>
          </p:nvPr>
        </p:nvSpPr>
        <p:spPr>
          <a:xfrm>
            <a:off x="611560" y="1124744"/>
            <a:ext cx="7848872" cy="5400601"/>
          </a:xfrm>
        </p:spPr>
        <p:txBody>
          <a:bodyPr>
            <a:normAutofit/>
          </a:bodyPr>
          <a:lstStyle/>
          <a:p>
            <a:r>
              <a:rPr lang="en-GB" sz="2400" dirty="0" smtClean="0">
                <a:solidFill>
                  <a:schemeClr val="bg1"/>
                </a:solidFill>
                <a:latin typeface="Times New Roman" pitchFamily="18" charset="0"/>
                <a:cs typeface="Times New Roman" pitchFamily="18" charset="0"/>
              </a:rPr>
              <a:t>By  low count of platelets and small size , recurrent bacterial infection, allergic reaction which include eczema. The disease is  due to a mutation in in a gene responsible for the synthesis of </a:t>
            </a:r>
            <a:r>
              <a:rPr lang="en-GB" sz="2400" dirty="0" err="1" smtClean="0">
                <a:solidFill>
                  <a:schemeClr val="bg1"/>
                </a:solidFill>
                <a:latin typeface="Times New Roman" pitchFamily="18" charset="0"/>
                <a:cs typeface="Times New Roman" pitchFamily="18" charset="0"/>
              </a:rPr>
              <a:t>Wiskott</a:t>
            </a:r>
            <a:r>
              <a:rPr lang="en-GB" sz="2400" dirty="0" smtClean="0">
                <a:solidFill>
                  <a:schemeClr val="bg1"/>
                </a:solidFill>
                <a:latin typeface="Times New Roman" pitchFamily="18" charset="0"/>
                <a:cs typeface="Times New Roman" pitchFamily="18" charset="0"/>
              </a:rPr>
              <a:t>-Aldrich syndrome protein (WASP). The protein found in all haematopoietic stem cells. It facilitates the interaction between different immune cells. In this disease both T and B cells affected, cells intend not to respond to polysaccharide </a:t>
            </a:r>
            <a:r>
              <a:rPr lang="en-GB" sz="2400" dirty="0" err="1" smtClean="0">
                <a:solidFill>
                  <a:schemeClr val="bg1"/>
                </a:solidFill>
                <a:latin typeface="Times New Roman" pitchFamily="18" charset="0"/>
                <a:cs typeface="Times New Roman" pitchFamily="18" charset="0"/>
              </a:rPr>
              <a:t>Ags</a:t>
            </a:r>
            <a:r>
              <a:rPr lang="en-GB" sz="2400" dirty="0" smtClean="0">
                <a:solidFill>
                  <a:schemeClr val="bg1"/>
                </a:solidFill>
                <a:latin typeface="Times New Roman" pitchFamily="18" charset="0"/>
                <a:cs typeface="Times New Roman" pitchFamily="18" charset="0"/>
              </a:rPr>
              <a:t>. If not treated patients life expectancy only three years. T and B cell transplantation should be effective as a treatment.     </a:t>
            </a:r>
            <a:endParaRPr lang="en-GB" sz="2400" dirty="0">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704856" cy="620614"/>
          </a:xfrm>
        </p:spPr>
        <p:txBody>
          <a:bodyPr>
            <a:noAutofit/>
          </a:bodyPr>
          <a:lstStyle/>
          <a:p>
            <a:pPr algn="ctr"/>
            <a:r>
              <a:rPr lang="en-GB" dirty="0" smtClean="0">
                <a:solidFill>
                  <a:schemeClr val="bg1"/>
                </a:solidFill>
                <a:latin typeface="Times New Roman" pitchFamily="18" charset="0"/>
                <a:cs typeface="Times New Roman" pitchFamily="18" charset="0"/>
              </a:rPr>
              <a:t>Tolerance and autoimmunity</a:t>
            </a:r>
            <a:endParaRPr lang="en-GB"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67544" y="908720"/>
            <a:ext cx="8280920" cy="5544617"/>
          </a:xfrm>
        </p:spPr>
        <p:txBody>
          <a:bodyPr>
            <a:normAutofit/>
          </a:bodyPr>
          <a:lstStyle/>
          <a:p>
            <a:r>
              <a:rPr lang="en-GB" sz="2800" dirty="0" smtClean="0">
                <a:solidFill>
                  <a:schemeClr val="bg1">
                    <a:lumMod val="95000"/>
                  </a:schemeClr>
                </a:solidFill>
                <a:latin typeface="Times New Roman" pitchFamily="18" charset="0"/>
                <a:cs typeface="Times New Roman" pitchFamily="18" charset="0"/>
              </a:rPr>
              <a:t>Immune system protects our bodies by eliminating foreign antigens (adaptive and acquired immunity).</a:t>
            </a:r>
          </a:p>
          <a:p>
            <a:r>
              <a:rPr lang="en-GB" sz="2800" dirty="0" smtClean="0">
                <a:solidFill>
                  <a:schemeClr val="bg1">
                    <a:lumMod val="95000"/>
                  </a:schemeClr>
                </a:solidFill>
                <a:latin typeface="Times New Roman" pitchFamily="18" charset="0"/>
                <a:cs typeface="Times New Roman" pitchFamily="18" charset="0"/>
              </a:rPr>
              <a:t>Normally the immune system does not attack or respond to self components of our bodies. In rare cases and when the immune system recognise self components as foreign antigens this should lead to severe damage to the site attacked by components of the immune system, in many cases attacked sites, structures or organs end loosing their function.</a:t>
            </a:r>
          </a:p>
          <a:p>
            <a:r>
              <a:rPr lang="en-GB" sz="2800" dirty="0" smtClean="0">
                <a:solidFill>
                  <a:schemeClr val="bg1">
                    <a:lumMod val="95000"/>
                  </a:schemeClr>
                </a:solidFill>
                <a:latin typeface="Times New Roman" pitchFamily="18" charset="0"/>
                <a:cs typeface="Times New Roman" pitchFamily="18" charset="0"/>
              </a:rPr>
              <a:t>Usually and all the time this state of specific unresponsiveness to self-antigen is known as</a:t>
            </a:r>
            <a:r>
              <a:rPr lang="en-GB" sz="2800" dirty="0" smtClean="0">
                <a:latin typeface="Times New Roman" pitchFamily="18" charset="0"/>
                <a:cs typeface="Times New Roman" pitchFamily="18" charset="0"/>
              </a:rPr>
              <a:t> </a:t>
            </a:r>
            <a:r>
              <a:rPr lang="en-GB" sz="2800" b="1" i="1" u="sng" dirty="0" smtClean="0">
                <a:solidFill>
                  <a:srgbClr val="C00000"/>
                </a:solidFill>
                <a:latin typeface="Times New Roman" pitchFamily="18" charset="0"/>
                <a:cs typeface="Times New Roman" pitchFamily="18" charset="0"/>
              </a:rPr>
              <a:t>self tolerance</a:t>
            </a:r>
            <a:r>
              <a:rPr lang="en-GB" sz="2800" dirty="0" smtClean="0">
                <a:latin typeface="Times New Roman" pitchFamily="18" charset="0"/>
                <a:cs typeface="Times New Roman" pitchFamily="18" charset="0"/>
              </a:rPr>
              <a:t>.</a:t>
            </a:r>
          </a:p>
          <a:p>
            <a:endParaRPr lang="en-GB" sz="2800" dirty="0">
              <a:latin typeface="Times New Roman" pitchFamily="18" charset="0"/>
              <a:cs typeface="Times New Roman" pitchFamily="18" charset="0"/>
            </a:endParaRPr>
          </a:p>
        </p:txBody>
      </p:sp>
    </p:spTree>
  </p:cSld>
  <p:clrMapOvr>
    <a:masterClrMapping/>
  </p:clrMapOvr>
  <p:transition>
    <p:wipe di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632848" cy="620614"/>
          </a:xfrm>
        </p:spPr>
        <p:txBody>
          <a:bodyPr>
            <a:noAutofit/>
          </a:bodyPr>
          <a:lstStyle/>
          <a:p>
            <a:pPr algn="ctr"/>
            <a:r>
              <a:rPr lang="en-GB" dirty="0" smtClean="0">
                <a:solidFill>
                  <a:schemeClr val="bg1"/>
                </a:solidFill>
                <a:latin typeface="Times New Roman" pitchFamily="18" charset="0"/>
                <a:cs typeface="Times New Roman" pitchFamily="18" charset="0"/>
              </a:rPr>
              <a:t>Tolerance and autoimmunity</a:t>
            </a:r>
            <a:endParaRPr lang="en-GB" dirty="0"/>
          </a:p>
        </p:txBody>
      </p:sp>
      <p:sp>
        <p:nvSpPr>
          <p:cNvPr id="3" name="Content Placeholder 2"/>
          <p:cNvSpPr>
            <a:spLocks noGrp="1"/>
          </p:cNvSpPr>
          <p:nvPr>
            <p:ph idx="1"/>
          </p:nvPr>
        </p:nvSpPr>
        <p:spPr>
          <a:xfrm>
            <a:off x="467544" y="836712"/>
            <a:ext cx="8280920" cy="5688633"/>
          </a:xfrm>
        </p:spPr>
        <p:txBody>
          <a:bodyPr>
            <a:normAutofit lnSpcReduction="10000"/>
          </a:bodyPr>
          <a:lstStyle/>
          <a:p>
            <a:pPr>
              <a:buNone/>
            </a:pPr>
            <a:r>
              <a:rPr lang="en-GB" sz="3200" u="sng" dirty="0" smtClean="0">
                <a:solidFill>
                  <a:schemeClr val="bg1">
                    <a:lumMod val="95000"/>
                  </a:schemeClr>
                </a:solidFill>
                <a:latin typeface="Times New Roman" pitchFamily="18" charset="0"/>
                <a:cs typeface="Times New Roman" pitchFamily="18" charset="0"/>
              </a:rPr>
              <a:t>TOLERANCE DEMONISTRATION (in 1950s)</a:t>
            </a:r>
          </a:p>
          <a:p>
            <a:r>
              <a:rPr lang="en-GB" sz="2800" dirty="0" smtClean="0">
                <a:solidFill>
                  <a:schemeClr val="bg1">
                    <a:lumMod val="95000"/>
                  </a:schemeClr>
                </a:solidFill>
                <a:latin typeface="Times New Roman" pitchFamily="18" charset="0"/>
                <a:cs typeface="Times New Roman" pitchFamily="18" charset="0"/>
              </a:rPr>
              <a:t>An adult mice of (strain A) rejected skin grafts from mice of another strain (strain B); the difference between the two mouse strains was in the major </a:t>
            </a:r>
            <a:r>
              <a:rPr lang="en-GB" sz="2800" dirty="0" err="1" smtClean="0">
                <a:solidFill>
                  <a:schemeClr val="bg1">
                    <a:lumMod val="95000"/>
                  </a:schemeClr>
                </a:solidFill>
                <a:latin typeface="Times New Roman" pitchFamily="18" charset="0"/>
                <a:cs typeface="Times New Roman" pitchFamily="18" charset="0"/>
              </a:rPr>
              <a:t>histocompatibility</a:t>
            </a:r>
            <a:r>
              <a:rPr lang="en-GB" sz="2800" dirty="0" smtClean="0">
                <a:solidFill>
                  <a:schemeClr val="bg1">
                    <a:lumMod val="95000"/>
                  </a:schemeClr>
                </a:solidFill>
                <a:latin typeface="Times New Roman" pitchFamily="18" charset="0"/>
                <a:cs typeface="Times New Roman" pitchFamily="18" charset="0"/>
              </a:rPr>
              <a:t> complex (MHC) molecules they expressed.</a:t>
            </a:r>
          </a:p>
          <a:p>
            <a:r>
              <a:rPr lang="en-GB" sz="2800" dirty="0" smtClean="0">
                <a:solidFill>
                  <a:schemeClr val="bg1">
                    <a:lumMod val="95000"/>
                  </a:schemeClr>
                </a:solidFill>
                <a:latin typeface="Times New Roman" pitchFamily="18" charset="0"/>
                <a:cs typeface="Times New Roman" pitchFamily="18" charset="0"/>
              </a:rPr>
              <a:t>But when mice of strain A were injected within 24 hours after birth with bone marrow stem cells from strain B, they did </a:t>
            </a:r>
            <a:r>
              <a:rPr lang="en-GB" sz="2800" i="1" u="sng" dirty="0" smtClean="0">
                <a:solidFill>
                  <a:schemeClr val="bg1">
                    <a:lumMod val="95000"/>
                  </a:schemeClr>
                </a:solidFill>
                <a:latin typeface="Times New Roman" pitchFamily="18" charset="0"/>
                <a:cs typeface="Times New Roman" pitchFamily="18" charset="0"/>
              </a:rPr>
              <a:t>not reject skin grafts </a:t>
            </a:r>
            <a:r>
              <a:rPr lang="en-GB" sz="2800" dirty="0" smtClean="0">
                <a:solidFill>
                  <a:schemeClr val="bg1">
                    <a:lumMod val="95000"/>
                  </a:schemeClr>
                </a:solidFill>
                <a:latin typeface="Times New Roman" pitchFamily="18" charset="0"/>
                <a:cs typeface="Times New Roman" pitchFamily="18" charset="0"/>
              </a:rPr>
              <a:t>from the donor B strain when they grew to adulthood.</a:t>
            </a:r>
          </a:p>
          <a:p>
            <a:r>
              <a:rPr lang="en-GB" sz="2800" dirty="0" smtClean="0">
                <a:solidFill>
                  <a:schemeClr val="bg1">
                    <a:lumMod val="95000"/>
                  </a:schemeClr>
                </a:solidFill>
                <a:latin typeface="Times New Roman" pitchFamily="18" charset="0"/>
                <a:cs typeface="Times New Roman" pitchFamily="18" charset="0"/>
              </a:rPr>
              <a:t>These results suggested that when immature, developing lymphocytes are exposed to a foreign antigen, they fail to provoke an immune response to----</a:t>
            </a:r>
            <a:r>
              <a:rPr lang="en-GB" sz="2400" dirty="0" smtClean="0"/>
              <a:t> </a:t>
            </a:r>
            <a:r>
              <a:rPr lang="en-GB" sz="2400" dirty="0" smtClean="0">
                <a:solidFill>
                  <a:schemeClr val="bg1">
                    <a:lumMod val="95000"/>
                  </a:schemeClr>
                </a:solidFill>
              </a:rPr>
              <a:t> </a:t>
            </a:r>
            <a:endParaRPr lang="en-GB" dirty="0">
              <a:solidFill>
                <a:schemeClr val="bg1">
                  <a:lumMod val="95000"/>
                </a:schemeClr>
              </a:solidFill>
            </a:endParaRPr>
          </a:p>
        </p:txBody>
      </p:sp>
    </p:spTree>
  </p:cSld>
  <p:clrMapOvr>
    <a:masterClrMapping/>
  </p:clrMapOvr>
  <p:transition>
    <p:wipe dir="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560840" cy="620614"/>
          </a:xfrm>
        </p:spPr>
        <p:txBody>
          <a:bodyPr>
            <a:normAutofit fontScale="90000"/>
          </a:bodyPr>
          <a:lstStyle/>
          <a:p>
            <a:pPr algn="ctr"/>
            <a:r>
              <a:rPr lang="en-GB" dirty="0" smtClean="0">
                <a:solidFill>
                  <a:schemeClr val="bg1"/>
                </a:solidFill>
                <a:latin typeface="Times New Roman" pitchFamily="18" charset="0"/>
                <a:cs typeface="Times New Roman" pitchFamily="18" charset="0"/>
              </a:rPr>
              <a:t>Tolerance and autoimmunity</a:t>
            </a:r>
            <a:endParaRPr lang="en-GB" dirty="0"/>
          </a:p>
        </p:txBody>
      </p:sp>
      <p:sp>
        <p:nvSpPr>
          <p:cNvPr id="3" name="Content Placeholder 2"/>
          <p:cNvSpPr>
            <a:spLocks noGrp="1"/>
          </p:cNvSpPr>
          <p:nvPr>
            <p:ph idx="1"/>
          </p:nvPr>
        </p:nvSpPr>
        <p:spPr>
          <a:xfrm>
            <a:off x="251520" y="1124744"/>
            <a:ext cx="8568952" cy="5472608"/>
          </a:xfrm>
        </p:spPr>
        <p:txBody>
          <a:bodyPr>
            <a:normAutofit lnSpcReduction="10000"/>
          </a:bodyPr>
          <a:lstStyle/>
          <a:p>
            <a:pPr>
              <a:buNone/>
            </a:pPr>
            <a:r>
              <a:rPr lang="en-GB" sz="2800" dirty="0" smtClean="0">
                <a:solidFill>
                  <a:schemeClr val="bg1">
                    <a:lumMod val="95000"/>
                  </a:schemeClr>
                </a:solidFill>
                <a:latin typeface="Times New Roman" pitchFamily="18" charset="0"/>
                <a:cs typeface="Times New Roman" pitchFamily="18" charset="0"/>
              </a:rPr>
              <a:t>----the antigen. Instead, the antigen is accepted as self and the immune system becomes tolerant to it. This phenomenon became known as </a:t>
            </a:r>
            <a:r>
              <a:rPr lang="en-GB" sz="2800" b="1" i="1" dirty="0" smtClean="0">
                <a:solidFill>
                  <a:srgbClr val="C00000"/>
                </a:solidFill>
                <a:latin typeface="Times New Roman" pitchFamily="18" charset="0"/>
                <a:cs typeface="Times New Roman" pitchFamily="18" charset="0"/>
              </a:rPr>
              <a:t>neonatal tolerance</a:t>
            </a:r>
            <a:r>
              <a:rPr lang="en-GB" sz="2800" b="1" i="1" dirty="0" smtClean="0">
                <a:solidFill>
                  <a:schemeClr val="bg1">
                    <a:lumMod val="95000"/>
                  </a:schemeClr>
                </a:solidFill>
                <a:latin typeface="Times New Roman" pitchFamily="18" charset="0"/>
                <a:cs typeface="Times New Roman" pitchFamily="18" charset="0"/>
              </a:rPr>
              <a:t>.</a:t>
            </a:r>
          </a:p>
          <a:p>
            <a:pPr>
              <a:buNone/>
            </a:pPr>
            <a:r>
              <a:rPr lang="en-GB" sz="2800" u="sng" dirty="0" smtClean="0">
                <a:solidFill>
                  <a:schemeClr val="bg1">
                    <a:lumMod val="95000"/>
                  </a:schemeClr>
                </a:solidFill>
                <a:latin typeface="Times New Roman" pitchFamily="18" charset="0"/>
                <a:cs typeface="Times New Roman" pitchFamily="18" charset="0"/>
              </a:rPr>
              <a:t>Self tolerance:</a:t>
            </a:r>
          </a:p>
          <a:p>
            <a:r>
              <a:rPr lang="en-GB" sz="2800" dirty="0" smtClean="0">
                <a:solidFill>
                  <a:schemeClr val="bg1">
                    <a:lumMod val="95000"/>
                  </a:schemeClr>
                </a:solidFill>
                <a:latin typeface="Times New Roman" pitchFamily="18" charset="0"/>
                <a:cs typeface="Times New Roman" pitchFamily="18" charset="0"/>
              </a:rPr>
              <a:t>It is a major property of both B and T lymphocytes, characterised by a state of specific unresponsiveness to self-antigen.</a:t>
            </a:r>
          </a:p>
          <a:p>
            <a:r>
              <a:rPr lang="en-GB" sz="2800" dirty="0" smtClean="0">
                <a:solidFill>
                  <a:schemeClr val="bg1">
                    <a:lumMod val="95000"/>
                  </a:schemeClr>
                </a:solidFill>
                <a:latin typeface="Times New Roman" pitchFamily="18" charset="0"/>
                <a:cs typeface="Times New Roman" pitchFamily="18" charset="0"/>
              </a:rPr>
              <a:t> Self tolerance occurs when the interaction of an </a:t>
            </a:r>
            <a:r>
              <a:rPr lang="en-GB" sz="2800" dirty="0" err="1" smtClean="0">
                <a:solidFill>
                  <a:schemeClr val="bg1">
                    <a:lumMod val="95000"/>
                  </a:schemeClr>
                </a:solidFill>
                <a:latin typeface="Times New Roman" pitchFamily="18" charset="0"/>
                <a:cs typeface="Times New Roman" pitchFamily="18" charset="0"/>
              </a:rPr>
              <a:t>autoantigen</a:t>
            </a:r>
            <a:r>
              <a:rPr lang="en-GB" sz="2800" dirty="0" smtClean="0">
                <a:solidFill>
                  <a:schemeClr val="bg1">
                    <a:lumMod val="95000"/>
                  </a:schemeClr>
                </a:solidFill>
                <a:latin typeface="Times New Roman" pitchFamily="18" charset="0"/>
                <a:cs typeface="Times New Roman" pitchFamily="18" charset="0"/>
              </a:rPr>
              <a:t> with self-antigen-specific lymphocytes fails to activate the lymphocytes.</a:t>
            </a:r>
          </a:p>
          <a:p>
            <a:r>
              <a:rPr lang="en-GB" sz="2800" dirty="0" smtClean="0">
                <a:solidFill>
                  <a:schemeClr val="bg1">
                    <a:lumMod val="95000"/>
                  </a:schemeClr>
                </a:solidFill>
                <a:latin typeface="Times New Roman" pitchFamily="18" charset="0"/>
                <a:cs typeface="Times New Roman" pitchFamily="18" charset="0"/>
              </a:rPr>
              <a:t> T and B lymphocytes express specific antigen receptors TCR and BCR respectively).</a:t>
            </a:r>
            <a:endParaRPr lang="en-GB" sz="2800" dirty="0">
              <a:solidFill>
                <a:schemeClr val="bg1">
                  <a:lumMod val="95000"/>
                </a:schemeClr>
              </a:solidFill>
              <a:latin typeface="Times New Roman" pitchFamily="18" charset="0"/>
              <a:cs typeface="Times New Roman" pitchFamily="18" charset="0"/>
            </a:endParaRPr>
          </a:p>
        </p:txBody>
      </p:sp>
    </p:spTree>
  </p:cSld>
  <p:clrMapOvr>
    <a:masterClrMapping/>
  </p:clrMapOvr>
  <p:transition>
    <p:wipe dir="d"/>
  </p:transition>
</p:sld>
</file>

<file path=ppt/theme/theme1.xml><?xml version="1.0" encoding="utf-8"?>
<a:theme xmlns:a="http://schemas.openxmlformats.org/drawingml/2006/main" name="Moonlight">
  <a:themeElements>
    <a:clrScheme name="Moonlight">
      <a:dk1>
        <a:srgbClr val="595959"/>
      </a:dk1>
      <a:lt1>
        <a:srgbClr val="FFFFFF"/>
      </a:lt1>
      <a:dk2>
        <a:srgbClr val="2AB7FF"/>
      </a:dk2>
      <a:lt2>
        <a:srgbClr val="DBE5F1"/>
      </a:lt2>
      <a:accent1>
        <a:srgbClr val="20378C"/>
      </a:accent1>
      <a:accent2>
        <a:srgbClr val="A20000"/>
      </a:accent2>
      <a:accent3>
        <a:srgbClr val="534088"/>
      </a:accent3>
      <a:accent4>
        <a:srgbClr val="2D9123"/>
      </a:accent4>
      <a:accent5>
        <a:srgbClr val="7E2C80"/>
      </a:accent5>
      <a:accent6>
        <a:srgbClr val="4A4EC5"/>
      </a:accent6>
      <a:hlink>
        <a:srgbClr val="BBECFF"/>
      </a:hlink>
      <a:folHlink>
        <a:srgbClr val="DDDDDD"/>
      </a:folHlink>
    </a:clrScheme>
    <a:fontScheme name="Moonlight">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onlight">
      <a:fillStyleLst>
        <a:solidFill>
          <a:schemeClr val="phClr"/>
        </a:solidFill>
        <a:gradFill rotWithShape="1">
          <a:gsLst>
            <a:gs pos="0">
              <a:schemeClr val="phClr">
                <a:tint val="90000"/>
                <a:satMod val="150000"/>
              </a:schemeClr>
            </a:gs>
            <a:gs pos="35000">
              <a:schemeClr val="phClr">
                <a:tint val="80000"/>
                <a:satMod val="200000"/>
              </a:schemeClr>
            </a:gs>
            <a:gs pos="100000">
              <a:schemeClr val="phClr">
                <a:tint val="75000"/>
                <a:satMod val="250000"/>
              </a:schemeClr>
            </a:gs>
          </a:gsLst>
          <a:path path="rect">
            <a:fillToRect l="100000" t="100000"/>
          </a:path>
        </a:gradFill>
        <a:gradFill rotWithShape="1">
          <a:gsLst>
            <a:gs pos="0">
              <a:schemeClr val="phClr">
                <a:shade val="60000"/>
                <a:satMod val="150000"/>
              </a:schemeClr>
            </a:gs>
            <a:gs pos="80000">
              <a:schemeClr val="phClr">
                <a:shade val="100000"/>
                <a:satMod val="130000"/>
              </a:schemeClr>
            </a:gs>
            <a:gs pos="100000">
              <a:schemeClr val="phClr">
                <a:tint val="90000"/>
                <a:shade val="100000"/>
                <a:satMod val="115000"/>
              </a:schemeClr>
            </a:gs>
          </a:gsLst>
          <a:path path="circle">
            <a:fillToRect l="50000" t="50000" r="50000" b="50000"/>
          </a:path>
        </a:gradFill>
      </a:fillStyleLst>
      <a:lnStyleLst>
        <a:ln w="6350" cap="flat" cmpd="sng" algn="ctr">
          <a:solidFill>
            <a:schemeClr val="phClr">
              <a:shade val="95000"/>
              <a:satMod val="115000"/>
            </a:schemeClr>
          </a:solidFill>
          <a:prstDash val="solid"/>
        </a:ln>
        <a:ln w="12700" cap="flat" cmpd="sng" algn="ctr">
          <a:solidFill>
            <a:schemeClr val="phClr">
              <a:satMod val="110000"/>
            </a:schemeClr>
          </a:solidFill>
          <a:prstDash val="solid"/>
        </a:ln>
        <a:ln w="25400" cap="flat" cmpd="sng" algn="ctr">
          <a:solidFill>
            <a:schemeClr val="phClr">
              <a:shade val="90000"/>
              <a:satMod val="115000"/>
            </a:schemeClr>
          </a:solidFill>
          <a:prstDash val="solid"/>
        </a:ln>
      </a:lnStyleLst>
      <a:effectStyleLst>
        <a:effectStyle>
          <a:effectLst>
            <a:outerShdw blurRad="50800" dist="25400" dir="5400000" sx="101000" sy="101000" algn="ctr" rotWithShape="0">
              <a:srgbClr val="000000">
                <a:alpha val="60000"/>
              </a:srgbClr>
            </a:outerShdw>
          </a:effectLst>
        </a:effectStyle>
        <a:effectStyle>
          <a:effectLst>
            <a:innerShdw blurRad="76200" dist="25400" dir="13500000">
              <a:srgbClr val="000000">
                <a:alpha val="60000"/>
              </a:srgbClr>
            </a:innerShdw>
          </a:effectLst>
          <a:scene3d>
            <a:camera prst="orthographicFront">
              <a:rot lat="0" lon="0" rev="0"/>
            </a:camera>
            <a:lightRig rig="balanced" dir="tl">
              <a:rot lat="0" lon="0" rev="4200000"/>
            </a:lightRig>
          </a:scene3d>
          <a:sp3d>
            <a:bevelT w="25400" h="12700" prst="softRound"/>
          </a:sp3d>
        </a:effectStyle>
        <a:effectStyle>
          <a:effectLst>
            <a:innerShdw blurRad="76200" dist="25400" dir="13500000">
              <a:srgbClr val="000000">
                <a:alpha val="60000"/>
              </a:srgbClr>
            </a:innerShdw>
            <a:softEdge rad="31750"/>
          </a:effectLst>
        </a:effectStyle>
      </a:effectStyleLst>
      <a:bgFillStyleLst>
        <a:solidFill>
          <a:schemeClr val="phClr"/>
        </a:solidFill>
        <a:gradFill rotWithShape="1">
          <a:gsLst>
            <a:gs pos="0">
              <a:schemeClr val="phClr">
                <a:lumMod val="90000"/>
              </a:schemeClr>
            </a:gs>
            <a:gs pos="30000">
              <a:schemeClr val="phClr">
                <a:lumMod val="75000"/>
              </a:schemeClr>
            </a:gs>
            <a:gs pos="100000">
              <a:schemeClr val="phClr">
                <a:lumMod val="10000"/>
              </a:schemeClr>
            </a:gs>
          </a:gsLst>
          <a:path path="circle">
            <a:fillToRect l="50000" t="50000" r="50000" b="50000"/>
          </a:path>
        </a:gradFill>
        <a:gradFill rotWithShape="1">
          <a:gsLst>
            <a:gs pos="0">
              <a:schemeClr val="phClr">
                <a:lumMod val="90000"/>
              </a:schemeClr>
            </a:gs>
            <a:gs pos="30000">
              <a:schemeClr val="phClr">
                <a:lumMod val="75000"/>
              </a:schemeClr>
            </a:gs>
            <a:gs pos="100000">
              <a:schemeClr val="phClr">
                <a:lumMod val="10000"/>
              </a:schemeClr>
            </a:gs>
          </a:gsLst>
          <a:path path="rect">
            <a:fillToRect l="100000" t="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Moonlight</Template>
  <TotalTime>6436</TotalTime>
  <Words>10278</Words>
  <Application>Microsoft Office PowerPoint</Application>
  <PresentationFormat>On-screen Show (4:3)</PresentationFormat>
  <Paragraphs>620</Paragraphs>
  <Slides>131</Slides>
  <Notes>4</Notes>
  <HiddenSlides>0</HiddenSlides>
  <MMClips>0</MMClips>
  <ScaleCrop>false</ScaleCrop>
  <HeadingPairs>
    <vt:vector size="4" baseType="variant">
      <vt:variant>
        <vt:lpstr>Theme</vt:lpstr>
      </vt:variant>
      <vt:variant>
        <vt:i4>1</vt:i4>
      </vt:variant>
      <vt:variant>
        <vt:lpstr>Slide Titles</vt:lpstr>
      </vt:variant>
      <vt:variant>
        <vt:i4>131</vt:i4>
      </vt:variant>
    </vt:vector>
  </HeadingPairs>
  <TitlesOfParts>
    <vt:vector size="132" baseType="lpstr">
      <vt:lpstr>Moonlight</vt:lpstr>
      <vt:lpstr>Slide 1</vt:lpstr>
      <vt:lpstr>INFLAMATION</vt:lpstr>
      <vt:lpstr>INFLAMATION</vt:lpstr>
      <vt:lpstr>INFLAMATION</vt:lpstr>
      <vt:lpstr>INFLAMATION</vt:lpstr>
      <vt:lpstr>INFLAMATION</vt:lpstr>
      <vt:lpstr>INFLAMATION</vt:lpstr>
      <vt:lpstr>Slide 8</vt:lpstr>
      <vt:lpstr>PHAGOCYTES</vt:lpstr>
      <vt:lpstr>PHAGOCYTES</vt:lpstr>
      <vt:lpstr>PHAGOCYTES</vt:lpstr>
      <vt:lpstr>PHAGOCYTES</vt:lpstr>
      <vt:lpstr>PHAGOCYTES</vt:lpstr>
      <vt:lpstr>PHAGOCYTES</vt:lpstr>
      <vt:lpstr>PHAGOCYTES</vt:lpstr>
      <vt:lpstr>HYPERSENSITIVITY REACTIONS</vt:lpstr>
      <vt:lpstr>HYPERSENSITIVITY REACTIONS</vt:lpstr>
      <vt:lpstr>HYPERSENSITIVITY REACTIONS</vt:lpstr>
      <vt:lpstr>HYPERSENSITIVITY  TYPE-I</vt:lpstr>
      <vt:lpstr>HYPERSENSITIVITY  TYPE-I</vt:lpstr>
      <vt:lpstr>HYPERSENSITIVITY  TYPE-I</vt:lpstr>
      <vt:lpstr>HYPERSENSITIVITY  TYPE-I</vt:lpstr>
      <vt:lpstr>HYPERSENSITIVITY  TYPE-I</vt:lpstr>
      <vt:lpstr>HYPERSENSITIVITY  TYPE-I</vt:lpstr>
      <vt:lpstr>HYPERSENSITIVITY  TYPE-I</vt:lpstr>
      <vt:lpstr>HYPERSENSITIVITY  TYPE-I</vt:lpstr>
      <vt:lpstr>HYPERSENSITIVITY  TYPE-I</vt:lpstr>
      <vt:lpstr>HYPERSENSITIVITY  TYPE-I</vt:lpstr>
      <vt:lpstr>HYPERSENSITIVITY  TYPE-I</vt:lpstr>
      <vt:lpstr>HYPERSENSITIVITY  TYPE-I</vt:lpstr>
      <vt:lpstr>HYPERSENSITIVITY  TYPE-I</vt:lpstr>
      <vt:lpstr>HYPERSENSITIVITY  TYPE-I</vt:lpstr>
      <vt:lpstr>HYPERSENSITIVITY  TYPE-I</vt:lpstr>
      <vt:lpstr>Slide 34</vt:lpstr>
      <vt:lpstr>Slide 35</vt:lpstr>
      <vt:lpstr>Slide 36</vt:lpstr>
      <vt:lpstr>HYPERSENSITIVITY  TYPE-I</vt:lpstr>
      <vt:lpstr>HYPERSENSITIVITY  TYPE-I</vt:lpstr>
      <vt:lpstr>HYPERSENSITIVITY  TYPE-I</vt:lpstr>
      <vt:lpstr>HYPERSENSITIVITY  TYPE-I</vt:lpstr>
      <vt:lpstr>HYPERSENSITIVITY  TYPE-I</vt:lpstr>
      <vt:lpstr>HYPERSENSITIVITY  TYPE-I</vt:lpstr>
      <vt:lpstr>Slide 43</vt:lpstr>
      <vt:lpstr>Slide 44</vt:lpstr>
      <vt:lpstr>Slide 45</vt:lpstr>
      <vt:lpstr>Slide 46</vt:lpstr>
      <vt:lpstr>HYPERSENSITIVITY  TYPE-I</vt:lpstr>
      <vt:lpstr>HYPERSENSITIVITY  TYPE-I</vt:lpstr>
      <vt:lpstr>Slide 49</vt:lpstr>
      <vt:lpstr>HYPERSENSITIVITY  TYPE-II &amp; III</vt:lpstr>
      <vt:lpstr>HYPERSENSITIVITY  TYPE-II &amp; III</vt:lpstr>
      <vt:lpstr>HYPERSENSITIVITY  TYPE-II &amp; III</vt:lpstr>
      <vt:lpstr>HYPERSENSITIVITY  TYPE-II &amp; III</vt:lpstr>
      <vt:lpstr>HYPERSENSITIVITY  TYPE-II &amp; III</vt:lpstr>
      <vt:lpstr>HYPERSENSITIVITY  TYPE-II &amp; III</vt:lpstr>
      <vt:lpstr>HYPERSENSITIVITY  TYPE-II &amp; III</vt:lpstr>
      <vt:lpstr>HYPERSENSITIVITY  TYPE-II &amp; III</vt:lpstr>
      <vt:lpstr>HYPERSENSITIVITY  TYPE-II &amp; III</vt:lpstr>
      <vt:lpstr>HYPERSENSITIVITY  TYPE-II &amp; III</vt:lpstr>
      <vt:lpstr>Slide 60</vt:lpstr>
      <vt:lpstr>Slide 61</vt:lpstr>
      <vt:lpstr>Slide 62</vt:lpstr>
      <vt:lpstr>Slide 63</vt:lpstr>
      <vt:lpstr>Slide 64</vt:lpstr>
      <vt:lpstr>HYPERSENSITIVITY  TYPE-II &amp; III</vt:lpstr>
      <vt:lpstr>HYPERSENSITIVITY  TYPE-II &amp; III</vt:lpstr>
      <vt:lpstr>HYPERSENSITIVITY  TYPE-II &amp; III</vt:lpstr>
      <vt:lpstr>HYPERSENSITIVITY  TYPE-II &amp; III</vt:lpstr>
      <vt:lpstr>HYPERSENSITIVITY  TYPE-II &amp; III</vt:lpstr>
      <vt:lpstr>Slide 70</vt:lpstr>
      <vt:lpstr>HYPERSENSITIVITY  TYPE-IV</vt:lpstr>
      <vt:lpstr>HYPERSENSITIVITY  TYPE-IV</vt:lpstr>
      <vt:lpstr>HYPERSENSITIVITY  TYPE-IV</vt:lpstr>
      <vt:lpstr>HYPERSENSITIVITY  TYPE-IV</vt:lpstr>
      <vt:lpstr>Slide 75</vt:lpstr>
      <vt:lpstr>Slide 76</vt:lpstr>
      <vt:lpstr>Slide 77</vt:lpstr>
      <vt:lpstr>HYPERSENSITIVITY  TYPE-IV</vt:lpstr>
      <vt:lpstr>HYPERSENSITIVITY  TYPE-IV</vt:lpstr>
      <vt:lpstr>HYPERSENSITIVITY  TYPE-IV</vt:lpstr>
      <vt:lpstr>HYPERSENSITIVITY  TYPE-IV</vt:lpstr>
      <vt:lpstr>HYPERSENSITIVITY  TYPE-IV</vt:lpstr>
      <vt:lpstr>HYPERSENSITIVITY  TYPE-IV</vt:lpstr>
      <vt:lpstr>HYPERSENSITIVITY  TYPE-IV</vt:lpstr>
      <vt:lpstr>HYPERSENSITIVITY  TYPE-IV</vt:lpstr>
      <vt:lpstr>Immunodeficiency disorders and Neoplasias</vt:lpstr>
      <vt:lpstr>Immunodeficiency disorders and Neoplasias</vt:lpstr>
      <vt:lpstr>Immunodeficiency disorders and Neoplasias</vt:lpstr>
      <vt:lpstr>Slide 89</vt:lpstr>
      <vt:lpstr>Immunodeficiency disorders and Neoplasias</vt:lpstr>
      <vt:lpstr>Immunodeficiency disorders and Neoplasias</vt:lpstr>
      <vt:lpstr>Immunodeficiency disorders and Neoplasias</vt:lpstr>
      <vt:lpstr>Immunodeficiency disorders and Neoplasias</vt:lpstr>
      <vt:lpstr>Immunodeficiency disorders and Neoplasias</vt:lpstr>
      <vt:lpstr>Immunodeficiency disorders and Neoplasias</vt:lpstr>
      <vt:lpstr>Immunodeficiency disorders and Neoplasias</vt:lpstr>
      <vt:lpstr>Tolerance and autoimmunity</vt:lpstr>
      <vt:lpstr>Tolerance and autoimmunity</vt:lpstr>
      <vt:lpstr>Tolerance and autoimmunity</vt:lpstr>
      <vt:lpstr>Tolerance and autoimmunity</vt:lpstr>
      <vt:lpstr>Tolerance and autoimmunity</vt:lpstr>
      <vt:lpstr>Tolerance and autoimmunity</vt:lpstr>
      <vt:lpstr>Tolerance and autoimmunity</vt:lpstr>
      <vt:lpstr>Tolerance and autoimmunity</vt:lpstr>
      <vt:lpstr>Tolerance and autoimmunity</vt:lpstr>
      <vt:lpstr>Tolerance and autoimmunity</vt:lpstr>
      <vt:lpstr>Tolerance and autoimmunity</vt:lpstr>
      <vt:lpstr>Tolerance and autoimmunity</vt:lpstr>
      <vt:lpstr>Tolerance and autoimmunity</vt:lpstr>
      <vt:lpstr>Tolerance and autoimmunity</vt:lpstr>
      <vt:lpstr>Tolerance and autoimmunity</vt:lpstr>
      <vt:lpstr>TUMOUR IMMUNOLOGY</vt:lpstr>
      <vt:lpstr>TUMOUR IMMUNOLOGY</vt:lpstr>
      <vt:lpstr>TUMOUR IMMUNOLOGY</vt:lpstr>
      <vt:lpstr>TUMOUR IMMUNOLOGY</vt:lpstr>
      <vt:lpstr>TUMOUR IMMUNOLOGY</vt:lpstr>
      <vt:lpstr>TUMOUR IMMUNOLOGY</vt:lpstr>
      <vt:lpstr>VACCINATION</vt:lpstr>
      <vt:lpstr>VACCINATION</vt:lpstr>
      <vt:lpstr>VACCINATION</vt:lpstr>
      <vt:lpstr>Slide 121</vt:lpstr>
      <vt:lpstr>VACCINATION</vt:lpstr>
      <vt:lpstr>VACCINATION</vt:lpstr>
      <vt:lpstr>VACCINATION</vt:lpstr>
      <vt:lpstr>VACCINATION</vt:lpstr>
      <vt:lpstr>VACCINATION</vt:lpstr>
      <vt:lpstr>VACCINATION</vt:lpstr>
      <vt:lpstr>Transplantation</vt:lpstr>
      <vt:lpstr>Slide 129</vt:lpstr>
      <vt:lpstr>Slide 130</vt:lpstr>
      <vt:lpstr>Slide 131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Suhail</dc:creator>
  <cp:lastModifiedBy>Dr Suhail</cp:lastModifiedBy>
  <cp:revision>536</cp:revision>
  <dcterms:created xsi:type="dcterms:W3CDTF">2011-12-25T10:39:44Z</dcterms:created>
  <dcterms:modified xsi:type="dcterms:W3CDTF">2018-04-28T19:26:20Z</dcterms:modified>
</cp:coreProperties>
</file>