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7" r:id="rId1"/>
  </p:sldMasterIdLst>
  <p:notesMasterIdLst>
    <p:notesMasterId r:id="rId27"/>
  </p:notesMasterIdLst>
  <p:sldIdLst>
    <p:sldId id="256" r:id="rId2"/>
    <p:sldId id="336" r:id="rId3"/>
    <p:sldId id="337" r:id="rId4"/>
    <p:sldId id="338" r:id="rId5"/>
    <p:sldId id="339" r:id="rId6"/>
    <p:sldId id="340" r:id="rId7"/>
    <p:sldId id="276" r:id="rId8"/>
    <p:sldId id="277" r:id="rId9"/>
    <p:sldId id="273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75" r:id="rId19"/>
    <p:sldId id="265" r:id="rId20"/>
    <p:sldId id="266" r:id="rId21"/>
    <p:sldId id="267" r:id="rId22"/>
    <p:sldId id="335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modifyVerifier cryptProviderType="rsaFull" cryptAlgorithmClass="hash" cryptAlgorithmType="typeAny" cryptAlgorithmSid="4" spinCount="100000" saltData="djTrhrShLeVnJle9gFxgow==" hashData="d+zXW+N4jOc8jzX5V1VLtt83kC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FABF79-B534-447A-A24F-F973707CB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840C2D-0352-41A1-8BEE-DB4FAEE174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F764A-115B-42A4-BADA-EB0E748B4F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794C8-3B07-49F1-BEF1-BE3F960C5B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B580-5DC4-4F10-8D12-D5764B9282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F46DD-A274-418C-B985-474750E543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D5DA-E60F-4CF6-B516-390A4636D6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A3DA7-62FE-4788-B7A4-976F33A676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D1E55-333C-43B6-8451-C1DEA5A3E7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582A7-C9F4-401F-B1EF-DCEFE84F1B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B25E-B092-4401-9D00-F99CD7E9C9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3E824-C571-4560-8872-F1F7E33B18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DE8BF2-3634-4BB8-A147-658E432BBD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Antibacterial drugs</a:t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mechanism of action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Antimicrobial agents</a:t>
            </a:r>
            <a:br>
              <a:rPr lang="en-US" sz="4800" b="1" smtClean="0">
                <a:latin typeface="Times New Roman" pitchFamily="18" charset="0"/>
                <a:cs typeface="Times New Roman" pitchFamily="18" charset="0"/>
              </a:rPr>
            </a:br>
            <a:endParaRPr lang="en-US" sz="4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eaLnBrk="1" hangingPunct="1"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Chemotherapeutic agents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Antimicrobials</a:t>
            </a:r>
          </a:p>
          <a:p>
            <a:pPr eaLnBrk="1" hangingPunct="1">
              <a:defRPr/>
            </a:pPr>
            <a:endParaRPr lang="en-US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Antibiotics</a:t>
            </a:r>
          </a:p>
          <a:p>
            <a:pPr eaLnBrk="1" hangingPunct="1">
              <a:defRPr/>
            </a:pPr>
            <a:endParaRPr lang="en-US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8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Bacteriostatic antibiotics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e.g. tetracycline, ethambutol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Bactericidal antibiotics 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e.g. Penicillin, aminoglycosides, and quinolone antibiotics 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life threatening conditions, e.g. acute bacterial endocarditis.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Compromised immune system, e.g. when PMN count is less than 500/ul </a:t>
            </a:r>
          </a:p>
          <a:p>
            <a:pPr eaLnBrk="1" hangingPunct="1">
              <a:defRPr/>
            </a:pPr>
            <a:endParaRPr lang="en-US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inimum </a:t>
            </a: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nhibitory </a:t>
            </a: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oncentration </a:t>
            </a: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MIC</a:t>
            </a:r>
          </a:p>
          <a:p>
            <a:pPr eaLnBrk="1" hangingPunct="1">
              <a:buFontTx/>
              <a:buNone/>
              <a:defRPr/>
            </a:pPr>
            <a:endParaRPr lang="en-US" sz="3600" b="1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inimum </a:t>
            </a: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actericidal </a:t>
            </a: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oncentration </a:t>
            </a: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MBC</a:t>
            </a:r>
          </a:p>
          <a:p>
            <a:pPr eaLnBrk="1" hangingPunct="1">
              <a:buFontTx/>
              <a:buNone/>
              <a:defRPr/>
            </a:pP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MIC or tube dilution method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idx="1"/>
          </p:nvPr>
        </p:nvGraphicFramePr>
        <p:xfrm>
          <a:off x="762000" y="1524000"/>
          <a:ext cx="6786563" cy="4495800"/>
        </p:xfrm>
        <a:graphic>
          <a:graphicData uri="http://schemas.openxmlformats.org/presentationml/2006/ole">
            <p:oleObj spid="_x0000_s1026" name="Bitmap Image" r:id="rId3" imgW="4885714" imgH="2448267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MIC or tube dilution method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idx="1"/>
          </p:nvPr>
        </p:nvGraphicFramePr>
        <p:xfrm>
          <a:off x="2743200" y="1905000"/>
          <a:ext cx="4922838" cy="4724400"/>
        </p:xfrm>
        <a:graphic>
          <a:graphicData uri="http://schemas.openxmlformats.org/presentationml/2006/ole">
            <p:oleObj spid="_x0000_s2050" name="Bitmap Image" r:id="rId3" imgW="4439270" imgH="6373115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Minimum Inhibitory Concentration</a:t>
            </a:r>
          </a:p>
        </p:txBody>
      </p:sp>
      <p:pic>
        <p:nvPicPr>
          <p:cNvPr id="29700" name="Picture 4" descr="PH11_009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4500" y="2057400"/>
            <a:ext cx="57150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hlink"/>
                </a:solidFill>
              </a:rPr>
              <a:t>Definitions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Synergistic antibiotics: e.g.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a penicillin, clindamycin or vancomycin WITH aminoglycosides or aztreonam.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trimethoprim WITH sulphamethoxazol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Antagonistic antibiotics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Penicillin G</a:t>
            </a:r>
            <a:r>
              <a:rPr lang="en-US" sz="1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combined with the bacteriostatic tetracycline to treat meningitis  caused by </a:t>
            </a:r>
            <a:r>
              <a:rPr lang="en-US" sz="1800" b="1" i="1" smtClean="0">
                <a:latin typeface="Times New Roman" pitchFamily="18" charset="0"/>
                <a:cs typeface="Times New Roman" pitchFamily="18" charset="0"/>
              </a:rPr>
              <a:t>Streptococcus pneumoniae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i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Penicillin G is bactericidal but requires an actively growing bacterial population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Empiric therapy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is an educated guess therapy, when there is no information about the causative agent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6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Prophylactic antibiotic</a:t>
            </a:r>
            <a:br>
              <a:rPr lang="en-US" sz="36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To prevent diseases from occurring</a:t>
            </a:r>
          </a:p>
          <a:p>
            <a:pPr eaLnBrk="1" hangingPunct="1"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Prior to surgery</a:t>
            </a:r>
          </a:p>
          <a:p>
            <a:pPr eaLnBrk="1" hangingPunct="1"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In immunocompromised patients</a:t>
            </a:r>
          </a:p>
          <a:p>
            <a:pPr eaLnBrk="1" hangingPunct="1"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In normal people who have been exposed to certain pathogens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Broad spectrum</a:t>
            </a:r>
          </a:p>
          <a:p>
            <a:pPr eaLnBrk="1" hangingPunct="1">
              <a:buFontTx/>
              <a:buNone/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e.g. tetracycline. Some are also active against anaerobes, e.g. Chloramphenicol, and imepenim.</a:t>
            </a:r>
          </a:p>
          <a:p>
            <a:pPr algn="ctr" eaLnBrk="1" hangingPunct="1">
              <a:buFontTx/>
              <a:buNone/>
              <a:defRPr/>
            </a:pP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Narrow spectrum</a:t>
            </a:r>
          </a:p>
          <a:p>
            <a:pPr eaLnBrk="1" hangingPunct="1">
              <a:buFontTx/>
              <a:buNone/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e.g. vancomycin, and aztreonam </a:t>
            </a:r>
          </a:p>
          <a:p>
            <a:pPr eaLnBrk="1" hangingPunct="1">
              <a:buFontTx/>
              <a:buNone/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some are specific for an organism per se. e.g. isoniazid against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Mycobacterium tuberculosis</a:t>
            </a:r>
          </a:p>
          <a:p>
            <a:pPr eaLnBrk="1" hangingPunct="1">
              <a:defRPr/>
            </a:pPr>
            <a:endParaRPr lang="en-US" sz="2400" b="1" i="1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Desirable properties of antibiotics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Selective toxicity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Bactericidal rather than bacteriostatic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Hard to develop resistance against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Narrow spectrum of activity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Minimal adverse effects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Water soluble and stable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Long plasma action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Good tissue distribution including CSF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Low plasma protein binding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Antimicrobial drug stewardship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Discovery of antimicrobials, great advances in medicine</a:t>
            </a:r>
          </a:p>
          <a:p>
            <a:r>
              <a:rPr lang="en-US" b="1" dirty="0" smtClean="0"/>
              <a:t>Problem is emergence of multidrug resistant organisms</a:t>
            </a:r>
          </a:p>
          <a:p>
            <a:r>
              <a:rPr lang="en-US" b="1" dirty="0" smtClean="0"/>
              <a:t>Reduced efficacy of most powerful antimicrobials</a:t>
            </a:r>
          </a:p>
          <a:p>
            <a:r>
              <a:rPr lang="en-US" b="1" dirty="0" smtClean="0"/>
              <a:t>Adverse effects of antimicrobials e.g. </a:t>
            </a:r>
            <a:r>
              <a:rPr lang="en-US" b="1" i="1" dirty="0" smtClean="0"/>
              <a:t>Clostridium difficile </a:t>
            </a:r>
            <a:r>
              <a:rPr lang="en-US" b="1" dirty="0" smtClean="0"/>
              <a:t>colitis</a:t>
            </a:r>
            <a:endParaRPr lang="ar-SA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Rapidly achieve therapeutic levels in plasma, body fluids and tissues</a:t>
            </a:r>
          </a:p>
          <a:p>
            <a:pPr eaLnBrk="1" hangingPunct="1"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Oral and parenteral dosing forms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Has minimal drug interactions</a:t>
            </a:r>
          </a:p>
          <a:p>
            <a:pPr eaLnBrk="1" hangingPunct="1"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Wide therapeutic index, the lethal dose is much higher than the therapeutic dose</a:t>
            </a:r>
          </a:p>
          <a:p>
            <a:pPr eaLnBrk="1" hangingPunct="1">
              <a:buFontTx/>
              <a:buNone/>
              <a:defRPr/>
            </a:pP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Dangers of indiscriminate use of antibiotics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Allergic reaction, e.g. penicillin allergy</a:t>
            </a:r>
          </a:p>
          <a:p>
            <a:pPr eaLnBrk="1" hangingPunct="1">
              <a:defRPr/>
            </a:pPr>
            <a:r>
              <a:rPr lang="en-US" smtClean="0"/>
              <a:t>Direct toxicity, e.g. BM suppression with chloramphenicol</a:t>
            </a:r>
          </a:p>
          <a:p>
            <a:pPr eaLnBrk="1" hangingPunct="1">
              <a:defRPr/>
            </a:pPr>
            <a:r>
              <a:rPr lang="en-US" smtClean="0"/>
              <a:t>Alteration of  NF</a:t>
            </a:r>
          </a:p>
          <a:p>
            <a:pPr eaLnBrk="1" hangingPunct="1">
              <a:defRPr/>
            </a:pPr>
            <a:r>
              <a:rPr lang="en-US" smtClean="0"/>
              <a:t>Masking but not treating a serious disease like an abscess</a:t>
            </a:r>
          </a:p>
          <a:p>
            <a:pPr eaLnBrk="1" hangingPunct="1">
              <a:defRPr/>
            </a:pPr>
            <a:r>
              <a:rPr lang="en-US" smtClean="0"/>
              <a:t>Development of drug resistance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The </a:t>
            </a:r>
            <a:r>
              <a:rPr lang="en-US" i="1" smtClean="0">
                <a:solidFill>
                  <a:schemeClr val="hlink"/>
                </a:solidFill>
              </a:rPr>
              <a:t>S. aureus</a:t>
            </a:r>
            <a:r>
              <a:rPr lang="en-US" smtClean="0">
                <a:solidFill>
                  <a:schemeClr val="hlink"/>
                </a:solidFill>
              </a:rPr>
              <a:t> story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33400" y="914400"/>
            <a:ext cx="23622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1941</a:t>
            </a:r>
          </a:p>
          <a:p>
            <a:pPr algn="ctr"/>
            <a:r>
              <a:rPr lang="en-US" b="1"/>
              <a:t>Penicillin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3505200" y="1524000"/>
            <a:ext cx="2667000" cy="1143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1961</a:t>
            </a:r>
          </a:p>
          <a:p>
            <a:pPr algn="ctr"/>
            <a:r>
              <a:rPr lang="en-US" b="1"/>
              <a:t>Penicillinase-stable</a:t>
            </a:r>
          </a:p>
          <a:p>
            <a:pPr algn="ctr"/>
            <a:r>
              <a:rPr lang="en-US" b="1"/>
              <a:t>Penicillins(Methicillin)</a:t>
            </a: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762000" y="4876800"/>
            <a:ext cx="1905000" cy="1143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2004</a:t>
            </a:r>
          </a:p>
          <a:p>
            <a:pPr algn="ctr"/>
            <a:r>
              <a:rPr lang="en-US" b="1"/>
              <a:t>90% resistance </a:t>
            </a:r>
          </a:p>
          <a:p>
            <a:pPr algn="ctr"/>
            <a:r>
              <a:rPr lang="en-US" b="1"/>
              <a:t>by penicillinase</a:t>
            </a:r>
          </a:p>
        </p:txBody>
      </p:sp>
      <p:sp>
        <p:nvSpPr>
          <p:cNvPr id="20486" name="AutoShape 11"/>
          <p:cNvSpPr>
            <a:spLocks noChangeArrowheads="1"/>
          </p:cNvSpPr>
          <p:nvPr/>
        </p:nvSpPr>
        <p:spPr bwMode="auto">
          <a:xfrm>
            <a:off x="1600200" y="2514600"/>
            <a:ext cx="381000" cy="2057400"/>
          </a:xfrm>
          <a:prstGeom prst="downArrow">
            <a:avLst>
              <a:gd name="adj1" fmla="val 50000"/>
              <a:gd name="adj2" fmla="val 1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487" name="AutoShape 13"/>
          <p:cNvSpPr>
            <a:spLocks noChangeArrowheads="1"/>
          </p:cNvSpPr>
          <p:nvPr/>
        </p:nvSpPr>
        <p:spPr bwMode="auto">
          <a:xfrm>
            <a:off x="4572000" y="2743200"/>
            <a:ext cx="381000" cy="2209800"/>
          </a:xfrm>
          <a:prstGeom prst="downArrow">
            <a:avLst>
              <a:gd name="adj1" fmla="val 50000"/>
              <a:gd name="adj2" fmla="val 1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488" name="Rectangle 14"/>
          <p:cNvSpPr>
            <a:spLocks noChangeArrowheads="1"/>
          </p:cNvSpPr>
          <p:nvPr/>
        </p:nvSpPr>
        <p:spPr bwMode="auto">
          <a:xfrm>
            <a:off x="3581400" y="4953000"/>
            <a:ext cx="2286000" cy="1143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2004</a:t>
            </a:r>
          </a:p>
          <a:p>
            <a:pPr algn="ctr"/>
            <a:r>
              <a:rPr lang="en-US" b="1"/>
              <a:t>Up to 60% resistance</a:t>
            </a:r>
          </a:p>
          <a:p>
            <a:pPr algn="ctr"/>
            <a:r>
              <a:rPr lang="en-US" b="1"/>
              <a:t>(MRSA)</a:t>
            </a:r>
          </a:p>
        </p:txBody>
      </p:sp>
      <p:sp>
        <p:nvSpPr>
          <p:cNvPr id="20489" name="Rectangle 15"/>
          <p:cNvSpPr>
            <a:spLocks noChangeArrowheads="1"/>
          </p:cNvSpPr>
          <p:nvPr/>
        </p:nvSpPr>
        <p:spPr bwMode="auto">
          <a:xfrm>
            <a:off x="6553200" y="1828800"/>
            <a:ext cx="2133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Glycopeptide</a:t>
            </a:r>
          </a:p>
          <a:p>
            <a:pPr algn="ctr"/>
            <a:r>
              <a:rPr lang="en-US" b="1"/>
              <a:t>(Vanocomycin)</a:t>
            </a:r>
          </a:p>
        </p:txBody>
      </p:sp>
      <p:sp>
        <p:nvSpPr>
          <p:cNvPr id="20490" name="AutoShape 16"/>
          <p:cNvSpPr>
            <a:spLocks noChangeArrowheads="1"/>
          </p:cNvSpPr>
          <p:nvPr/>
        </p:nvSpPr>
        <p:spPr bwMode="auto">
          <a:xfrm>
            <a:off x="7467600" y="2819400"/>
            <a:ext cx="304800" cy="2209800"/>
          </a:xfrm>
          <a:prstGeom prst="downArrow">
            <a:avLst>
              <a:gd name="adj1" fmla="val 50000"/>
              <a:gd name="adj2" fmla="val 18125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491" name="Rectangle 17"/>
          <p:cNvSpPr>
            <a:spLocks noChangeArrowheads="1"/>
          </p:cNvSpPr>
          <p:nvPr/>
        </p:nvSpPr>
        <p:spPr bwMode="auto">
          <a:xfrm>
            <a:off x="6629400" y="5105400"/>
            <a:ext cx="20574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2002-2004</a:t>
            </a:r>
          </a:p>
          <a:p>
            <a:pPr algn="ctr"/>
            <a:r>
              <a:rPr lang="en-US" b="1"/>
              <a:t>3 cases of Vanco</a:t>
            </a:r>
          </a:p>
          <a:p>
            <a:pPr algn="ctr"/>
            <a:r>
              <a:rPr lang="en-US" b="1"/>
              <a:t>Resistance(VRSA)!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Resistance to antimicrobial agents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Enzyme mediated, used against penicillin, and amino glycosides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Altering permeability, used against tetracycline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Altering target sites, used against amino glycosides and penicillin “MRSA”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Altering a metabolic pathway, used against sulpha drugs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Altering the enzyme so that it is still active even in the presence of the drug e.g .resistance to sulfa drugs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Mechanisms of antibiotic resistance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ph idx="1"/>
          </p:nvPr>
        </p:nvGraphicFramePr>
        <p:xfrm>
          <a:off x="1819275" y="1933575"/>
          <a:ext cx="5505450" cy="4057650"/>
        </p:xfrm>
        <a:graphic>
          <a:graphicData uri="http://schemas.openxmlformats.org/presentationml/2006/ole">
            <p:oleObj spid="_x0000_s3074" name="Bitmap Image" r:id="rId3" imgW="5504762" imgH="4057143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Transmitting resistance from a bacterium to another bacterium</a:t>
            </a:r>
          </a:p>
        </p:txBody>
      </p:sp>
      <p:pic>
        <p:nvPicPr>
          <p:cNvPr id="38916" name="Picture 4" descr="image00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752600"/>
            <a:ext cx="8534400" cy="5105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Antimicrobial drug stewardship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CDC reports &gt; 2million infections with MDR/year..leading to approximately 20,000 deaths.</a:t>
            </a:r>
          </a:p>
          <a:p>
            <a:r>
              <a:rPr lang="en-US" sz="2800" b="1" dirty="0" smtClean="0"/>
              <a:t>MRSA</a:t>
            </a:r>
          </a:p>
          <a:p>
            <a:r>
              <a:rPr lang="en-US" sz="2800" b="1" dirty="0" smtClean="0"/>
              <a:t>Extended spectrum beta </a:t>
            </a:r>
            <a:r>
              <a:rPr lang="en-US" sz="2800" b="1" dirty="0" err="1" smtClean="0"/>
              <a:t>lactamase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Enterobacteriaceae</a:t>
            </a:r>
            <a:r>
              <a:rPr lang="en-US" sz="2800" b="1" dirty="0" smtClean="0"/>
              <a:t> (ESBL)(</a:t>
            </a:r>
            <a:r>
              <a:rPr lang="en-US" sz="2800" b="1" i="1" dirty="0" smtClean="0"/>
              <a:t>E. coli, </a:t>
            </a:r>
            <a:r>
              <a:rPr lang="en-US" sz="2800" b="1" i="1" dirty="0" err="1" smtClean="0"/>
              <a:t>Kelbsiella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pneumoniae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Hospital acquired infections caused by resistant bacteria cost billions of dollars each year.</a:t>
            </a:r>
            <a:endParaRPr lang="ar-SA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Basic principles of antimicrobial stewardship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1. Reduce inappropriate use of antibiotics</a:t>
            </a:r>
          </a:p>
          <a:p>
            <a:pPr>
              <a:buFontTx/>
              <a:buChar char="-"/>
            </a:pPr>
            <a:r>
              <a:rPr lang="en-US" sz="2800" b="1" dirty="0" smtClean="0"/>
              <a:t>Use only when indicated</a:t>
            </a:r>
          </a:p>
          <a:p>
            <a:pPr>
              <a:buFontTx/>
              <a:buChar char="-"/>
            </a:pPr>
            <a:r>
              <a:rPr lang="en-US" sz="2800" b="1" dirty="0" err="1" smtClean="0"/>
              <a:t>Emperic</a:t>
            </a:r>
            <a:r>
              <a:rPr lang="en-US" sz="2800" b="1" dirty="0" smtClean="0"/>
              <a:t> therapy tailored to the most likely pathogen</a:t>
            </a:r>
          </a:p>
          <a:p>
            <a:pPr>
              <a:buFontTx/>
              <a:buChar char="-"/>
            </a:pPr>
            <a:r>
              <a:rPr lang="en-US" sz="2800" b="1" dirty="0" smtClean="0"/>
              <a:t> Send for appropriate cultures before starting antibiotics</a:t>
            </a:r>
          </a:p>
          <a:p>
            <a:pPr>
              <a:buFontTx/>
              <a:buChar char="-"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2. Encourage targeted treatment with narrow spectrum drugs</a:t>
            </a:r>
          </a:p>
          <a:p>
            <a:endParaRPr lang="ar-SA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3. Limit adverse effects</a:t>
            </a:r>
          </a:p>
          <a:p>
            <a:pPr>
              <a:buNone/>
            </a:pPr>
            <a:r>
              <a:rPr lang="en-US" sz="2800" b="1" dirty="0" smtClean="0"/>
              <a:t>- Stop as soon as appropriate</a:t>
            </a:r>
          </a:p>
          <a:p>
            <a:pPr>
              <a:buFontTx/>
              <a:buChar char="-"/>
            </a:pPr>
            <a:r>
              <a:rPr lang="en-US" sz="2800" b="1" dirty="0" smtClean="0"/>
              <a:t>Aware of the patient’s renal function on the dose of antibiotic used</a:t>
            </a:r>
          </a:p>
          <a:p>
            <a:pPr>
              <a:buFontTx/>
              <a:buChar char="-"/>
            </a:pPr>
            <a:r>
              <a:rPr lang="en-US" sz="2800" b="1" dirty="0" smtClean="0"/>
              <a:t>Be aware of the patient’s hypersensitivity to specific antibiotics</a:t>
            </a:r>
          </a:p>
          <a:p>
            <a:pPr>
              <a:buFontTx/>
              <a:buChar char="-"/>
            </a:pPr>
            <a:r>
              <a:rPr lang="en-US" sz="2800" b="1" dirty="0" smtClean="0"/>
              <a:t>Determine if the patient’s declared HST is correct </a:t>
            </a:r>
          </a:p>
          <a:p>
            <a:pPr>
              <a:buFontTx/>
              <a:buChar char="-"/>
            </a:pPr>
            <a:r>
              <a:rPr lang="en-US" sz="2800" b="1" dirty="0" smtClean="0"/>
              <a:t>Warn the patient against idiosyncratic reactions such as photosensitivity</a:t>
            </a:r>
            <a:endParaRPr lang="en-US" sz="2800" b="1" dirty="0" smtClean="0"/>
          </a:p>
          <a:p>
            <a:endParaRPr lang="ar-SA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Basic principles of antimicrobial stewardship</a:t>
            </a:r>
            <a:endParaRPr lang="ar-SA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Principles of antimicrobial therapy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Selective toxicity</a:t>
            </a:r>
          </a:p>
          <a:p>
            <a:r>
              <a:rPr lang="en-US" sz="2800" b="1" dirty="0" smtClean="0"/>
              <a:t>Four major sites in the bacterial cell sufficiently different from the human cell</a:t>
            </a:r>
          </a:p>
          <a:p>
            <a:pPr>
              <a:buFontTx/>
              <a:buChar char="-"/>
            </a:pPr>
            <a:r>
              <a:rPr lang="en-US" sz="2800" b="1" dirty="0" smtClean="0"/>
              <a:t> Cell wall</a:t>
            </a:r>
          </a:p>
          <a:p>
            <a:pPr>
              <a:buFontTx/>
              <a:buChar char="-"/>
            </a:pPr>
            <a:r>
              <a:rPr lang="en-US" sz="2800" b="1" dirty="0" err="1" smtClean="0"/>
              <a:t>R</a:t>
            </a:r>
            <a:r>
              <a:rPr lang="en-US" sz="2800" b="1" dirty="0" err="1" smtClean="0"/>
              <a:t>ibosomes</a:t>
            </a:r>
            <a:endParaRPr lang="en-US" sz="2800" b="1" dirty="0" smtClean="0"/>
          </a:p>
          <a:p>
            <a:pPr>
              <a:buFontTx/>
              <a:buChar char="-"/>
            </a:pPr>
            <a:r>
              <a:rPr lang="en-US" sz="2800" b="1" dirty="0" smtClean="0"/>
              <a:t>N</a:t>
            </a:r>
            <a:r>
              <a:rPr lang="en-US" sz="2800" b="1" dirty="0" smtClean="0"/>
              <a:t>ucleic acids</a:t>
            </a:r>
          </a:p>
          <a:p>
            <a:pPr>
              <a:buFontTx/>
              <a:buChar char="-"/>
            </a:pPr>
            <a:r>
              <a:rPr lang="en-US" sz="2800" b="1" dirty="0" smtClean="0"/>
              <a:t>C</a:t>
            </a:r>
            <a:r>
              <a:rPr lang="en-US" sz="2800" b="1" dirty="0" smtClean="0"/>
              <a:t>ell membrane</a:t>
            </a:r>
            <a:endParaRPr lang="ar-SA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Historical background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Definitions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Antimicrobials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Antibiotics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Chemotherapeutic agents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Bacteriostatic</a:t>
            </a: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antibiotics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Bactericidal antibiotics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Minimum inhibitory concentration MIC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Minimum bactericidal concentration MBC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Synergistic antibiotics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Antagonistic antibiotics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Empiric therapy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Prophylactic treatment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Broad spectrum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Narrow spectrum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Desirable properties of antibiotics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Dangers of indiscriminate use of antibiotics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Resistance to antimicrobial agents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Transmitting resistance from a bacterium to another bacterium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Historical background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1922 Fleming discovered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Penicillium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notatum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1929 Penicillin was discovered</a:t>
            </a:r>
          </a:p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1940 penicillin was available for clinical use</a:t>
            </a:r>
          </a:p>
          <a:p>
            <a:pPr eaLnBrk="1" hangingPunct="1"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b="1" dirty="0" smtClean="0">
                <a:latin typeface="Segoe Script" pitchFamily="34" charset="0"/>
                <a:cs typeface="Times New Roman" pitchFamily="18" charset="0"/>
              </a:rPr>
              <a:t>Chance favors the prepared mind”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Louis Pasteur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It was the first and still the best</a:t>
            </a:r>
          </a:p>
          <a:p>
            <a:pPr eaLnBrk="1" hangingPunct="1">
              <a:buFontTx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1398</TotalTime>
  <Words>726</Words>
  <Application>Microsoft Office PowerPoint</Application>
  <PresentationFormat>On-screen Show (4:3)</PresentationFormat>
  <Paragraphs>148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Tahoma</vt:lpstr>
      <vt:lpstr>Arial</vt:lpstr>
      <vt:lpstr>Wingdings</vt:lpstr>
      <vt:lpstr>Times New Roman</vt:lpstr>
      <vt:lpstr>Segoe Script</vt:lpstr>
      <vt:lpstr>Ocean</vt:lpstr>
      <vt:lpstr>Bitmap Image</vt:lpstr>
      <vt:lpstr>Antibacterial drugs mechanism of action  </vt:lpstr>
      <vt:lpstr>Antimicrobial drug stewardship</vt:lpstr>
      <vt:lpstr>Antimicrobial drug stewardship</vt:lpstr>
      <vt:lpstr>Basic principles of antimicrobial stewardship</vt:lpstr>
      <vt:lpstr>Basic principles of antimicrobial stewardship</vt:lpstr>
      <vt:lpstr>Principles of antimicrobial therapy</vt:lpstr>
      <vt:lpstr>Objectives</vt:lpstr>
      <vt:lpstr>Objectives</vt:lpstr>
      <vt:lpstr>Historical background </vt:lpstr>
      <vt:lpstr>Antimicrobial agents </vt:lpstr>
      <vt:lpstr>Slide 11</vt:lpstr>
      <vt:lpstr>Slide 12</vt:lpstr>
      <vt:lpstr>MIC or tube dilution method</vt:lpstr>
      <vt:lpstr>MIC or tube dilution method</vt:lpstr>
      <vt:lpstr>Minimum Inhibitory Concentration</vt:lpstr>
      <vt:lpstr>Definitions</vt:lpstr>
      <vt:lpstr>Prophylactic antibiotic </vt:lpstr>
      <vt:lpstr>Slide 18</vt:lpstr>
      <vt:lpstr>Desirable properties of antibiotics</vt:lpstr>
      <vt:lpstr>Slide 20</vt:lpstr>
      <vt:lpstr>Dangers of indiscriminate use of antibiotics</vt:lpstr>
      <vt:lpstr>The S. aureus story</vt:lpstr>
      <vt:lpstr>Resistance to antimicrobial agents</vt:lpstr>
      <vt:lpstr>Mechanisms of antibiotic resistance</vt:lpstr>
      <vt:lpstr>Transmitting resistance from a bacterium to another bacterium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Antimicrobial agents  I</dc:title>
  <dc:creator>smartek computers</dc:creator>
  <cp:lastModifiedBy>admin</cp:lastModifiedBy>
  <cp:revision>131</cp:revision>
  <dcterms:created xsi:type="dcterms:W3CDTF">2006-10-06T12:21:45Z</dcterms:created>
  <dcterms:modified xsi:type="dcterms:W3CDTF">2019-11-04T10:47:54Z</dcterms:modified>
</cp:coreProperties>
</file>