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handoutMasterIdLst>
    <p:handoutMasterId r:id="rId59"/>
  </p:handoutMasterIdLst>
  <p:sldIdLst>
    <p:sldId id="256" r:id="rId3"/>
    <p:sldId id="263" r:id="rId4"/>
    <p:sldId id="257" r:id="rId5"/>
    <p:sldId id="280" r:id="rId6"/>
    <p:sldId id="271" r:id="rId7"/>
    <p:sldId id="258" r:id="rId8"/>
    <p:sldId id="272" r:id="rId9"/>
    <p:sldId id="259" r:id="rId10"/>
    <p:sldId id="317" r:id="rId11"/>
    <p:sldId id="310" r:id="rId12"/>
    <p:sldId id="311" r:id="rId13"/>
    <p:sldId id="309" r:id="rId14"/>
    <p:sldId id="281" r:id="rId15"/>
    <p:sldId id="261" r:id="rId16"/>
    <p:sldId id="262" r:id="rId17"/>
    <p:sldId id="275" r:id="rId18"/>
    <p:sldId id="289" r:id="rId19"/>
    <p:sldId id="264" r:id="rId20"/>
    <p:sldId id="265" r:id="rId21"/>
    <p:sldId id="277" r:id="rId22"/>
    <p:sldId id="266" r:id="rId23"/>
    <p:sldId id="268" r:id="rId24"/>
    <p:sldId id="292" r:id="rId25"/>
    <p:sldId id="296" r:id="rId26"/>
    <p:sldId id="297" r:id="rId27"/>
    <p:sldId id="302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</p:sldIdLst>
  <p:sldSz cx="9144000" cy="6858000" type="screen4x3"/>
  <p:notesSz cx="9942513" cy="68151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2" autoAdjust="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34091" y="0"/>
            <a:ext cx="4308422" cy="34075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302" y="0"/>
            <a:ext cx="4308422" cy="34075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3560B8-2860-48C7-9783-545965C159D0}" type="datetimeFigureOut">
              <a:rPr lang="ar-JO" smtClean="0"/>
              <a:pPr/>
              <a:t>24/03/1440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634091" y="6473198"/>
            <a:ext cx="4308422" cy="34075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302" y="6473198"/>
            <a:ext cx="4308422" cy="34075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D08D8A-E58C-4144-A4F9-CC18509F41A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695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407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407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64492-DBC0-4BEE-9432-DB4D4DB4CB6E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8363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37191"/>
            <a:ext cx="7954010" cy="306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73198"/>
            <a:ext cx="4308422" cy="3407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6473198"/>
            <a:ext cx="4308422" cy="3407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0CAF-01CD-4566-A828-0C4284F17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0CAF-01CD-4566-A828-0C4284F171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71DAC6-4DE2-47F5-8A6E-06928348C4FD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51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ar-J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575491D-C9AD-41B9-B463-004105452AB2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52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ar-J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72E7D2-8D5A-4AAC-9D24-91A6655C2472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53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ar-J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310028-19F0-4529-BC57-36C7C21E9EC9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54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ar-J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9AFC5B7-BF9B-4ADC-9344-80690FA4507B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55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ar-JO" sz="1600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B813C83-E512-4847-BC6C-12CD522D0BF9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43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95124F-2732-4CC0-823D-71333AA3719D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44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ar-JO" sz="1600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5ADE208-5180-45F7-A575-6DFED5758A31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45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ar-JO" sz="1600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0C7802-27A0-4E5F-A186-CEB34572648C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46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7A4BE4A-4BDA-46EB-A362-072D545BEBAC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47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ar-J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8A6CCD-42B2-4BD3-AB61-1A167671C105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48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ar-J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1288771-DB62-4793-B5E8-C4BEE1A078C9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49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ar-JO" sz="1600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9DF5E5B-1A81-4EBA-9232-C26625DAD618}" type="slidenum">
              <a:rPr lang="ar-SA" altLang="ar-JO">
                <a:solidFill>
                  <a:prstClr val="black"/>
                </a:solidFill>
                <a:latin typeface="Arial" charset="0"/>
              </a:rPr>
              <a:pPr eaLnBrk="1" hangingPunct="1"/>
              <a:t>50</a:t>
            </a:fld>
            <a:endParaRPr lang="en-US" altLang="ar-J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563" y="3236913"/>
            <a:ext cx="7291387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ar-JO" sz="1600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1AA7-DFF0-4D5B-8AFA-65C1ED506EC6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2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8007-8AF8-476A-8E4B-3FC52B676276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71A1-9D28-4D45-B583-48371843DDBA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8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BDCC-5BA9-4F44-A3B4-0D35FEC0A9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58AC-4943-4057-B685-0698AFC400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EDCE-DBE2-4547-8BC0-BB1A1320E9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3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01DF-6426-44F0-90F7-305A956DD6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8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FB812-901B-40F7-8AC6-C9A795305C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42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4196-6CDF-40E3-B48F-B3D204E254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35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6A9F-187F-48DE-A40F-12664F0806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6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D061-B55F-407E-AAE5-D65F917030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2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2F2A-A9E3-4745-9C48-F971304C3357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64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E85-7BA4-4F78-838D-B7C8E874FE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04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7D21-3DA6-4E3E-A39B-622B026DD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E4DF-CC99-45B6-8FCC-A9F9D7E059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2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عنوان، وقصاصة فنية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قصاصة الفنية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5856-53B7-49B6-9A8E-7BD9CEDEEE4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47BC-C9BD-4890-A19F-F9ED74FDA061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BA17-6747-4700-9A60-089D8F3036B1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5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EB9-E328-4D7E-8063-A95256714E65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A62-8869-4540-AF60-7D4E092EB09D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1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E71-5CF9-4CDB-A04F-F0858BF181A6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A561-57EE-4AF4-9084-225BA5D35A68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4691-9A8F-4B12-A9B5-9A0F6FAC6FE0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5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2856-D4EC-4E06-B20C-69A21192A881}" type="datetime1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D310C-5CEA-4EB4-B11E-22634FEF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A00952F-8A6E-49A5-99E9-167EA8C4F78F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5145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Quinolones &amp; </a:t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Folic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Antagonists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877" y="990600"/>
            <a:ext cx="5941800" cy="50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1974741" y="357639"/>
            <a:ext cx="4856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Ciprofloxacin-food interactions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Levofloxacin: 3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Is </a:t>
            </a:r>
            <a:r>
              <a:rPr lang="en-US" sz="3400" dirty="0"/>
              <a:t>a</a:t>
            </a:r>
            <a:r>
              <a:rPr lang="en-US" sz="3400" dirty="0" smtClean="0"/>
              <a:t> </a:t>
            </a:r>
            <a:r>
              <a:rPr lang="en-US" sz="3400" dirty="0"/>
              <a:t>broad </a:t>
            </a:r>
            <a:r>
              <a:rPr lang="en-US" sz="3400" dirty="0" smtClean="0"/>
              <a:t>spectrum</a:t>
            </a:r>
          </a:p>
          <a:p>
            <a:r>
              <a:rPr lang="en-US" sz="3400" dirty="0" smtClean="0"/>
              <a:t>It can be used in the treatment of </a:t>
            </a:r>
            <a:r>
              <a:rPr lang="en-US" sz="3400" u="sng" dirty="0" smtClean="0"/>
              <a:t>prostatitis</a:t>
            </a:r>
            <a:r>
              <a:rPr lang="en-US" sz="3400" dirty="0" smtClean="0"/>
              <a:t> due to </a:t>
            </a:r>
            <a:r>
              <a:rPr lang="en-US" sz="3400" i="1" dirty="0" smtClean="0"/>
              <a:t>E. coli </a:t>
            </a:r>
            <a:r>
              <a:rPr lang="en-US" sz="3400" dirty="0" smtClean="0"/>
              <a:t>and of STDs. </a:t>
            </a:r>
          </a:p>
          <a:p>
            <a:r>
              <a:rPr lang="en-US" sz="3400" dirty="0" smtClean="0"/>
              <a:t>It may be used in patients with </a:t>
            </a:r>
            <a:r>
              <a:rPr lang="en-US" sz="3400" u="sng" dirty="0" smtClean="0"/>
              <a:t>gonorrhea</a:t>
            </a:r>
            <a:r>
              <a:rPr lang="en-US" sz="3400" dirty="0" smtClean="0"/>
              <a:t>.</a:t>
            </a:r>
          </a:p>
          <a:p>
            <a:r>
              <a:rPr lang="en-US" sz="3600" dirty="0" smtClean="0"/>
              <a:t>Utilized </a:t>
            </a:r>
            <a:r>
              <a:rPr lang="en-US" sz="3600" dirty="0"/>
              <a:t>in a wide range of infections, including: </a:t>
            </a:r>
            <a:r>
              <a:rPr lang="en-US" sz="3600" u="sng" dirty="0"/>
              <a:t>skin infections, pneumonia </a:t>
            </a:r>
            <a:r>
              <a:rPr lang="en-US" sz="3600" u="sng" dirty="0" smtClean="0"/>
              <a:t>&amp; </a:t>
            </a:r>
            <a:r>
              <a:rPr lang="en-US" sz="3600" i="1" u="sng" dirty="0" smtClean="0"/>
              <a:t>S</a:t>
            </a:r>
            <a:r>
              <a:rPr lang="en-US" sz="3600" i="1" u="sng" dirty="0"/>
              <a:t>. pneumoniae </a:t>
            </a:r>
            <a:r>
              <a:rPr lang="en-US" sz="3600" u="sng" dirty="0"/>
              <a:t>respiratory infections</a:t>
            </a:r>
          </a:p>
          <a:p>
            <a:endParaRPr lang="en-US" sz="3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4.  Moxifloxacin: 4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Has enhanced activity against G+ organisms (for example, </a:t>
            </a:r>
            <a:r>
              <a:rPr lang="en-US" i="1" dirty="0" smtClean="0"/>
              <a:t>S. </a:t>
            </a:r>
            <a:r>
              <a:rPr lang="en-US" i="1" dirty="0" err="1" smtClean="0"/>
              <a:t>pneumoniae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Has excellent activity against many </a:t>
            </a:r>
            <a:r>
              <a:rPr lang="en-US" dirty="0" smtClean="0">
                <a:solidFill>
                  <a:srgbClr val="C00000"/>
                </a:solidFill>
              </a:rPr>
              <a:t>anaerobes. </a:t>
            </a:r>
          </a:p>
          <a:p>
            <a:pPr lvl="1"/>
            <a:r>
              <a:rPr lang="en-US" dirty="0" smtClean="0"/>
              <a:t>It has very </a:t>
            </a:r>
            <a:r>
              <a:rPr lang="en-US" dirty="0" smtClean="0">
                <a:solidFill>
                  <a:srgbClr val="0070C0"/>
                </a:solidFill>
              </a:rPr>
              <a:t>poor</a:t>
            </a:r>
            <a:r>
              <a:rPr lang="en-US" dirty="0" smtClean="0"/>
              <a:t> activity against </a:t>
            </a:r>
            <a:r>
              <a:rPr lang="en-US" i="1" dirty="0" smtClean="0"/>
              <a:t>P. </a:t>
            </a:r>
            <a:r>
              <a:rPr lang="en-US" i="1" dirty="0" err="1" smtClean="0"/>
              <a:t>aeruginosa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Uses of quinolones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A.  Urinary tract infections</a:t>
            </a:r>
          </a:p>
          <a:p>
            <a:pPr>
              <a:buNone/>
            </a:pPr>
            <a:r>
              <a:rPr lang="en-US" dirty="0" smtClean="0"/>
              <a:t>B</a:t>
            </a:r>
            <a:r>
              <a:rPr lang="en-US" dirty="0"/>
              <a:t>.  Prostatitis</a:t>
            </a:r>
          </a:p>
          <a:p>
            <a:pPr marL="514350" indent="-514350">
              <a:buAutoNum type="alphaUcPeriod" startAt="3"/>
            </a:pPr>
            <a:r>
              <a:rPr lang="en-US" dirty="0" smtClean="0"/>
              <a:t>STD’s</a:t>
            </a:r>
          </a:p>
          <a:p>
            <a:pPr marL="514350" indent="-514350">
              <a:buFont typeface="Arial" pitchFamily="34" charset="0"/>
              <a:buAutoNum type="alphaUcPeriod" startAt="3"/>
            </a:pPr>
            <a:r>
              <a:rPr lang="en-US" dirty="0"/>
              <a:t>G</a:t>
            </a:r>
            <a:r>
              <a:rPr lang="en-US" dirty="0" smtClean="0"/>
              <a:t>astrointestinal </a:t>
            </a:r>
            <a:r>
              <a:rPr lang="en-US" dirty="0"/>
              <a:t>and abdominal </a:t>
            </a:r>
            <a:r>
              <a:rPr lang="en-US" dirty="0" smtClean="0"/>
              <a:t>infections</a:t>
            </a:r>
          </a:p>
          <a:p>
            <a:pPr marL="514350" indent="-514350">
              <a:buFont typeface="Arial" pitchFamily="34" charset="0"/>
              <a:buAutoNum type="alphaUcPeriod" startAt="3"/>
            </a:pPr>
            <a:r>
              <a:rPr lang="en-US" dirty="0"/>
              <a:t>R</a:t>
            </a:r>
            <a:r>
              <a:rPr lang="en-US" dirty="0" smtClean="0"/>
              <a:t>espiratory </a:t>
            </a:r>
            <a:r>
              <a:rPr lang="en-US" dirty="0"/>
              <a:t>tract </a:t>
            </a:r>
            <a:r>
              <a:rPr lang="en-US" dirty="0" smtClean="0"/>
              <a:t>infections</a:t>
            </a:r>
          </a:p>
          <a:p>
            <a:pPr marL="514350" indent="-514350">
              <a:buFont typeface="Arial" pitchFamily="34" charset="0"/>
              <a:buAutoNum type="alphaUcPeriod" startAt="3"/>
            </a:pPr>
            <a:r>
              <a:rPr lang="en-US" dirty="0"/>
              <a:t>B</a:t>
            </a:r>
            <a:r>
              <a:rPr lang="en-US" dirty="0" smtClean="0"/>
              <a:t>one</a:t>
            </a:r>
            <a:r>
              <a:rPr lang="en-US" dirty="0"/>
              <a:t>, joint, and soft tissue infections</a:t>
            </a:r>
          </a:p>
          <a:p>
            <a:pPr marL="514350" indent="-514350">
              <a:buFont typeface="Arial" pitchFamily="34" charset="0"/>
              <a:buAutoNum type="alphaUcPeriod" startAt="3"/>
            </a:pPr>
            <a:endParaRPr lang="en-US" dirty="0"/>
          </a:p>
          <a:p>
            <a:pPr marL="514350" indent="-514350">
              <a:buFont typeface="Arial" pitchFamily="34" charset="0"/>
              <a:buAutoNum type="alphaUcPeriod" startAt="3"/>
            </a:pPr>
            <a:endParaRPr lang="en-US" dirty="0"/>
          </a:p>
          <a:p>
            <a:pPr marL="514350" indent="-514350">
              <a:buAutoNum type="alphaUcPeriod" startAt="3"/>
            </a:pPr>
            <a:endParaRPr lang="en-US" dirty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Toxicity/Contraindications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A</a:t>
            </a:r>
            <a:r>
              <a:rPr lang="en-US" sz="2400" dirty="0"/>
              <a:t>.  </a:t>
            </a:r>
            <a:r>
              <a:rPr lang="en-US" sz="2400" dirty="0" smtClean="0"/>
              <a:t>Nausea</a:t>
            </a:r>
            <a:r>
              <a:rPr lang="en-US" sz="2400" dirty="0"/>
              <a:t>, vomiting and abdominal discomfort (common)</a:t>
            </a:r>
          </a:p>
          <a:p>
            <a:pPr>
              <a:buNone/>
            </a:pPr>
            <a:r>
              <a:rPr lang="en-US" sz="2400" dirty="0" smtClean="0"/>
              <a:t>B</a:t>
            </a:r>
            <a:r>
              <a:rPr lang="en-US" sz="2400" dirty="0"/>
              <a:t>.  </a:t>
            </a:r>
            <a:r>
              <a:rPr lang="en-US" sz="2400" dirty="0" smtClean="0"/>
              <a:t>Diarrhea </a:t>
            </a:r>
            <a:r>
              <a:rPr lang="en-US" sz="2400" dirty="0"/>
              <a:t>and antibiotic-associated colitis (uncommon to rare)</a:t>
            </a:r>
          </a:p>
          <a:p>
            <a:pPr>
              <a:buNone/>
            </a:pPr>
            <a:r>
              <a:rPr lang="en-US" sz="2400" dirty="0" smtClean="0"/>
              <a:t>C</a:t>
            </a:r>
            <a:r>
              <a:rPr lang="en-US" sz="2400" dirty="0"/>
              <a:t>.  CNS side </a:t>
            </a:r>
            <a:r>
              <a:rPr lang="en-US" sz="2400" dirty="0" smtClean="0"/>
              <a:t>effects: mild </a:t>
            </a:r>
            <a:r>
              <a:rPr lang="en-US" sz="2400" dirty="0"/>
              <a:t>headache and dizziness (common to rare)</a:t>
            </a:r>
          </a:p>
          <a:p>
            <a:pPr>
              <a:buNone/>
            </a:pPr>
            <a:r>
              <a:rPr lang="en-US" sz="2400" dirty="0" smtClean="0"/>
              <a:t>D</a:t>
            </a:r>
            <a:r>
              <a:rPr lang="en-US" sz="2400" dirty="0"/>
              <a:t>.  </a:t>
            </a:r>
            <a:r>
              <a:rPr lang="en-US" sz="2400" dirty="0" err="1"/>
              <a:t>A</a:t>
            </a:r>
            <a:r>
              <a:rPr lang="en-US" sz="2400" dirty="0" err="1" smtClean="0"/>
              <a:t>rthropathy</a:t>
            </a:r>
            <a:r>
              <a:rPr lang="en-US" sz="2400" dirty="0" smtClean="0"/>
              <a:t> </a:t>
            </a:r>
            <a:r>
              <a:rPr lang="en-US" sz="2400" dirty="0"/>
              <a:t>in immature animals (common)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1. Quinolones </a:t>
            </a:r>
            <a:r>
              <a:rPr lang="en-US" sz="2400" dirty="0" smtClean="0">
                <a:solidFill>
                  <a:srgbClr val="C00000"/>
                </a:solidFill>
              </a:rPr>
              <a:t>must NOT </a:t>
            </a:r>
            <a:r>
              <a:rPr lang="en-US" sz="2400" dirty="0" smtClean="0"/>
              <a:t>be </a:t>
            </a:r>
            <a:r>
              <a:rPr lang="en-US" sz="2400" dirty="0"/>
              <a:t>given to children usually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dirty="0" smtClean="0"/>
              <a:t>If </a:t>
            </a:r>
            <a:r>
              <a:rPr lang="en-US" sz="2400" dirty="0"/>
              <a:t>benefit outweighs risk, then OK</a:t>
            </a:r>
          </a:p>
          <a:p>
            <a:pPr>
              <a:buNone/>
            </a:pPr>
            <a:r>
              <a:rPr lang="en-US" sz="2400" dirty="0"/>
              <a:t> </a:t>
            </a:r>
          </a:p>
          <a:p>
            <a:pPr>
              <a:buNone/>
            </a:pPr>
            <a:r>
              <a:rPr lang="en-US" sz="2400" dirty="0"/>
              <a:t> 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Sulfonamides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A.  sulfonamide – generic term for derivatives of </a:t>
            </a:r>
            <a:r>
              <a:rPr lang="en-US" dirty="0" err="1"/>
              <a:t>para-aminobenzenesulfonamide</a:t>
            </a:r>
            <a:endParaRPr lang="en-US" dirty="0"/>
          </a:p>
          <a:p>
            <a:pPr>
              <a:buNone/>
            </a:pPr>
            <a:r>
              <a:rPr lang="en-US" dirty="0"/>
              <a:t>	B.  analogues of </a:t>
            </a:r>
            <a:r>
              <a:rPr lang="en-US" dirty="0" err="1">
                <a:solidFill>
                  <a:srgbClr val="C00000"/>
                </a:solidFill>
              </a:rPr>
              <a:t>para-aminobenzoic</a:t>
            </a:r>
            <a:r>
              <a:rPr lang="en-US" dirty="0">
                <a:solidFill>
                  <a:srgbClr val="C00000"/>
                </a:solidFill>
              </a:rPr>
              <a:t> acid</a:t>
            </a:r>
          </a:p>
          <a:p>
            <a:pPr>
              <a:buNone/>
            </a:pPr>
            <a:r>
              <a:rPr lang="en-US" dirty="0"/>
              <a:t>	C.  sodium salts are water soluble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P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31837" y="4038600"/>
            <a:ext cx="3389002" cy="22098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6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on Microbes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A.  spectrum of coverage – broad (both G+ and G-)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mechanism of action</a:t>
            </a:r>
          </a:p>
          <a:p>
            <a:pPr>
              <a:buNone/>
            </a:pPr>
            <a:r>
              <a:rPr lang="en-US" sz="2400" dirty="0" smtClean="0"/>
              <a:t>	1.  competitive inhibitors of </a:t>
            </a:r>
            <a:r>
              <a:rPr lang="en-US" sz="2400" dirty="0" err="1" smtClean="0"/>
              <a:t>dihydropteroate</a:t>
            </a:r>
            <a:r>
              <a:rPr lang="en-US" sz="2400" dirty="0" smtClean="0"/>
              <a:t> </a:t>
            </a:r>
            <a:r>
              <a:rPr lang="en-US" sz="2400" dirty="0" err="1" smtClean="0"/>
              <a:t>synthase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2.  bacteria cannot synthesize their own folic acid</a:t>
            </a:r>
          </a:p>
          <a:p>
            <a:pPr>
              <a:buNone/>
            </a:pPr>
            <a:r>
              <a:rPr lang="en-US" sz="2400" dirty="0" smtClean="0"/>
              <a:t>	3.  </a:t>
            </a:r>
            <a:r>
              <a:rPr lang="en-US" sz="2400" dirty="0" err="1" smtClean="0"/>
              <a:t>bacteriostatic</a:t>
            </a:r>
            <a:r>
              <a:rPr lang="en-US" sz="2400" dirty="0" smtClean="0"/>
              <a:t> in most tissues, can be </a:t>
            </a:r>
            <a:r>
              <a:rPr lang="en-US" sz="2400" dirty="0" err="1" smtClean="0"/>
              <a:t>cidal</a:t>
            </a:r>
            <a:r>
              <a:rPr lang="en-US" sz="2400" dirty="0" smtClean="0"/>
              <a:t> in urine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Fsynthesispath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134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Pharmacokinetics of the Sulfonamides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A</a:t>
            </a:r>
            <a:r>
              <a:rPr lang="en-US" sz="3000" dirty="0">
                <a:solidFill>
                  <a:srgbClr val="0070C0"/>
                </a:solidFill>
              </a:rPr>
              <a:t>.  Absorbance</a:t>
            </a:r>
          </a:p>
          <a:p>
            <a:pPr lvl="1">
              <a:buNone/>
            </a:pPr>
            <a:r>
              <a:rPr lang="en-US" sz="2400" dirty="0" smtClean="0"/>
              <a:t>70-100</a:t>
            </a:r>
            <a:r>
              <a:rPr lang="en-US" sz="2400" dirty="0"/>
              <a:t>% of an oral dose is absorbed from the gastrointestinal tract </a:t>
            </a:r>
            <a:r>
              <a:rPr lang="en-US" sz="2400" dirty="0" smtClean="0"/>
              <a:t>(</a:t>
            </a:r>
            <a:r>
              <a:rPr lang="en-US" sz="2400" dirty="0"/>
              <a:t>mostly from small intestine, but also from stomach)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>
                <a:solidFill>
                  <a:srgbClr val="0070C0"/>
                </a:solidFill>
              </a:rPr>
              <a:t>.  Fate after absorption</a:t>
            </a:r>
          </a:p>
          <a:p>
            <a:pPr lvl="1">
              <a:buNone/>
            </a:pPr>
            <a:r>
              <a:rPr lang="en-US" dirty="0"/>
              <a:t>2.  distributed throughout all tissues of the body</a:t>
            </a:r>
          </a:p>
          <a:p>
            <a:pPr lvl="1">
              <a:buNone/>
            </a:pPr>
            <a:r>
              <a:rPr lang="en-US" dirty="0"/>
              <a:t>3.  readily cross the placenta and reach fetal </a:t>
            </a:r>
            <a:r>
              <a:rPr lang="en-US" dirty="0" smtClean="0"/>
              <a:t>circulation ( … are contraindicated in pregnancy)</a:t>
            </a:r>
            <a:endParaRPr lang="en-US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C.  Excretion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eliminated </a:t>
            </a:r>
            <a:r>
              <a:rPr lang="en-US" dirty="0"/>
              <a:t>mostly by the kidneys into the urine, partially unchanged, </a:t>
            </a:r>
            <a:r>
              <a:rPr lang="en-US" dirty="0" smtClean="0"/>
              <a:t>partially metabolized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some </a:t>
            </a:r>
            <a:r>
              <a:rPr lang="en-US" dirty="0"/>
              <a:t>drugs become insoluble in acid urine and may precipitate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1445"/>
          <a:stretch/>
        </p:blipFill>
        <p:spPr bwMode="auto">
          <a:xfrm>
            <a:off x="4507260" y="457200"/>
            <a:ext cx="439372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8012"/>
          <a:stretch/>
        </p:blipFill>
        <p:spPr bwMode="auto">
          <a:xfrm>
            <a:off x="190795" y="1371600"/>
            <a:ext cx="417367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of Sulfonamides: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R</a:t>
            </a:r>
            <a:r>
              <a:rPr lang="en-US" dirty="0" smtClean="0"/>
              <a:t>apidly absorbed and eliminated sulfonamides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(sulfisoxazole, sulfamethoxazole, sulfadiazine)</a:t>
            </a:r>
          </a:p>
          <a:p>
            <a:pPr marL="457200" lvl="1" indent="0">
              <a:buNone/>
            </a:pPr>
            <a:r>
              <a:rPr lang="en-US" dirty="0" err="1" smtClean="0"/>
              <a:t>sulfamethoxazole</a:t>
            </a:r>
            <a:r>
              <a:rPr lang="en-US" dirty="0" smtClean="0"/>
              <a:t> combined with trimethoprim is widely used to treat: UTI, RTIs, &amp; GI infections</a:t>
            </a:r>
          </a:p>
          <a:p>
            <a:pPr lvl="3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B.  Poorly absorbed sulfonamides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(sulfasalazine)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1</a:t>
            </a:r>
            <a:r>
              <a:rPr lang="en-US" dirty="0"/>
              <a:t>.  poorly absorbed in GI tract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/>
              <a:t>.  used to treat ulcerative colitis, irritable bowel syndrome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/>
              <a:t>.  gut bacteria break down drug </a:t>
            </a:r>
            <a:r>
              <a:rPr lang="en-US" dirty="0" smtClean="0"/>
              <a:t>into </a:t>
            </a:r>
            <a:r>
              <a:rPr lang="en-US" dirty="0" err="1" smtClean="0"/>
              <a:t>sulfapyridine</a:t>
            </a:r>
            <a:r>
              <a:rPr lang="en-US" dirty="0" smtClean="0"/>
              <a:t> </a:t>
            </a:r>
            <a:r>
              <a:rPr lang="en-US" dirty="0"/>
              <a:t>and 5-aminosalicylate </a:t>
            </a:r>
          </a:p>
          <a:p>
            <a:pPr lvl="1">
              <a:buNone/>
            </a:pPr>
            <a:r>
              <a:rPr lang="en-US" dirty="0" smtClean="0"/>
              <a:t>4</a:t>
            </a:r>
            <a:r>
              <a:rPr lang="en-US" dirty="0"/>
              <a:t>.  toxicity due to </a:t>
            </a:r>
            <a:r>
              <a:rPr lang="en-US" dirty="0" err="1"/>
              <a:t>sulfapyridine</a:t>
            </a:r>
            <a:r>
              <a:rPr lang="en-US" dirty="0"/>
              <a:t>, therapeutic action due to </a:t>
            </a:r>
            <a:r>
              <a:rPr lang="en-US" dirty="0" smtClean="0"/>
              <a:t>5-aminosalicylate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09600" y="4497421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C. Sulfonamides for topical use 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     (</a:t>
            </a:r>
            <a:r>
              <a:rPr lang="en-US" sz="3200" dirty="0" err="1"/>
              <a:t>sulfacetamide</a:t>
            </a:r>
            <a:r>
              <a:rPr lang="en-US" sz="3200" dirty="0"/>
              <a:t> and silver sulfadiazine</a:t>
            </a:r>
            <a:r>
              <a:rPr lang="en-US" sz="32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91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Toxicity/Contraindications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urinary </a:t>
            </a:r>
            <a:r>
              <a:rPr lang="en-US" b="1" dirty="0"/>
              <a:t>tract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sulfamethoxazole </a:t>
            </a:r>
            <a:r>
              <a:rPr lang="en-US" dirty="0"/>
              <a:t>and sulfadiazine </a:t>
            </a:r>
            <a:r>
              <a:rPr lang="en-US" dirty="0">
                <a:solidFill>
                  <a:srgbClr val="0070C0"/>
                </a:solidFill>
              </a:rPr>
              <a:t>can crystallize </a:t>
            </a:r>
            <a:r>
              <a:rPr lang="en-US" dirty="0"/>
              <a:t>in acid urine or in </a:t>
            </a:r>
            <a:r>
              <a:rPr lang="en-US" dirty="0" smtClean="0"/>
              <a:t>dehydrated </a:t>
            </a:r>
            <a:r>
              <a:rPr lang="en-US" dirty="0"/>
              <a:t>patients causing urinary </a:t>
            </a:r>
            <a:r>
              <a:rPr lang="en-US" dirty="0" smtClean="0"/>
              <a:t>obstructions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b="1" dirty="0" smtClean="0"/>
              <a:t>B.  </a:t>
            </a:r>
            <a:r>
              <a:rPr lang="en-US" sz="2800" b="1" dirty="0"/>
              <a:t>hematopoietic system (rare to extremely rare)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acute hemolytic anemia – associated with deficiency of glucose-6-phosphate dehydrogenase activity in RBC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agranulocytosis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aplastic </a:t>
            </a:r>
            <a:r>
              <a:rPr lang="en-US" dirty="0" smtClean="0"/>
              <a:t>anemia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1588" lvl="1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  hypersensitivity reactions (common to uncommon)</a:t>
            </a:r>
          </a:p>
          <a:p>
            <a:pPr marL="400050" lvl="1" indent="0"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CO-TRIMOXAZOLE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combination of trimethoprim with </a:t>
            </a:r>
            <a:r>
              <a:rPr lang="en-US" sz="2800" dirty="0" err="1" smtClean="0"/>
              <a:t>sulfamethoxazole</a:t>
            </a:r>
            <a:r>
              <a:rPr lang="en-US" sz="2800" dirty="0" smtClean="0"/>
              <a:t>, called </a:t>
            </a:r>
            <a:r>
              <a:rPr lang="en-US" sz="2800" dirty="0" smtClean="0">
                <a:solidFill>
                  <a:srgbClr val="C00000"/>
                </a:solidFill>
              </a:rPr>
              <a:t>co-</a:t>
            </a:r>
            <a:r>
              <a:rPr lang="en-US" sz="2800" dirty="0" err="1" smtClean="0">
                <a:solidFill>
                  <a:srgbClr val="C00000"/>
                </a:solidFill>
              </a:rPr>
              <a:t>trimoxazole</a:t>
            </a:r>
            <a:r>
              <a:rPr lang="en-US" sz="2800" dirty="0" smtClean="0">
                <a:solidFill>
                  <a:srgbClr val="C00000"/>
                </a:solidFill>
              </a:rPr>
              <a:t>,</a:t>
            </a:r>
            <a:r>
              <a:rPr lang="en-US" sz="2800" dirty="0" smtClean="0"/>
              <a:t> shows greater antimicrobial activity than equivalent quantities of either drug used alone . </a:t>
            </a:r>
          </a:p>
          <a:p>
            <a:endParaRPr lang="en-US" sz="2800" dirty="0" smtClean="0"/>
          </a:p>
          <a:p>
            <a:r>
              <a:rPr lang="en-US" sz="2800" dirty="0" smtClean="0"/>
              <a:t>The combination was selected because of their synergistic activity and the similarity in the half-lives of the two drugs.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3040"/>
            <a:ext cx="4114800" cy="624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</a:p>
          <a:p>
            <a:r>
              <a:rPr lang="en-US" sz="2800" dirty="0" smtClean="0"/>
              <a:t>Resistance to the </a:t>
            </a:r>
            <a:r>
              <a:rPr lang="en-US" sz="2800" dirty="0" err="1" smtClean="0"/>
              <a:t>trimethoprim-sulfamethoxazole</a:t>
            </a:r>
            <a:r>
              <a:rPr lang="en-US" sz="2800" dirty="0" smtClean="0"/>
              <a:t> combination is less frequently encountered than resistance to either of the drugs alone, because it would require that the bacterium have</a:t>
            </a:r>
            <a:r>
              <a:rPr lang="en-US" sz="2800" dirty="0" smtClean="0">
                <a:solidFill>
                  <a:srgbClr val="C00000"/>
                </a:solidFill>
              </a:rPr>
              <a:t> simultaneous resistance to both drugs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Tract Antiseptics/Antimicrobials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UTIs are the most common problems seen by primary care physicians. </a:t>
            </a:r>
          </a:p>
          <a:p>
            <a:pPr lvl="1"/>
            <a:r>
              <a:rPr lang="en-US" i="1" dirty="0" smtClean="0"/>
              <a:t>Escherichia coli</a:t>
            </a:r>
            <a:r>
              <a:rPr lang="en-US" dirty="0" smtClean="0"/>
              <a:t> : 80% of uncomplicated upper and lower UTIs. </a:t>
            </a:r>
          </a:p>
          <a:p>
            <a:pPr lvl="1"/>
            <a:r>
              <a:rPr lang="en-US" i="1" dirty="0" smtClean="0"/>
              <a:t>Staphylococcus </a:t>
            </a:r>
            <a:r>
              <a:rPr lang="en-US" i="1" dirty="0" err="1" smtClean="0"/>
              <a:t>saprophyticus</a:t>
            </a:r>
            <a:r>
              <a:rPr lang="en-US" i="1" dirty="0" smtClean="0"/>
              <a:t>:</a:t>
            </a:r>
            <a:r>
              <a:rPr lang="en-US" dirty="0" smtClean="0"/>
              <a:t> second most common</a:t>
            </a:r>
          </a:p>
          <a:p>
            <a:pPr lvl="1"/>
            <a:r>
              <a:rPr lang="en-US" dirty="0" smtClean="0"/>
              <a:t>Others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Anti-fungal agents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JO" smtClean="0"/>
              <a:t>Fungal infections to a large extent are </a:t>
            </a:r>
            <a:r>
              <a:rPr lang="en-US" altLang="ar-JO" u="sng" smtClean="0"/>
              <a:t>iatrogenic</a:t>
            </a:r>
            <a:r>
              <a:rPr lang="en-US" altLang="ar-JO" smtClean="0"/>
              <a:t> in nature.</a:t>
            </a:r>
          </a:p>
          <a:p>
            <a:pPr algn="l" rtl="0" eaLnBrk="1" hangingPunct="1"/>
            <a:r>
              <a:rPr lang="en-US" altLang="ar-JO" smtClean="0"/>
              <a:t>Fungal infections are associated with the use of </a:t>
            </a:r>
            <a:r>
              <a:rPr lang="en-US" altLang="ar-JO" u="sng" smtClean="0"/>
              <a:t>broad</a:t>
            </a:r>
            <a:r>
              <a:rPr lang="en-US" altLang="ar-JO" smtClean="0"/>
              <a:t> </a:t>
            </a:r>
            <a:r>
              <a:rPr lang="en-US" altLang="ar-JO" u="sng" smtClean="0"/>
              <a:t>spectrum</a:t>
            </a:r>
            <a:r>
              <a:rPr lang="en-US" altLang="ar-JO" smtClean="0"/>
              <a:t> </a:t>
            </a:r>
            <a:r>
              <a:rPr lang="en-US" altLang="ar-JO" u="sng" smtClean="0"/>
              <a:t>antibiotic</a:t>
            </a:r>
            <a:r>
              <a:rPr lang="en-US" altLang="ar-JO" smtClean="0"/>
              <a:t>, indwelling catheters, AIDS.</a:t>
            </a:r>
          </a:p>
          <a:p>
            <a:pPr algn="l" rtl="0" eaLnBrk="1" hangingPunct="1"/>
            <a:r>
              <a:rPr lang="en-US" altLang="ar-JO" smtClean="0"/>
              <a:t>Eukaryotic nature of fungus – resembling human cell makes it </a:t>
            </a:r>
            <a:r>
              <a:rPr lang="en-US" altLang="ar-JO" smtClean="0">
                <a:solidFill>
                  <a:srgbClr val="C00000"/>
                </a:solidFill>
              </a:rPr>
              <a:t>difficult treat</a:t>
            </a:r>
            <a:r>
              <a:rPr lang="en-US" altLang="ar-JO" smtClean="0"/>
              <a:t>.</a:t>
            </a:r>
          </a:p>
          <a:p>
            <a:pPr eaLnBrk="1" hangingPunct="1"/>
            <a:endParaRPr lang="en-US" altLang="ar-JO" smtClean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82C0C-88D4-4446-B073-717437788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71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415925" y="381000"/>
            <a:ext cx="8210550" cy="5865813"/>
            <a:chOff x="21" y="-70"/>
            <a:chExt cx="1139" cy="2716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21" y="-70"/>
              <a:ext cx="1136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Courier New" pitchFamily="49" charset="0"/>
                  <a:cs typeface="Times New Roman" pitchFamily="18" charset="0"/>
                </a:rPr>
                <a:t> </a:t>
              </a:r>
              <a:endParaRPr lang="en-US" sz="1200" dirty="0">
                <a:solidFill>
                  <a:prstClr val="black"/>
                </a:solidFill>
                <a:latin typeface="WW Font" pitchFamily="18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urier New" pitchFamily="49" charset="0"/>
                </a:rPr>
                <a:t>Drugs for Subcutaneous / Systemic Fungal infections</a:t>
              </a:r>
              <a:endPara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49" name="Rectangle 4"/>
            <p:cNvSpPr>
              <a:spLocks noChangeArrowheads="1"/>
            </p:cNvSpPr>
            <p:nvPr/>
          </p:nvSpPr>
          <p:spPr bwMode="auto">
            <a:xfrm>
              <a:off x="24" y="565"/>
              <a:ext cx="1136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514350" indent="-51435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Polyene</a:t>
              </a:r>
              <a:r>
                <a:rPr lang="en-US" sz="2400" b="1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 drugs 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u="sng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Amphotericin</a:t>
              </a: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 B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Tahoma" pitchFamily="34" charset="0"/>
                <a:cs typeface="Courier New" pitchFamily="49" charset="0"/>
              </a:endParaRPr>
            </a:p>
            <a:p>
              <a:pPr marL="514350" indent="-51435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ahoma" pitchFamily="34" charset="0"/>
                </a:rPr>
                <a:t>Echinocandins</a:t>
              </a:r>
              <a:endParaRPr lang="en-US" sz="2400" b="1" dirty="0">
                <a:solidFill>
                  <a:prstClr val="black"/>
                </a:solidFill>
                <a:latin typeface="Tahoma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     </a:t>
              </a:r>
              <a:r>
                <a:rPr lang="en-US" sz="2400" dirty="0" err="1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Caspofungin</a:t>
              </a: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  <a:latin typeface="Tahoma" pitchFamily="34" charset="0"/>
                </a:rPr>
                <a:t>micafungin</a:t>
              </a: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</a:rPr>
                <a:t>, and </a:t>
              </a:r>
              <a:r>
                <a:rPr lang="en-US" sz="2400" u="sng" dirty="0" err="1">
                  <a:solidFill>
                    <a:prstClr val="black"/>
                  </a:solidFill>
                  <a:latin typeface="Tahoma" pitchFamily="34" charset="0"/>
                </a:rPr>
                <a:t>anidulafungin</a:t>
              </a:r>
              <a:endParaRPr lang="en-US" sz="2400" u="sng" dirty="0">
                <a:solidFill>
                  <a:prstClr val="black"/>
                </a:solidFill>
                <a:latin typeface="Tahoma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endParaRPr>
            </a:p>
            <a:p>
              <a:pPr marL="514350" indent="-51435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3"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Pyrimidine antimetabolites</a:t>
              </a:r>
              <a:endParaRPr lang="en-US" sz="2400" b="1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     </a:t>
              </a:r>
              <a:r>
                <a:rPr lang="en-US" sz="2400" dirty="0" err="1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Flucytosine</a:t>
              </a:r>
              <a:endParaRPr lang="en-US" sz="2400" dirty="0">
                <a:solidFill>
                  <a:prstClr val="black"/>
                </a:solidFill>
                <a:latin typeface="Tahoma" pitchFamily="34" charset="0"/>
                <a:cs typeface="Courier New" pitchFamily="49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FFFF"/>
                </a:solidFill>
                <a:latin typeface="Tahoma" pitchFamily="34" charset="0"/>
                <a:cs typeface="Times New Roman" pitchFamily="18" charset="0"/>
              </a:endParaRPr>
            </a:p>
            <a:p>
              <a:pPr marL="514350" indent="-51435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4"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Azoles </a:t>
              </a:r>
              <a:endParaRPr lang="en-US" sz="2400" b="1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endParaRPr>
            </a:p>
            <a:p>
              <a:pPr lv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u="sng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Ketoconazole</a:t>
              </a: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  <a:cs typeface="Courier New" pitchFamily="49" charset="0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</a:rPr>
                <a:t>Fluconazole, Itraconazole, </a:t>
              </a:r>
              <a:r>
                <a:rPr lang="en-US" sz="2400" dirty="0" err="1">
                  <a:solidFill>
                    <a:prstClr val="black"/>
                  </a:solidFill>
                  <a:latin typeface="Tahoma" pitchFamily="34" charset="0"/>
                </a:rPr>
                <a:t>Voriconazole</a:t>
              </a:r>
              <a:r>
                <a:rPr lang="en-US" sz="2400" dirty="0">
                  <a:solidFill>
                    <a:prstClr val="black"/>
                  </a:solidFill>
                  <a:latin typeface="Tahoma" pitchFamily="34" charset="0"/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  <a:latin typeface="Tahoma" pitchFamily="34" charset="0"/>
                </a:rPr>
                <a:t>Posaconazole</a:t>
              </a:r>
              <a:r>
                <a:rPr lang="en-US" sz="2400" dirty="0">
                  <a:solidFill>
                    <a:prstClr val="black"/>
                  </a:solidFill>
                  <a:latin typeface="WW Font" pitchFamily="18" charset="0"/>
                  <a:cs typeface="Times New Roman" pitchFamily="18" charset="0"/>
                </a:rPr>
                <a:t> 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WW Font" pitchFamily="18" charset="0"/>
                  <a:cs typeface="Times New Roman" pitchFamily="18" charset="0"/>
                </a:rPr>
                <a:t> </a:t>
              </a:r>
            </a:p>
          </p:txBody>
        </p:sp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430D8-407F-46DF-A35C-7738B20FC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1"/>
          <p:cNvGrpSpPr>
            <a:grpSpLocks/>
          </p:cNvGrpSpPr>
          <p:nvPr/>
        </p:nvGrpSpPr>
        <p:grpSpPr bwMode="auto">
          <a:xfrm>
            <a:off x="600075" y="682625"/>
            <a:ext cx="8054975" cy="4524375"/>
            <a:chOff x="209" y="-34"/>
            <a:chExt cx="3390" cy="2002"/>
          </a:xfrm>
        </p:grpSpPr>
        <p:grpSp>
          <p:nvGrpSpPr>
            <p:cNvPr id="5124" name="Group 6"/>
            <p:cNvGrpSpPr>
              <a:grpSpLocks/>
            </p:cNvGrpSpPr>
            <p:nvPr/>
          </p:nvGrpSpPr>
          <p:grpSpPr bwMode="auto">
            <a:xfrm>
              <a:off x="209" y="-34"/>
              <a:ext cx="3319" cy="780"/>
              <a:chOff x="209" y="-34"/>
              <a:chExt cx="3319" cy="780"/>
            </a:xfrm>
          </p:grpSpPr>
          <p:sp>
            <p:nvSpPr>
              <p:cNvPr id="7178" name="Rectangle 2"/>
              <p:cNvSpPr>
                <a:spLocks noChangeArrowheads="1"/>
              </p:cNvSpPr>
              <p:nvPr/>
            </p:nvSpPr>
            <p:spPr bwMode="auto">
              <a:xfrm>
                <a:off x="209" y="-34"/>
                <a:ext cx="3223" cy="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</a:rPr>
                  <a:t>Drugs for Cutaneous </a:t>
                </a:r>
                <a:r>
                  <a:rPr lang="en-US" sz="32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</a:rPr>
                  <a:t>Mycotic</a:t>
                </a:r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</a:rPr>
                  <a:t> Infections</a:t>
                </a:r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132" name="Rectangle 5"/>
              <p:cNvSpPr>
                <a:spLocks noChangeArrowheads="1"/>
              </p:cNvSpPr>
              <p:nvPr/>
            </p:nvSpPr>
            <p:spPr bwMode="auto">
              <a:xfrm>
                <a:off x="257" y="-2"/>
                <a:ext cx="3271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altLang="ar-JO" smtClean="0">
                  <a:solidFill>
                    <a:prstClr val="black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5125" name="Group 8"/>
            <p:cNvGrpSpPr>
              <a:grpSpLocks/>
            </p:cNvGrpSpPr>
            <p:nvPr/>
          </p:nvGrpSpPr>
          <p:grpSpPr bwMode="auto">
            <a:xfrm>
              <a:off x="257" y="753"/>
              <a:ext cx="1136" cy="1215"/>
              <a:chOff x="257" y="753"/>
              <a:chExt cx="1136" cy="1215"/>
            </a:xfrm>
          </p:grpSpPr>
          <p:sp>
            <p:nvSpPr>
              <p:cNvPr id="7176" name="Rectangle 3"/>
              <p:cNvSpPr>
                <a:spLocks noChangeArrowheads="1"/>
              </p:cNvSpPr>
              <p:nvPr/>
            </p:nvSpPr>
            <p:spPr bwMode="auto">
              <a:xfrm>
                <a:off x="257" y="760"/>
                <a:ext cx="1136" cy="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ahoma" pitchFamily="34" charset="0"/>
                    <a:cs typeface="Courier New" pitchFamily="49" charset="0"/>
                  </a:rPr>
                  <a:t>Systemic drugs</a:t>
                </a:r>
                <a:endParaRPr lang="en-US" sz="2800" dirty="0">
                  <a:solidFill>
                    <a:srgbClr val="C00000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marL="514350" indent="-5143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  <a:defRPr/>
                </a:pPr>
                <a:r>
                  <a:rPr lang="en-US" sz="2800" u="sng" dirty="0" err="1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Terbinafine</a:t>
                </a:r>
                <a:endParaRPr lang="en-US" sz="2800" u="sng" dirty="0">
                  <a:solidFill>
                    <a:prstClr val="black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marL="514350" indent="-5143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  <a:defRPr/>
                </a:pPr>
                <a:r>
                  <a:rPr lang="en-US" sz="2800" dirty="0" err="1">
                    <a:solidFill>
                      <a:prstClr val="black"/>
                    </a:solidFill>
                    <a:latin typeface="Tahoma" pitchFamily="34" charset="0"/>
                  </a:rPr>
                  <a:t>Griseofulvin</a:t>
                </a:r>
                <a:endParaRPr lang="en-US" sz="2800" dirty="0">
                  <a:solidFill>
                    <a:prstClr val="black"/>
                  </a:solidFill>
                  <a:latin typeface="Tahoma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dirty="0">
                  <a:solidFill>
                    <a:prstClr val="black"/>
                  </a:solidFill>
                  <a:latin typeface="WW Font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0" name="Rectangle 7"/>
              <p:cNvSpPr>
                <a:spLocks noChangeArrowheads="1"/>
              </p:cNvSpPr>
              <p:nvPr/>
            </p:nvSpPr>
            <p:spPr bwMode="auto">
              <a:xfrm>
                <a:off x="257" y="753"/>
                <a:ext cx="1136" cy="120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altLang="ar-JO" smtClean="0">
                  <a:solidFill>
                    <a:prstClr val="black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5126" name="Group 10"/>
            <p:cNvGrpSpPr>
              <a:grpSpLocks/>
            </p:cNvGrpSpPr>
            <p:nvPr/>
          </p:nvGrpSpPr>
          <p:grpSpPr bwMode="auto">
            <a:xfrm>
              <a:off x="1441" y="746"/>
              <a:ext cx="2158" cy="1215"/>
              <a:chOff x="1441" y="746"/>
              <a:chExt cx="2158" cy="1215"/>
            </a:xfrm>
          </p:grpSpPr>
          <p:sp>
            <p:nvSpPr>
              <p:cNvPr id="7174" name="Rectangle 4"/>
              <p:cNvSpPr>
                <a:spLocks noChangeArrowheads="1"/>
              </p:cNvSpPr>
              <p:nvPr/>
            </p:nvSpPr>
            <p:spPr bwMode="auto">
              <a:xfrm>
                <a:off x="1560" y="753"/>
                <a:ext cx="2039" cy="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ahoma" pitchFamily="34" charset="0"/>
                    <a:cs typeface="Courier New" pitchFamily="49" charset="0"/>
                  </a:rPr>
                  <a:t>Topical drugs</a:t>
                </a:r>
                <a:endParaRPr lang="en-US" sz="2800" dirty="0">
                  <a:solidFill>
                    <a:srgbClr val="C00000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marL="514350" indent="-5143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Tahoma" pitchFamily="34" charset="0"/>
                  </a:rPr>
                  <a:t>a </a:t>
                </a:r>
                <a:r>
                  <a:rPr lang="en-US" sz="2800" dirty="0" err="1">
                    <a:solidFill>
                      <a:prstClr val="black"/>
                    </a:solidFill>
                    <a:latin typeface="Tahoma" pitchFamily="34" charset="0"/>
                  </a:rPr>
                  <a:t>polyene</a:t>
                </a:r>
                <a:r>
                  <a:rPr lang="en-US" sz="2800" dirty="0">
                    <a:solidFill>
                      <a:prstClr val="black"/>
                    </a:solidFill>
                    <a:latin typeface="Tahoma" pitchFamily="34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Tahoma" pitchFamily="34" charset="0"/>
                    <a:cs typeface="Courier New" pitchFamily="49" charset="0"/>
                  </a:rPr>
                  <a:t>Nystatin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marL="514350" indent="-5143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Azoles: (</a:t>
                </a:r>
                <a:r>
                  <a:rPr lang="en-US" sz="2800" dirty="0" err="1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miconazole</a:t>
                </a:r>
                <a:r>
                  <a:rPr lang="en-US" sz="2800" dirty="0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econazole</a:t>
                </a:r>
                <a:r>
                  <a:rPr lang="en-US" sz="2800" dirty="0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butaconazole</a:t>
                </a:r>
                <a:r>
                  <a:rPr lang="en-US" sz="2800" dirty="0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clotrimazole</a:t>
                </a:r>
                <a:r>
                  <a:rPr lang="en-US" sz="2800" dirty="0">
                    <a:solidFill>
                      <a:prstClr val="black"/>
                    </a:solidFill>
                    <a:latin typeface="Tahoma" pitchFamily="34" charset="0"/>
                    <a:cs typeface="Courier New" pitchFamily="49" charset="0"/>
                  </a:rPr>
                  <a:t>)</a:t>
                </a:r>
              </a:p>
              <a:p>
                <a:pPr marL="514350" indent="-5143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  <a:defRPr/>
                </a:pPr>
                <a:r>
                  <a:rPr lang="en-US" sz="2800" u="sng" dirty="0" err="1">
                    <a:solidFill>
                      <a:prstClr val="black"/>
                    </a:solidFill>
                    <a:latin typeface="Tahoma" pitchFamily="34" charset="0"/>
                  </a:rPr>
                  <a:t>Terbinafine</a:t>
                </a:r>
                <a:endParaRPr lang="en-US" sz="2800" u="sng" dirty="0">
                  <a:solidFill>
                    <a:prstClr val="black"/>
                  </a:solidFill>
                  <a:latin typeface="Tahoma" pitchFamily="34" charset="0"/>
                </a:endParaRPr>
              </a:p>
            </p:txBody>
          </p:sp>
          <p:sp>
            <p:nvSpPr>
              <p:cNvPr id="5128" name="Rectangle 9"/>
              <p:cNvSpPr>
                <a:spLocks noChangeArrowheads="1"/>
              </p:cNvSpPr>
              <p:nvPr/>
            </p:nvSpPr>
            <p:spPr bwMode="auto">
              <a:xfrm>
                <a:off x="1441" y="746"/>
                <a:ext cx="2087" cy="120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altLang="ar-JO" smtClean="0">
                  <a:solidFill>
                    <a:prstClr val="black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C3D6B-49B3-40AB-B741-DD457F8D2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Quinolones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First </a:t>
            </a:r>
            <a:r>
              <a:rPr lang="en-US" sz="2800" dirty="0"/>
              <a:t>quinolone, </a:t>
            </a:r>
            <a:r>
              <a:rPr lang="en-US" sz="2800" i="1" u="sng" dirty="0" err="1"/>
              <a:t>naladixic</a:t>
            </a:r>
            <a:r>
              <a:rPr lang="en-US" sz="2800" i="1" u="sng" dirty="0"/>
              <a:t> acid</a:t>
            </a:r>
            <a:r>
              <a:rPr lang="en-US" sz="2800" dirty="0"/>
              <a:t>, was </a:t>
            </a:r>
            <a:r>
              <a:rPr lang="en-US" sz="2800" dirty="0" smtClean="0"/>
              <a:t>a byproduct </a:t>
            </a:r>
            <a:r>
              <a:rPr lang="en-US" sz="2800" dirty="0"/>
              <a:t>of </a:t>
            </a:r>
            <a:r>
              <a:rPr lang="en-US" sz="2800" dirty="0" err="1"/>
              <a:t>chloroquine</a:t>
            </a:r>
            <a:r>
              <a:rPr lang="en-US" sz="2800" dirty="0"/>
              <a:t> synthesis (an </a:t>
            </a:r>
            <a:r>
              <a:rPr lang="en-US" sz="2800" dirty="0" smtClean="0"/>
              <a:t>antimalarial </a:t>
            </a:r>
            <a:r>
              <a:rPr lang="en-US" sz="2800" dirty="0"/>
              <a:t>drug</a:t>
            </a:r>
            <a:r>
              <a:rPr lang="en-US" sz="2800" dirty="0" smtClean="0"/>
              <a:t>)</a:t>
            </a:r>
            <a:endParaRPr lang="en-US" sz="2800" dirty="0"/>
          </a:p>
          <a:p>
            <a:pPr marL="514350" indent="-514350">
              <a:buAutoNum type="alphaUcPeriod" startAt="2"/>
            </a:pPr>
            <a:r>
              <a:rPr lang="en-US" sz="2800" dirty="0" smtClean="0"/>
              <a:t>Current </a:t>
            </a:r>
            <a:r>
              <a:rPr lang="en-US" sz="2800" dirty="0"/>
              <a:t>drugs are fluorinated </a:t>
            </a:r>
            <a:r>
              <a:rPr lang="en-US" sz="2800" dirty="0" smtClean="0"/>
              <a:t>4-quinolones (</a:t>
            </a:r>
            <a:r>
              <a:rPr lang="en-US" sz="2800" i="1" dirty="0" smtClean="0"/>
              <a:t>Fluoroquinolones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on Microbes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/>
              <a:t>spectrum of coverage </a:t>
            </a:r>
          </a:p>
          <a:p>
            <a:pPr lvl="1">
              <a:buNone/>
            </a:pPr>
            <a:r>
              <a:rPr lang="en-US" sz="2400" dirty="0"/>
              <a:t>1.  </a:t>
            </a:r>
            <a:r>
              <a:rPr lang="en-US" sz="2400" dirty="0" smtClean="0"/>
              <a:t>Broad </a:t>
            </a:r>
            <a:r>
              <a:rPr lang="en-US" sz="2400" dirty="0"/>
              <a:t>(both G+ and </a:t>
            </a:r>
            <a:r>
              <a:rPr lang="en-US" sz="2400" dirty="0" smtClean="0"/>
              <a:t>G-)</a:t>
            </a:r>
            <a:endParaRPr lang="en-US" sz="2400" dirty="0"/>
          </a:p>
          <a:p>
            <a:pPr lvl="1">
              <a:buNone/>
            </a:pPr>
            <a:r>
              <a:rPr lang="en-US" sz="2400" dirty="0"/>
              <a:t>2.  </a:t>
            </a:r>
            <a:r>
              <a:rPr lang="en-US" sz="2400" dirty="0" smtClean="0"/>
              <a:t>Newer </a:t>
            </a:r>
            <a:r>
              <a:rPr lang="en-US" sz="2400" dirty="0" err="1"/>
              <a:t>fluoroquinolones</a:t>
            </a:r>
            <a:r>
              <a:rPr lang="en-US" sz="2400" dirty="0"/>
              <a:t> work against anaerobes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981200"/>
          </a:xfrm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Drugs for Subcutaneous / Systemic Fungal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infections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730DE-A37D-47A8-B82F-63AE52AD4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72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33CC"/>
            </a:solidFill>
          </a:ln>
        </p:spPr>
        <p:txBody>
          <a:bodyPr rtlCol="1">
            <a:normAutofit/>
          </a:bodyPr>
          <a:lstStyle/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Amphotericin 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ar-JO" smtClean="0"/>
              <a:t>It is obtained from </a:t>
            </a:r>
            <a:r>
              <a:rPr lang="en-US" altLang="ar-JO" i="1" smtClean="0"/>
              <a:t>streptomyces nodosus.</a:t>
            </a:r>
          </a:p>
          <a:p>
            <a:pPr algn="l" rtl="0" eaLnBrk="1" hangingPunct="1">
              <a:buFont typeface="Arial" charset="0"/>
              <a:buNone/>
            </a:pPr>
            <a:endParaRPr lang="en-US" altLang="ar-JO" b="1" smtClean="0">
              <a:solidFill>
                <a:srgbClr val="00FFFF"/>
              </a:solidFill>
            </a:endParaRPr>
          </a:p>
          <a:p>
            <a:pPr algn="l" rtl="0" eaLnBrk="1" hangingPunct="1">
              <a:buFont typeface="Arial" charset="0"/>
              <a:buNone/>
            </a:pPr>
            <a:r>
              <a:rPr lang="en-US" altLang="ar-JO" b="1" smtClean="0">
                <a:solidFill>
                  <a:srgbClr val="C00000"/>
                </a:solidFill>
              </a:rPr>
              <a:t>Mechanism of action :</a:t>
            </a:r>
          </a:p>
          <a:p>
            <a:pPr algn="l" rtl="0" eaLnBrk="1" hangingPunct="1"/>
            <a:r>
              <a:rPr lang="en-US" altLang="ar-JO" smtClean="0"/>
              <a:t>It has affinity for ergosterol present in the cell membrane and forms a micropore thus disrupt the membrane function and cell death.</a:t>
            </a:r>
          </a:p>
          <a:p>
            <a:pPr eaLnBrk="1" hangingPunct="1">
              <a:lnSpc>
                <a:spcPct val="90000"/>
              </a:lnSpc>
            </a:pPr>
            <a:endParaRPr lang="en-US" altLang="ar-JO" i="1" smtClean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BC39E-2D87-4D4F-9640-B0CF4EA85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33CC"/>
            </a:solidFill>
          </a:ln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Adverse effects                    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Amphotericin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495800"/>
          </a:xfrm>
          <a:ln>
            <a:solidFill>
              <a:srgbClr val="FF33CC"/>
            </a:solidFill>
          </a:ln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rgbClr val="FF33CC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/>
              <a:t>Amphotericin B has a low therapeutic index</a:t>
            </a:r>
            <a:endParaRPr lang="en-US" sz="2400" u="sng" dirty="0"/>
          </a:p>
          <a:p>
            <a:pPr marL="514350" indent="-514350" algn="l" rtl="0" eaLnBrk="1" fontAlgn="auto" hangingPunct="1">
              <a:spcAft>
                <a:spcPts val="0"/>
              </a:spcAft>
              <a:buClr>
                <a:srgbClr val="FF33CC"/>
              </a:buClr>
              <a:buSzPct val="100000"/>
              <a:buFont typeface="+mj-lt"/>
              <a:buAutoNum type="alphaUcPeriod"/>
              <a:defRPr/>
            </a:pPr>
            <a:endParaRPr lang="en-US" sz="2400" u="sng" dirty="0" smtClean="0"/>
          </a:p>
          <a:p>
            <a:pPr marL="514350" indent="-514350" algn="l" rtl="0" eaLnBrk="1" fontAlgn="auto" hangingPunct="1">
              <a:spcAft>
                <a:spcPts val="0"/>
              </a:spcAft>
              <a:buClr>
                <a:srgbClr val="FF33CC"/>
              </a:buClr>
              <a:buSzPct val="100000"/>
              <a:buFont typeface="+mj-lt"/>
              <a:buAutoNum type="alphaUcPeriod"/>
              <a:defRPr/>
            </a:pPr>
            <a:r>
              <a:rPr lang="en-US" sz="2400" u="sng" dirty="0" smtClean="0"/>
              <a:t>INFUSION-RELATED TOXICITY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u="sng" dirty="0" smtClean="0"/>
          </a:p>
          <a:p>
            <a:pPr marL="457200" indent="-457200" algn="l" rtl="0" eaLnBrk="1" fontAlgn="auto" hangingPunct="1">
              <a:spcAft>
                <a:spcPts val="0"/>
              </a:spcAft>
              <a:buClr>
                <a:srgbClr val="FF33CC"/>
              </a:buClr>
              <a:buSzPct val="100000"/>
              <a:buFont typeface="+mj-lt"/>
              <a:buAutoNum type="arabicPeriod" startAt="2"/>
              <a:defRPr/>
            </a:pPr>
            <a:r>
              <a:rPr lang="en-US" sz="2400" u="sng" dirty="0" smtClean="0"/>
              <a:t>CUMULATIVE TOXICITY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Long term - </a:t>
            </a:r>
            <a:r>
              <a:rPr lang="en-US" sz="2400" dirty="0" err="1" smtClean="0"/>
              <a:t>Nephrotoxicity</a:t>
            </a:r>
            <a:r>
              <a:rPr lang="en-US" sz="2400" dirty="0" smtClean="0"/>
              <a:t>, anemia, CNS toxicity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1D79-AECD-49BF-823D-7AD1F6FFB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rtl="0" eaLnBrk="1" hangingPunct="1"/>
            <a:r>
              <a:rPr lang="en-US" altLang="ar-JO" b="1" smtClean="0">
                <a:solidFill>
                  <a:srgbClr val="C00000"/>
                </a:solidFill>
              </a:rPr>
              <a:t>Azoles</a:t>
            </a:r>
            <a:endParaRPr lang="en-US" altLang="ar-JO" smtClean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prstClr val="black"/>
                </a:solidFill>
                <a:effectLst/>
              </a:rPr>
              <a:t>M</a:t>
            </a:r>
            <a:r>
              <a:rPr lang="en-US" b="1" dirty="0" smtClean="0">
                <a:solidFill>
                  <a:prstClr val="black"/>
                </a:solidFill>
                <a:effectLst/>
              </a:rPr>
              <a:t>ainly </a:t>
            </a:r>
            <a:r>
              <a:rPr lang="en-US" b="1" dirty="0" err="1" smtClean="0">
                <a:solidFill>
                  <a:prstClr val="black"/>
                </a:solidFill>
                <a:effectLst/>
              </a:rPr>
              <a:t>fungistatic</a:t>
            </a:r>
            <a:r>
              <a:rPr lang="en-US" b="1" dirty="0" smtClean="0">
                <a:solidFill>
                  <a:prstClr val="black"/>
                </a:solidFill>
                <a:effectLst/>
              </a:rPr>
              <a:t> in nature </a:t>
            </a:r>
          </a:p>
          <a:p>
            <a:pPr marL="914400" lvl="1" indent="-457200" eaLnBrk="1" hangingPunct="1">
              <a:buClr>
                <a:prstClr val="black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  <a:effectLst/>
              </a:rPr>
              <a:t>Ketoconazole</a:t>
            </a:r>
          </a:p>
          <a:p>
            <a:pPr marL="914400" lvl="1" indent="-457200" eaLnBrk="1" hangingPunct="1">
              <a:buClr>
                <a:prstClr val="black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  <a:effectLst/>
              </a:rPr>
              <a:t>Fluconazole</a:t>
            </a:r>
          </a:p>
          <a:p>
            <a:pPr marL="914400" lvl="1" indent="-457200" eaLnBrk="1" hangingPunct="1">
              <a:buClr>
                <a:prstClr val="black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  <a:effectLst/>
              </a:rPr>
              <a:t>Itraconazole</a:t>
            </a:r>
          </a:p>
          <a:p>
            <a:pPr marL="914400" lvl="1" indent="-457200" eaLnBrk="1" hangingPunct="1">
              <a:buClr>
                <a:prstClr val="black"/>
              </a:buClr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prstClr val="black"/>
                </a:solidFill>
                <a:effectLst/>
              </a:rPr>
              <a:t>Voriconazole</a:t>
            </a:r>
            <a:endParaRPr lang="en-US" sz="2400" dirty="0" smtClean="0">
              <a:solidFill>
                <a:prstClr val="black"/>
              </a:solidFill>
              <a:effectLst/>
            </a:endParaRPr>
          </a:p>
          <a:p>
            <a:pPr marL="914400" lvl="1" indent="-457200" eaLnBrk="1" hangingPunct="1">
              <a:buClr>
                <a:prstClr val="black"/>
              </a:buClr>
              <a:buFont typeface="+mj-lt"/>
              <a:buAutoNum type="arabicPeriod"/>
              <a:defRPr/>
            </a:pPr>
            <a:r>
              <a:rPr lang="en-US" sz="2400" i="1" dirty="0" err="1">
                <a:solidFill>
                  <a:prstClr val="black"/>
                </a:solidFill>
                <a:effectLst/>
              </a:rPr>
              <a:t>Posaconazole</a:t>
            </a:r>
            <a:endParaRPr lang="en-US" sz="2400" dirty="0" smtClean="0">
              <a:solidFill>
                <a:prstClr val="black"/>
              </a:solidFill>
              <a:effectLst/>
            </a:endParaRPr>
          </a:p>
          <a:p>
            <a:pPr lvl="1" eaLnBrk="1" hangingPunct="1">
              <a:buClr>
                <a:prstClr val="black"/>
              </a:buClr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Clotrimazole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effectLst/>
              </a:rPr>
              <a:t>Cutaneous</a:t>
            </a:r>
          </a:p>
          <a:p>
            <a:pPr lvl="1" eaLnBrk="1" hangingPunct="1">
              <a:buClr>
                <a:prstClr val="black"/>
              </a:buClr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Econazole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effectLst/>
              </a:rPr>
              <a:t>Cutaneous</a:t>
            </a:r>
          </a:p>
          <a:p>
            <a:pPr lvl="1" eaLnBrk="1" hangingPunct="1">
              <a:buClr>
                <a:prstClr val="black"/>
              </a:buClr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Miconazole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effectLst/>
              </a:rPr>
              <a:t>Cutaneous</a:t>
            </a:r>
          </a:p>
          <a:p>
            <a:pPr eaLnBrk="1" hangingPunct="1">
              <a:buClr>
                <a:srgbClr val="0000FF"/>
              </a:buClr>
              <a:defRPr/>
            </a:pPr>
            <a:endParaRPr lang="en-US" dirty="0" smtClean="0">
              <a:solidFill>
                <a:srgbClr val="C0504D"/>
              </a:solidFill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rgbClr val="C0504D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1D42B-56B2-4098-AF86-12260D0D0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2413"/>
            <a:ext cx="5791200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BAC67-075A-4C40-AA15-9DFC5F7E7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97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4"/>
          <p:cNvSpPr txBox="1">
            <a:spLocks/>
          </p:cNvSpPr>
          <p:nvPr/>
        </p:nvSpPr>
        <p:spPr bwMode="auto">
          <a:xfrm>
            <a:off x="431800" y="985838"/>
            <a:ext cx="5257800" cy="44958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altLang="ar-JO" sz="2800" smtClean="0">
                <a:solidFill>
                  <a:prstClr val="black"/>
                </a:solidFill>
              </a:rPr>
              <a:t>Ketoconazole and amphotericin B should not be used together, because the decrease in ergosterol in the fungal membrane reduces the fungicidal action of amphotericin B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36675"/>
            <a:ext cx="289560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6F8E7-D363-4E2F-B7DC-45EF704D9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66FF33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 smtClean="0">
                <a:solidFill>
                  <a:srgbClr val="C00000"/>
                </a:solidFill>
              </a:rPr>
              <a:t>Echinocandins</a:t>
            </a:r>
            <a:r>
              <a:rPr lang="en-US" sz="3200" b="1" dirty="0" smtClean="0">
                <a:solidFill>
                  <a:prstClr val="black"/>
                </a:solidFill>
              </a:rPr>
              <a:t>: 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prstClr val="black"/>
                </a:solidFill>
              </a:rPr>
              <a:t>Caspofungin</a:t>
            </a:r>
            <a:r>
              <a:rPr lang="en-US" sz="3200" dirty="0" smtClean="0">
                <a:solidFill>
                  <a:prstClr val="black"/>
                </a:solidFill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</a:rPr>
              <a:t>micafungin</a:t>
            </a:r>
            <a:r>
              <a:rPr lang="en-US" sz="3200" dirty="0" smtClean="0">
                <a:solidFill>
                  <a:prstClr val="black"/>
                </a:solidFill>
              </a:rPr>
              <a:t>, and </a:t>
            </a:r>
            <a:r>
              <a:rPr lang="en-US" sz="3200" b="1" u="sng" dirty="0" err="1" smtClean="0">
                <a:solidFill>
                  <a:srgbClr val="0070C0"/>
                </a:solidFill>
                <a:effectLst/>
              </a:rPr>
              <a:t>anidulafungin</a:t>
            </a:r>
            <a:endParaRPr lang="en-US" sz="3200" b="1" u="sng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en-US" altLang="ar-JO" smtClean="0">
                <a:solidFill>
                  <a:prstClr val="black"/>
                </a:solidFill>
              </a:rPr>
              <a:t>Caspofungin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–"/>
            </a:pPr>
            <a:r>
              <a:rPr lang="en-US" altLang="ar-JO" smtClean="0">
                <a:solidFill>
                  <a:prstClr val="black"/>
                </a:solidFill>
              </a:rPr>
              <a:t>is the first approved of Echinocandins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–"/>
            </a:pPr>
            <a:r>
              <a:rPr lang="en-US" altLang="ar-JO" smtClean="0">
                <a:solidFill>
                  <a:prstClr val="black"/>
                </a:solidFill>
              </a:rPr>
              <a:t>It interferes with the synthesis of </a:t>
            </a:r>
            <a:r>
              <a:rPr lang="en-US" altLang="ar-JO" u="sng" smtClean="0">
                <a:solidFill>
                  <a:srgbClr val="FF0000"/>
                </a:solidFill>
              </a:rPr>
              <a:t>fungal cell wall </a:t>
            </a:r>
            <a:r>
              <a:rPr lang="en-US" altLang="ar-JO" smtClean="0">
                <a:solidFill>
                  <a:prstClr val="black"/>
                </a:solidFill>
              </a:rPr>
              <a:t>by inhibiting the synthesis of beta ( 1,3 ) D – glucan, leading to cell lysis.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–"/>
            </a:pPr>
            <a:r>
              <a:rPr lang="en-US" altLang="ar-JO" smtClean="0">
                <a:solidFill>
                  <a:prstClr val="black"/>
                </a:solidFill>
              </a:rPr>
              <a:t>Specific for aspergillus and Candida.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–"/>
            </a:pPr>
            <a:r>
              <a:rPr lang="en-US" altLang="ar-JO" smtClean="0">
                <a:solidFill>
                  <a:prstClr val="black"/>
                </a:solidFill>
              </a:rPr>
              <a:t>Available for intravenous use only.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CE7BB-2682-4DEB-B732-8D8B20A11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15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 txBox="1">
            <a:spLocks/>
          </p:cNvSpPr>
          <p:nvPr/>
        </p:nvSpPr>
        <p:spPr bwMode="auto">
          <a:xfrm>
            <a:off x="431800" y="1828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altLang="ar-JO" sz="2800" smtClean="0">
                <a:solidFill>
                  <a:prstClr val="black"/>
                </a:solidFill>
              </a:rPr>
              <a:t>Fungi that cause superficial skin infections are called </a:t>
            </a:r>
            <a:r>
              <a:rPr lang="en-US" altLang="ar-JO" sz="2800" u="sng" smtClean="0">
                <a:solidFill>
                  <a:prstClr val="black"/>
                </a:solidFill>
              </a:rPr>
              <a:t>dermatophytes</a:t>
            </a:r>
            <a:r>
              <a:rPr lang="en-US" altLang="ar-JO" sz="2800" smtClean="0">
                <a:solidFill>
                  <a:prstClr val="black"/>
                </a:solidFill>
              </a:rPr>
              <a:t>.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endParaRPr lang="en-US" altLang="ar-JO" sz="2800" smtClean="0">
              <a:solidFill>
                <a:prstClr val="black"/>
              </a:solidFill>
            </a:endParaRPr>
          </a:p>
        </p:txBody>
      </p:sp>
      <p:sp>
        <p:nvSpPr>
          <p:cNvPr id="13315" name="Title 2"/>
          <p:cNvSpPr txBox="1">
            <a:spLocks/>
          </p:cNvSpPr>
          <p:nvPr/>
        </p:nvSpPr>
        <p:spPr bwMode="auto">
          <a:xfrm>
            <a:off x="660400" y="17145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JO" sz="4400" b="1" smtClean="0">
                <a:solidFill>
                  <a:srgbClr val="C00000"/>
                </a:solidFill>
                <a:cs typeface="Times New Roman" pitchFamily="18" charset="0"/>
              </a:rPr>
              <a:t>Drugs for Cutaneous Mycotic Infections</a:t>
            </a:r>
            <a:endParaRPr lang="en-US" altLang="ar-JO" sz="440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A891E-0A67-42D3-B861-EE4DE0617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7" name="Picture 6" descr="http://dermaamin.com/site/images/clinical-pic/d/dermatophytie/dermatophyti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49575"/>
            <a:ext cx="36830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://www.vet.ohio-state.edu/assets/courses/vm616/dermato/img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949575"/>
            <a:ext cx="36591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265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4400" b="1" smtClean="0">
                <a:solidFill>
                  <a:srgbClr val="C00000"/>
                </a:solidFill>
              </a:rPr>
              <a:t>Terbinafine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en-US" b="1" smtClean="0">
                <a:solidFill>
                  <a:prstClr val="black"/>
                </a:solidFill>
              </a:rPr>
              <a:t>Terbinafine: Fungicidal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smtClean="0">
                <a:solidFill>
                  <a:prstClr val="black"/>
                </a:solidFill>
              </a:rPr>
              <a:t>Active against: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–"/>
            </a:pPr>
            <a:r>
              <a:rPr lang="en-US" smtClean="0">
                <a:solidFill>
                  <a:prstClr val="black"/>
                </a:solidFill>
              </a:rPr>
              <a:t>Dermatophytes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Tx/>
              <a:buChar char="–"/>
            </a:pPr>
            <a:r>
              <a:rPr lang="en-US" smtClean="0">
                <a:solidFill>
                  <a:prstClr val="black"/>
                </a:solidFill>
              </a:rPr>
              <a:t>Candidiasis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endParaRPr lang="en-US" sz="280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sz="2800" smtClean="0">
                <a:solidFill>
                  <a:prstClr val="black"/>
                </a:solidFill>
              </a:rPr>
              <a:t>MOA: It acts as a non competitive inhibitor of squalene epoxidase – in the ergosterol synthesis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66A7B-3807-4D97-AB6F-34C60FBB15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0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0525"/>
            <a:ext cx="5029200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06B5A-692D-4506-9A1D-21317649F2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8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654322"/>
            <a:ext cx="8884059" cy="4679678"/>
            <a:chOff x="76200" y="654322"/>
            <a:chExt cx="8884059" cy="467967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685800"/>
              <a:ext cx="8884059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8786" b="91455"/>
            <a:stretch/>
          </p:blipFill>
          <p:spPr bwMode="auto">
            <a:xfrm>
              <a:off x="1752600" y="685800"/>
              <a:ext cx="2351640" cy="505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8545" r="16028" b="75535"/>
            <a:stretch/>
          </p:blipFill>
          <p:spPr bwMode="auto">
            <a:xfrm>
              <a:off x="2057400" y="2743200"/>
              <a:ext cx="2362200" cy="8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23531" r="17843" b="66167"/>
            <a:stretch/>
          </p:blipFill>
          <p:spPr bwMode="auto">
            <a:xfrm>
              <a:off x="6584542" y="654322"/>
              <a:ext cx="2102258" cy="530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1764" r="20096" b="58012"/>
            <a:stretch/>
          </p:blipFill>
          <p:spPr bwMode="auto">
            <a:xfrm>
              <a:off x="6601691" y="2707382"/>
              <a:ext cx="2313709" cy="605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66FF33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Griseofulvin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altLang="ar-JO" smtClean="0">
                <a:solidFill>
                  <a:prstClr val="black"/>
                </a:solidFill>
              </a:rPr>
              <a:t>It is obtained from </a:t>
            </a:r>
            <a:r>
              <a:rPr lang="en-US" altLang="ar-JO" i="1" smtClean="0">
                <a:solidFill>
                  <a:prstClr val="black"/>
                </a:solidFill>
              </a:rPr>
              <a:t>penicillium griseofulvum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endParaRPr lang="en-US" altLang="ar-JO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altLang="ar-JO" smtClean="0">
                <a:solidFill>
                  <a:prstClr val="black"/>
                </a:solidFill>
              </a:rPr>
              <a:t>It is active against</a:t>
            </a:r>
            <a:r>
              <a:rPr lang="en-US" altLang="ar-JO" i="1" smtClean="0">
                <a:solidFill>
                  <a:prstClr val="black"/>
                </a:solidFill>
              </a:rPr>
              <a:t> </a:t>
            </a:r>
            <a:r>
              <a:rPr lang="en-US" altLang="ar-JO" b="1" i="1" smtClean="0">
                <a:solidFill>
                  <a:srgbClr val="00B0F0"/>
                </a:solidFill>
              </a:rPr>
              <a:t>Dermatophytes</a:t>
            </a:r>
            <a:endParaRPr lang="en-US" altLang="ar-JO" i="1" smtClean="0">
              <a:solidFill>
                <a:srgbClr val="0000FF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A3BB6-C538-4418-AAA0-729FE9F803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33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ln>
            <a:solidFill>
              <a:srgbClr val="66FF33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dirty="0" err="1" smtClean="0">
                <a:solidFill>
                  <a:prstClr val="black"/>
                </a:solidFill>
              </a:rPr>
              <a:t>Nystatin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altLang="ar-JO" sz="2800" smtClean="0">
                <a:solidFill>
                  <a:prstClr val="black"/>
                </a:solidFill>
              </a:rPr>
              <a:t>polyene antifungal drug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altLang="ar-JO" sz="2800" smtClean="0">
                <a:solidFill>
                  <a:prstClr val="black"/>
                </a:solidFill>
              </a:rPr>
              <a:t>Binds to ergosterol, forms pores in the membrane that lead to K+ leakage and death of the fungus 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altLang="ar-JO" sz="2800" smtClean="0">
                <a:solidFill>
                  <a:prstClr val="black"/>
                </a:solidFill>
              </a:rPr>
              <a:t>It is very toxic when given systemically and used only for local anti-fungal effect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altLang="ar-JO" sz="2800" smtClean="0">
                <a:solidFill>
                  <a:prstClr val="black"/>
                </a:solidFill>
              </a:rPr>
              <a:t>It is not absorbed orally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</a:pPr>
            <a:r>
              <a:rPr lang="en-US" altLang="ar-JO" sz="2800" smtClean="0">
                <a:solidFill>
                  <a:prstClr val="black"/>
                </a:solidFill>
              </a:rPr>
              <a:t>Used only for oral candidiasis - locally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4E65F-DF59-4FB7-B996-A4A6F527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4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Other Azoles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prstClr val="black"/>
                </a:solidFill>
              </a:rPr>
              <a:t>Clotrimazole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</a:p>
          <a:p>
            <a:pPr eaLnBrk="1" hangingPunct="1">
              <a:buClr>
                <a:srgbClr val="0000FF"/>
              </a:buClr>
              <a:defRPr/>
            </a:pPr>
            <a:r>
              <a:rPr lang="en-US" sz="2400" dirty="0" smtClean="0">
                <a:solidFill>
                  <a:prstClr val="black"/>
                </a:solidFill>
                <a:effectLst/>
              </a:rPr>
              <a:t>Effective for topical treatment of: </a:t>
            </a:r>
          </a:p>
          <a:p>
            <a:pPr lvl="1" eaLnBrk="1" hangingPunct="1">
              <a:buClr>
                <a:prstClr val="black"/>
              </a:buClr>
              <a:defRPr/>
            </a:pPr>
            <a:r>
              <a:rPr lang="en-US" sz="2400" dirty="0" err="1" smtClean="0">
                <a:solidFill>
                  <a:prstClr val="black"/>
                </a:solidFill>
                <a:effectLst/>
              </a:rPr>
              <a:t>tinea</a:t>
            </a:r>
            <a:r>
              <a:rPr lang="en-US" sz="2400" dirty="0" smtClean="0">
                <a:solidFill>
                  <a:prstClr val="black"/>
                </a:solidFill>
                <a:effectLst/>
              </a:rPr>
              <a:t> infections</a:t>
            </a:r>
          </a:p>
          <a:p>
            <a:pPr lvl="1" eaLnBrk="1" hangingPunct="1">
              <a:buClr>
                <a:prstClr val="black"/>
              </a:buClr>
              <a:defRPr/>
            </a:pPr>
            <a:r>
              <a:rPr lang="en-US" sz="2400" dirty="0" smtClean="0">
                <a:solidFill>
                  <a:prstClr val="black"/>
                </a:solidFill>
                <a:effectLst/>
              </a:rPr>
              <a:t>oral, vaginal and cutaneous candidiasis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1600200"/>
            <a:ext cx="4038600" cy="4495800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prstClr val="black"/>
                </a:solidFill>
              </a:rPr>
              <a:t>Miconazole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effectLst/>
              </a:rPr>
              <a:t>effective for: </a:t>
            </a:r>
          </a:p>
          <a:p>
            <a:pPr lvl="1" eaLnBrk="1" hangingPunct="1">
              <a:buClr>
                <a:prstClr val="black"/>
              </a:buClr>
              <a:defRPr/>
            </a:pPr>
            <a:r>
              <a:rPr lang="en-US" sz="2400" dirty="0" err="1" smtClean="0">
                <a:solidFill>
                  <a:prstClr val="black"/>
                </a:solidFill>
                <a:effectLst/>
              </a:rPr>
              <a:t>Tinea</a:t>
            </a:r>
            <a:endParaRPr lang="en-US" sz="2400" dirty="0" smtClean="0">
              <a:solidFill>
                <a:prstClr val="black"/>
              </a:solidFill>
              <a:effectLst/>
            </a:endParaRPr>
          </a:p>
          <a:p>
            <a:pPr lvl="1" eaLnBrk="1" hangingPunct="1">
              <a:buClr>
                <a:prstClr val="black"/>
              </a:buClr>
              <a:defRPr/>
            </a:pPr>
            <a:r>
              <a:rPr lang="en-US" sz="2400" dirty="0" err="1" smtClean="0">
                <a:solidFill>
                  <a:prstClr val="black"/>
                </a:solidFill>
                <a:effectLst/>
              </a:rPr>
              <a:t>pityriasis</a:t>
            </a:r>
            <a:r>
              <a:rPr lang="en-US" sz="2400" dirty="0" smtClean="0">
                <a:solidFill>
                  <a:prstClr val="black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effectLst/>
              </a:rPr>
              <a:t>Versicolor</a:t>
            </a:r>
            <a:endParaRPr lang="en-US" sz="2400" dirty="0" smtClean="0">
              <a:solidFill>
                <a:prstClr val="black"/>
              </a:solidFill>
              <a:effectLst/>
            </a:endParaRPr>
          </a:p>
          <a:p>
            <a:pPr lvl="1" eaLnBrk="1" hangingPunct="1">
              <a:buClr>
                <a:prstClr val="black"/>
              </a:buClr>
              <a:defRPr/>
            </a:pPr>
            <a:r>
              <a:rPr lang="en-US" sz="2400" dirty="0" smtClean="0">
                <a:solidFill>
                  <a:prstClr val="black"/>
                </a:solidFill>
                <a:effectLst/>
              </a:rPr>
              <a:t>candidiasis </a:t>
            </a:r>
          </a:p>
          <a:p>
            <a:pPr>
              <a:buClr>
                <a:srgbClr val="0000FF"/>
              </a:buCl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5845175" y="6019800"/>
            <a:ext cx="212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JO" smtClean="0">
                <a:solidFill>
                  <a:prstClr val="black"/>
                </a:solidFill>
                <a:latin typeface="Tahoma" pitchFamily="34" charset="0"/>
              </a:rPr>
              <a:t>pityriasis Versicolor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4121150"/>
            <a:ext cx="2795587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99E29-E744-4366-97BC-EE461C3356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7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782638"/>
          </a:xfrm>
        </p:spPr>
        <p:txBody>
          <a:bodyPr/>
          <a:lstStyle/>
          <a:p>
            <a:pPr eaLnBrk="1" hangingPunct="1"/>
            <a:r>
              <a:rPr lang="en-US" altLang="ar-JO" sz="6000" b="1" smtClean="0">
                <a:solidFill>
                  <a:srgbClr val="D60093"/>
                </a:solidFill>
              </a:rPr>
              <a:t>Antiviral Agents</a:t>
            </a:r>
          </a:p>
        </p:txBody>
      </p:sp>
      <p:sp>
        <p:nvSpPr>
          <p:cNvPr id="19459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D43A764-1F45-4823-B9E6-04FB671C7914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43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en-US" altLang="ar-JO" b="1" smtClean="0">
                <a:solidFill>
                  <a:srgbClr val="C00000"/>
                </a:solidFill>
              </a:rPr>
              <a:t>Viruses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31188" cy="4191000"/>
          </a:xfrm>
        </p:spPr>
        <p:txBody>
          <a:bodyPr/>
          <a:lstStyle/>
          <a:p>
            <a:pPr algn="l" rtl="0" eaLnBrk="1" hangingPunct="1"/>
            <a:r>
              <a:rPr lang="en-US" altLang="ar-JO" smtClean="0"/>
              <a:t>Obligate intracellular parasites</a:t>
            </a:r>
          </a:p>
          <a:p>
            <a:pPr algn="l" rtl="0" eaLnBrk="1" hangingPunct="1"/>
            <a:r>
              <a:rPr lang="en-US" altLang="ar-JO" smtClean="0"/>
              <a:t>Consist of a core </a:t>
            </a:r>
            <a:r>
              <a:rPr lang="en-US" altLang="ar-JO" u="sng" smtClean="0"/>
              <a:t>genome</a:t>
            </a:r>
            <a:r>
              <a:rPr lang="en-US" altLang="ar-JO" smtClean="0"/>
              <a:t> in a protein shell and some are surrounded by a </a:t>
            </a:r>
            <a:r>
              <a:rPr lang="en-US" altLang="ar-JO" u="sng" smtClean="0"/>
              <a:t>lipoprotein</a:t>
            </a:r>
          </a:p>
          <a:p>
            <a:pPr algn="l" rtl="0" eaLnBrk="1" hangingPunct="1"/>
            <a:r>
              <a:rPr lang="en-US" altLang="ar-JO" smtClean="0"/>
              <a:t>lack a cell wall and cell membrane</a:t>
            </a:r>
          </a:p>
          <a:p>
            <a:pPr algn="l" rtl="0" eaLnBrk="1" hangingPunct="1"/>
            <a:r>
              <a:rPr lang="en-US" altLang="ar-JO" smtClean="0"/>
              <a:t>do not carry out metabolic processes</a:t>
            </a:r>
          </a:p>
          <a:p>
            <a:pPr algn="l" rtl="0" eaLnBrk="1" hangingPunct="1"/>
            <a:r>
              <a:rPr lang="en-US" altLang="ar-JO" smtClean="0"/>
              <a:t>Replication depends on the host cell machinery</a:t>
            </a:r>
          </a:p>
          <a:p>
            <a:pPr algn="l" rtl="0" eaLnBrk="1" hangingPunct="1"/>
            <a:endParaRPr lang="en-US" altLang="ar-JO" smtClean="0"/>
          </a:p>
        </p:txBody>
      </p:sp>
      <p:sp>
        <p:nvSpPr>
          <p:cNvPr id="20484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E4990A1-B9B8-4C18-B055-7B19A01538F2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44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en-US" altLang="ar-JO" b="1" smtClean="0">
                <a:solidFill>
                  <a:srgbClr val="C00000"/>
                </a:solidFill>
              </a:rPr>
              <a:t>Viruses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ar-JO" i="1" smtClean="0">
                <a:solidFill>
                  <a:schemeClr val="hlink"/>
                </a:solidFill>
              </a:rPr>
              <a:t>Steps for Viral Replication</a:t>
            </a:r>
          </a:p>
          <a:p>
            <a:pPr lvl="1" algn="l" rtl="0" eaLnBrk="1" hangingPunct="1">
              <a:buFontTx/>
              <a:buNone/>
            </a:pPr>
            <a:r>
              <a:rPr lang="en-US" altLang="ar-JO" smtClean="0"/>
              <a:t>1) adsorption and penetration into cell</a:t>
            </a:r>
          </a:p>
          <a:p>
            <a:pPr lvl="1" algn="l" rtl="0" eaLnBrk="1" hangingPunct="1">
              <a:buFontTx/>
              <a:buNone/>
            </a:pPr>
            <a:r>
              <a:rPr lang="en-US" altLang="ar-JO" smtClean="0"/>
              <a:t>2) uncoating of viral nucleic acid</a:t>
            </a:r>
          </a:p>
          <a:p>
            <a:pPr lvl="1" algn="l" rtl="0" eaLnBrk="1" hangingPunct="1">
              <a:buFontTx/>
              <a:buNone/>
            </a:pPr>
            <a:r>
              <a:rPr lang="en-US" altLang="ar-JO" smtClean="0"/>
              <a:t>3) synthesis of regulatory proteins</a:t>
            </a:r>
          </a:p>
          <a:p>
            <a:pPr lvl="1" algn="l" rtl="0" eaLnBrk="1" hangingPunct="1">
              <a:buFontTx/>
              <a:buNone/>
            </a:pPr>
            <a:r>
              <a:rPr lang="en-US" altLang="ar-JO" smtClean="0"/>
              <a:t>4) synthesis of RNA or DNA</a:t>
            </a:r>
          </a:p>
          <a:p>
            <a:pPr lvl="1" algn="l" rtl="0" eaLnBrk="1" hangingPunct="1">
              <a:buFontTx/>
              <a:buNone/>
            </a:pPr>
            <a:r>
              <a:rPr lang="en-US" altLang="ar-JO" smtClean="0"/>
              <a:t>5) synthesis of structural proteins</a:t>
            </a:r>
          </a:p>
          <a:p>
            <a:pPr lvl="1" algn="l" rtl="0" eaLnBrk="1" hangingPunct="1">
              <a:buFontTx/>
              <a:buNone/>
            </a:pPr>
            <a:r>
              <a:rPr lang="en-US" altLang="ar-JO" smtClean="0"/>
              <a:t>6) assembly of viral particles</a:t>
            </a:r>
          </a:p>
          <a:p>
            <a:pPr lvl="1" algn="l" rtl="0" eaLnBrk="1" hangingPunct="1">
              <a:buFontTx/>
              <a:buNone/>
            </a:pPr>
            <a:r>
              <a:rPr lang="en-US" altLang="ar-JO" smtClean="0"/>
              <a:t>7) release from host cell</a:t>
            </a:r>
          </a:p>
          <a:p>
            <a:pPr algn="l" rtl="0" eaLnBrk="1" hangingPunct="1">
              <a:buFontTx/>
              <a:buNone/>
            </a:pPr>
            <a:endParaRPr lang="en-US" altLang="ar-JO" smtClean="0"/>
          </a:p>
        </p:txBody>
      </p:sp>
      <p:sp>
        <p:nvSpPr>
          <p:cNvPr id="21508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2BBE8A9-20A3-4FB0-BAAE-86633D959EAD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45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4988"/>
            <a:ext cx="8229600" cy="608012"/>
          </a:xfrm>
        </p:spPr>
        <p:txBody>
          <a:bodyPr/>
          <a:lstStyle/>
          <a:p>
            <a:pPr eaLnBrk="1" hangingPunct="1"/>
            <a:r>
              <a:rPr lang="en-US" altLang="ar-JO" b="1" smtClean="0">
                <a:solidFill>
                  <a:srgbClr val="C00000"/>
                </a:solidFill>
              </a:rPr>
              <a:t>Sites of Drug Action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b="1196"/>
          <a:stretch>
            <a:fillRect/>
          </a:stretch>
        </p:blipFill>
        <p:spPr>
          <a:xfrm>
            <a:off x="1219200" y="1905000"/>
            <a:ext cx="6324600" cy="4589463"/>
          </a:xfrm>
          <a:noFill/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219200" y="1905000"/>
            <a:ext cx="6324600" cy="4572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JO" altLang="ar-JO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3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C8DA433-A1A6-48C1-9BAE-A3ADD9D6C285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46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Antiviral Agents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JO" smtClean="0"/>
              <a:t>Block viral entry into the cell or must work inside the cell</a:t>
            </a:r>
          </a:p>
          <a:p>
            <a:pPr algn="l" rtl="0" eaLnBrk="1" hangingPunct="1"/>
            <a:endParaRPr lang="en-US" altLang="ar-JO" smtClean="0"/>
          </a:p>
          <a:p>
            <a:pPr algn="l" rtl="0" eaLnBrk="1" hangingPunct="1"/>
            <a:r>
              <a:rPr lang="en-US" altLang="ar-JO" smtClean="0"/>
              <a:t>Most agents are pyrimidine or purine nucleoside analogs</a:t>
            </a:r>
          </a:p>
        </p:txBody>
      </p:sp>
      <p:sp>
        <p:nvSpPr>
          <p:cNvPr id="23556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18F1150-5419-4D38-B4FE-1B26425363C7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47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ar-JO" smtClean="0">
                <a:solidFill>
                  <a:schemeClr val="bg2"/>
                </a:solidFill>
              </a:rPr>
              <a:t>Antiherpes Agents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10538" cy="4191000"/>
          </a:xfrm>
        </p:spPr>
        <p:txBody>
          <a:bodyPr/>
          <a:lstStyle/>
          <a:p>
            <a:pPr algn="l" rtl="0" eaLnBrk="1" hangingPunct="1"/>
            <a:endParaRPr lang="en-US" altLang="ar-JO" sz="2800" b="1" smtClean="0"/>
          </a:p>
          <a:p>
            <a:pPr algn="l" rtl="0" eaLnBrk="1" hangingPunct="1"/>
            <a:r>
              <a:rPr lang="en-US" altLang="ar-JO" sz="2800" b="1" smtClean="0"/>
              <a:t>Acyclovir- </a:t>
            </a:r>
            <a:r>
              <a:rPr lang="en-US" altLang="ar-JO" sz="2800" b="1" i="1" smtClean="0"/>
              <a:t>prototype</a:t>
            </a:r>
          </a:p>
          <a:p>
            <a:pPr algn="l" rtl="0" eaLnBrk="1" hangingPunct="1"/>
            <a:r>
              <a:rPr lang="en-US" altLang="ar-JO" sz="2800" smtClean="0"/>
              <a:t>Valacyclovir</a:t>
            </a:r>
          </a:p>
          <a:p>
            <a:pPr algn="l" rtl="0" eaLnBrk="1" hangingPunct="1"/>
            <a:r>
              <a:rPr lang="en-US" altLang="ar-JO" sz="2800" smtClean="0"/>
              <a:t>Famciclovir</a:t>
            </a:r>
          </a:p>
          <a:p>
            <a:pPr algn="l" rtl="0" eaLnBrk="1" hangingPunct="1"/>
            <a:r>
              <a:rPr lang="en-US" altLang="ar-JO" sz="2800" smtClean="0"/>
              <a:t>Penciclovir</a:t>
            </a:r>
          </a:p>
          <a:p>
            <a:pPr algn="l" rtl="0" eaLnBrk="1" hangingPunct="1"/>
            <a:r>
              <a:rPr lang="en-US" altLang="ar-JO" sz="2800" smtClean="0"/>
              <a:t>Trifluridine</a:t>
            </a:r>
          </a:p>
          <a:p>
            <a:pPr algn="l" rtl="0" eaLnBrk="1" hangingPunct="1"/>
            <a:r>
              <a:rPr lang="en-US" altLang="ar-JO" sz="2800" smtClean="0"/>
              <a:t>Vidarabine</a:t>
            </a:r>
          </a:p>
          <a:p>
            <a:pPr algn="l" rtl="0" eaLnBrk="1" hangingPunct="1">
              <a:buFontTx/>
              <a:buNone/>
            </a:pPr>
            <a:endParaRPr lang="en-US" altLang="ar-JO" smtClean="0">
              <a:solidFill>
                <a:srgbClr val="0000FF"/>
              </a:solidFill>
            </a:endParaRPr>
          </a:p>
          <a:p>
            <a:pPr algn="l" rtl="0" eaLnBrk="1" hangingPunct="1"/>
            <a:endParaRPr lang="en-US" altLang="ar-JO" smtClean="0">
              <a:solidFill>
                <a:srgbClr val="0000FF"/>
              </a:solidFill>
            </a:endParaRPr>
          </a:p>
        </p:txBody>
      </p:sp>
      <p:sp>
        <p:nvSpPr>
          <p:cNvPr id="24580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42F332B-1BE3-4DCB-9F68-C220966204A3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48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Action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Acyclovir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JO" smtClean="0"/>
              <a:t>Aciclovir is converted by viral thymidine kinase to aciclovir monophosphate</a:t>
            </a:r>
          </a:p>
          <a:p>
            <a:pPr algn="l" rtl="0" eaLnBrk="1" hangingPunct="1"/>
            <a:r>
              <a:rPr lang="en-US" altLang="ar-JO" smtClean="0"/>
              <a:t>Which is then converted by host cell kinases to aciclovir triphosphate (ACV-TP).</a:t>
            </a:r>
          </a:p>
          <a:p>
            <a:pPr algn="l" rtl="0" eaLnBrk="1" hangingPunct="1"/>
            <a:r>
              <a:rPr lang="en-US" altLang="ar-JO" smtClean="0"/>
              <a:t>ACV-TP, in turn, competitively inhibits and </a:t>
            </a:r>
            <a:r>
              <a:rPr lang="en-US" altLang="ar-JO" u="sng" smtClean="0"/>
              <a:t>inactivates DNA polymerases and incorporates itself into viral DNA chain</a:t>
            </a:r>
          </a:p>
        </p:txBody>
      </p:sp>
      <p:sp>
        <p:nvSpPr>
          <p:cNvPr id="25604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C4A347F-85B4-40B9-857B-7309F97D030B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49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Targets are DNA </a:t>
            </a:r>
            <a:r>
              <a:rPr lang="en-US" dirty="0" err="1" smtClean="0"/>
              <a:t>gyrase</a:t>
            </a:r>
            <a:r>
              <a:rPr lang="en-US" dirty="0" smtClean="0"/>
              <a:t> (topoisomerase II)  (for G-) and topoisomerase IV (for G+)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Inhibition of </a:t>
            </a:r>
            <a:r>
              <a:rPr lang="en-US" dirty="0" err="1" smtClean="0"/>
              <a:t>gyrase</a:t>
            </a:r>
            <a:r>
              <a:rPr lang="en-US" dirty="0" smtClean="0"/>
              <a:t> prevents negative supercoiling in replicating DNA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Inhibition of topoisomerase IV prevents separation DNA strands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resistance</a:t>
            </a:r>
          </a:p>
          <a:p>
            <a:pPr lvl="1">
              <a:buNone/>
            </a:pPr>
            <a:r>
              <a:rPr lang="en-US" dirty="0"/>
              <a:t>1.  mutations in chromosomal genes for </a:t>
            </a:r>
            <a:r>
              <a:rPr lang="en-US" dirty="0" err="1"/>
              <a:t>gyrase</a:t>
            </a:r>
            <a:r>
              <a:rPr lang="en-US" dirty="0"/>
              <a:t> and topoisomerase IV that result in proteins with less binding potential</a:t>
            </a:r>
          </a:p>
          <a:p>
            <a:pPr lvl="1">
              <a:buNone/>
            </a:pPr>
            <a:r>
              <a:rPr lang="en-US" dirty="0"/>
              <a:t>2.  active transport out of cell with efflux pumps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z="3600" smtClean="0">
                <a:solidFill>
                  <a:srgbClr val="006600"/>
                </a:solidFill>
              </a:rPr>
              <a:t>Clinical Uses</a:t>
            </a:r>
            <a:r>
              <a:rPr lang="en-US" altLang="ar-JO" sz="3600" smtClean="0"/>
              <a:t> , </a:t>
            </a:r>
            <a:r>
              <a:rPr lang="en-US" altLang="ar-JO" sz="3600" b="1" i="1" smtClean="0">
                <a:solidFill>
                  <a:srgbClr val="0000FF"/>
                </a:solidFill>
              </a:rPr>
              <a:t>Acyclovir</a:t>
            </a:r>
            <a:endParaRPr lang="en-US" altLang="ar-JO" sz="3600" smtClean="0">
              <a:solidFill>
                <a:srgbClr val="0000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ar-JO" sz="2400" smtClean="0"/>
              <a:t>Oral, IV, and Topical formulations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JO" sz="2400" smtClean="0"/>
              <a:t>Cleared by glomerular filtration and tubular secretion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ar-JO" sz="2400" b="1" i="1" smtClean="0"/>
          </a:p>
          <a:p>
            <a:pPr algn="l" rtl="0" eaLnBrk="1" hangingPunct="1">
              <a:lnSpc>
                <a:spcPct val="90000"/>
              </a:lnSpc>
            </a:pPr>
            <a:r>
              <a:rPr lang="en-US" altLang="ar-JO" sz="2400" b="1" i="1" smtClean="0">
                <a:solidFill>
                  <a:srgbClr val="006600"/>
                </a:solidFill>
              </a:rPr>
              <a:t>Uses</a:t>
            </a:r>
            <a:r>
              <a:rPr lang="en-US" altLang="ar-JO" sz="2400" i="1" smtClean="0">
                <a:solidFill>
                  <a:srgbClr val="006600"/>
                </a:solidFill>
              </a:rPr>
              <a:t>:</a:t>
            </a:r>
            <a:endParaRPr lang="en-US" altLang="ar-JO" sz="2400" smtClean="0">
              <a:solidFill>
                <a:srgbClr val="006600"/>
              </a:solidFill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JO" sz="2400" smtClean="0">
                <a:solidFill>
                  <a:srgbClr val="006600"/>
                </a:solidFill>
              </a:rPr>
              <a:t>Herpes Simplex Virus 1 and 2  (HSV)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JO" sz="2400" smtClean="0">
                <a:solidFill>
                  <a:srgbClr val="006600"/>
                </a:solidFill>
              </a:rPr>
              <a:t>Varicella-zoster virus (VZV)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ar-JO" sz="2400" b="1" i="1" smtClean="0">
              <a:solidFill>
                <a:srgbClr val="0066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ar-JO" sz="2400" b="1" i="1" smtClean="0">
                <a:solidFill>
                  <a:srgbClr val="FF0000"/>
                </a:solidFill>
              </a:rPr>
              <a:t>Side Effects</a:t>
            </a:r>
            <a:r>
              <a:rPr lang="en-US" altLang="ar-JO" sz="2400" i="1" smtClean="0">
                <a:solidFill>
                  <a:srgbClr val="FF0000"/>
                </a:solidFill>
              </a:rPr>
              <a:t>: </a:t>
            </a:r>
            <a:r>
              <a:rPr lang="en-US" altLang="ar-JO" sz="2400" smtClean="0">
                <a:solidFill>
                  <a:srgbClr val="FF0000"/>
                </a:solidFill>
              </a:rPr>
              <a:t>nausea, diarrhea, headache, tremors, and delirium</a:t>
            </a:r>
            <a:endParaRPr lang="en-US" altLang="ar-JO" sz="2400" i="1" smtClean="0">
              <a:solidFill>
                <a:srgbClr val="FF0000"/>
              </a:solidFill>
            </a:endParaRPr>
          </a:p>
        </p:txBody>
      </p:sp>
      <p:sp>
        <p:nvSpPr>
          <p:cNvPr id="26628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9835A9B-6553-4376-9C18-2F3E68920BC9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50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JO" sz="4000" b="1" smtClean="0">
                <a:solidFill>
                  <a:srgbClr val="0000FF"/>
                </a:solidFill>
              </a:rPr>
              <a:t>Anti-Cytomegalovirus (CMV) Agents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10538" cy="4191000"/>
          </a:xfrm>
        </p:spPr>
        <p:txBody>
          <a:bodyPr/>
          <a:lstStyle/>
          <a:p>
            <a:pPr algn="l" rtl="0" eaLnBrk="1" hangingPunct="1"/>
            <a:endParaRPr lang="en-US" altLang="ar-JO" sz="2800" b="1" smtClean="0"/>
          </a:p>
          <a:p>
            <a:pPr algn="l" rtl="0" eaLnBrk="1" hangingPunct="1"/>
            <a:r>
              <a:rPr lang="en-US" altLang="ar-JO" sz="2800" b="1" smtClean="0">
                <a:solidFill>
                  <a:srgbClr val="CC0099"/>
                </a:solidFill>
              </a:rPr>
              <a:t>Gancyclovir</a:t>
            </a:r>
          </a:p>
          <a:p>
            <a:pPr algn="l" rtl="0" eaLnBrk="1" hangingPunct="1"/>
            <a:r>
              <a:rPr lang="en-US" altLang="ar-JO" sz="2800" b="1" smtClean="0">
                <a:solidFill>
                  <a:srgbClr val="CC0099"/>
                </a:solidFill>
              </a:rPr>
              <a:t>Valgancyclovir</a:t>
            </a:r>
          </a:p>
          <a:p>
            <a:pPr algn="l" rtl="0" eaLnBrk="1" hangingPunct="1"/>
            <a:r>
              <a:rPr lang="en-US" altLang="ar-JO" sz="2800" b="1" smtClean="0">
                <a:solidFill>
                  <a:srgbClr val="CC0099"/>
                </a:solidFill>
              </a:rPr>
              <a:t>Cidofovir</a:t>
            </a:r>
          </a:p>
          <a:p>
            <a:pPr algn="l" rtl="0" eaLnBrk="1" hangingPunct="1"/>
            <a:r>
              <a:rPr lang="en-US" altLang="ar-JO" sz="2800" b="1" smtClean="0">
                <a:solidFill>
                  <a:srgbClr val="CC0099"/>
                </a:solidFill>
              </a:rPr>
              <a:t>Foscarnet</a:t>
            </a:r>
          </a:p>
          <a:p>
            <a:pPr algn="l" rtl="0" eaLnBrk="1" hangingPunct="1"/>
            <a:r>
              <a:rPr lang="en-US" altLang="ar-JO" sz="2800" b="1" smtClean="0">
                <a:solidFill>
                  <a:srgbClr val="CC0099"/>
                </a:solidFill>
              </a:rPr>
              <a:t>Fomivirsen</a:t>
            </a:r>
          </a:p>
          <a:p>
            <a:pPr algn="l" rtl="0" eaLnBrk="1" hangingPunct="1"/>
            <a:endParaRPr lang="en-US" altLang="ar-JO" sz="2800" b="1" smtClean="0">
              <a:solidFill>
                <a:srgbClr val="CC0099"/>
              </a:solidFill>
            </a:endParaRPr>
          </a:p>
          <a:p>
            <a:pPr algn="l" rtl="0" eaLnBrk="1" hangingPunct="1"/>
            <a:endParaRPr lang="en-US" altLang="ar-JO" smtClean="0">
              <a:solidFill>
                <a:srgbClr val="CC0099"/>
              </a:solidFill>
            </a:endParaRPr>
          </a:p>
          <a:p>
            <a:pPr algn="l" rtl="0" eaLnBrk="1" hangingPunct="1"/>
            <a:endParaRPr lang="en-US" altLang="ar-JO" smtClean="0">
              <a:solidFill>
                <a:srgbClr val="CC0099"/>
              </a:solidFill>
            </a:endParaRPr>
          </a:p>
        </p:txBody>
      </p:sp>
      <p:sp>
        <p:nvSpPr>
          <p:cNvPr id="27652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9BEA802-B24D-4BB8-99CA-9C13786A6F7A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51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</a:pPr>
            <a:r>
              <a:rPr lang="en-US" altLang="ar-JO" sz="2800" smtClean="0"/>
              <a:t>There are five classes of antiretroviral drugs, each of which targets one of four viral processes. These classes of drugs are: </a:t>
            </a:r>
          </a:p>
          <a:p>
            <a:pPr marL="533400" indent="-5334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ar-JO" sz="2800" smtClean="0"/>
              <a:t>Nucleoside and nucleotide reverse transcriptase inhibitors (NRTIs), </a:t>
            </a:r>
          </a:p>
          <a:p>
            <a:pPr marL="533400" indent="-5334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ar-JO" sz="2800" smtClean="0"/>
              <a:t>Non-nucleoside reverse transcriptase inhibitors (NNRTIs), </a:t>
            </a:r>
          </a:p>
          <a:p>
            <a:pPr marL="533400" indent="-5334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ar-JO" sz="2800" smtClean="0"/>
              <a:t>Protease inhibitors, </a:t>
            </a:r>
          </a:p>
          <a:p>
            <a:pPr marL="533400" indent="-5334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ar-JO" sz="2800" smtClean="0"/>
              <a:t>Entry inhibitors </a:t>
            </a:r>
          </a:p>
          <a:p>
            <a:pPr marL="533400" indent="-5334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ar-JO" sz="2800" smtClean="0"/>
              <a:t>Integrase inhibitors.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ar-JO" b="1" smtClean="0">
                <a:solidFill>
                  <a:srgbClr val="FF0000"/>
                </a:solidFill>
              </a:rPr>
              <a:t>Antiretroviral Agents</a:t>
            </a:r>
          </a:p>
        </p:txBody>
      </p:sp>
      <p:sp>
        <p:nvSpPr>
          <p:cNvPr id="28676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7245714-6184-4AF1-8325-609726C8C37A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52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A7C38FF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99"/>
          <a:stretch>
            <a:fillRect/>
          </a:stretch>
        </p:blipFill>
        <p:spPr bwMode="auto">
          <a:xfrm>
            <a:off x="2255838" y="152400"/>
            <a:ext cx="406876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B594535-BC48-4B21-A805-F433F07F84AC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53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ln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ar-JO" b="1" smtClean="0">
                <a:solidFill>
                  <a:srgbClr val="002060"/>
                </a:solidFill>
              </a:rPr>
              <a:t>Anti-Hepatitis Agents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JO" b="1" smtClean="0">
                <a:solidFill>
                  <a:srgbClr val="990000"/>
                </a:solidFill>
              </a:rPr>
              <a:t>Lamivudine</a:t>
            </a:r>
            <a:r>
              <a:rPr lang="en-US" altLang="ar-JO" smtClean="0"/>
              <a:t> -</a:t>
            </a:r>
            <a:r>
              <a:rPr lang="en-US" altLang="ar-JO" sz="2800" smtClean="0"/>
              <a:t>Nucleoside Reverse Transcriptase Inhibitor (NRTI)</a:t>
            </a:r>
          </a:p>
          <a:p>
            <a:pPr algn="l" rtl="0" eaLnBrk="1" hangingPunct="1"/>
            <a:r>
              <a:rPr lang="en-US" altLang="ar-JO" b="1" smtClean="0">
                <a:solidFill>
                  <a:srgbClr val="990000"/>
                </a:solidFill>
              </a:rPr>
              <a:t>Adefovir</a:t>
            </a:r>
            <a:r>
              <a:rPr lang="en-US" altLang="ar-JO" b="1" smtClean="0"/>
              <a:t> </a:t>
            </a:r>
            <a:r>
              <a:rPr lang="en-US" altLang="ar-JO" smtClean="0"/>
              <a:t>-</a:t>
            </a:r>
            <a:r>
              <a:rPr lang="en-US" altLang="ar-JO" sz="2800" smtClean="0"/>
              <a:t>Nucleotide Inhibitor</a:t>
            </a:r>
            <a:endParaRPr lang="en-US" altLang="ar-JO" sz="2800" b="1" smtClean="0"/>
          </a:p>
          <a:p>
            <a:pPr algn="l" rtl="0" eaLnBrk="1" hangingPunct="1"/>
            <a:r>
              <a:rPr lang="en-US" altLang="ar-JO" b="1" smtClean="0">
                <a:solidFill>
                  <a:srgbClr val="990000"/>
                </a:solidFill>
              </a:rPr>
              <a:t>Interferon</a:t>
            </a:r>
            <a:r>
              <a:rPr lang="en-US" altLang="ar-JO" smtClean="0">
                <a:solidFill>
                  <a:srgbClr val="990000"/>
                </a:solidFill>
              </a:rPr>
              <a:t> </a:t>
            </a:r>
            <a:r>
              <a:rPr lang="en-US" altLang="ar-JO" b="1" smtClean="0">
                <a:solidFill>
                  <a:srgbClr val="990000"/>
                </a:solidFill>
              </a:rPr>
              <a:t>Alfa</a:t>
            </a:r>
          </a:p>
          <a:p>
            <a:pPr algn="l" rtl="0" eaLnBrk="1" hangingPunct="1"/>
            <a:r>
              <a:rPr lang="en-US" altLang="ar-JO" b="1" smtClean="0">
                <a:solidFill>
                  <a:srgbClr val="990000"/>
                </a:solidFill>
              </a:rPr>
              <a:t>Pegylated Interferon Alfa</a:t>
            </a:r>
          </a:p>
          <a:p>
            <a:pPr algn="l" rtl="0" eaLnBrk="1" hangingPunct="1"/>
            <a:r>
              <a:rPr lang="en-US" altLang="ar-JO" b="1" smtClean="0">
                <a:solidFill>
                  <a:srgbClr val="990000"/>
                </a:solidFill>
              </a:rPr>
              <a:t>Ribavirin</a:t>
            </a:r>
          </a:p>
          <a:p>
            <a:pPr algn="l" rtl="0" eaLnBrk="1" hangingPunct="1"/>
            <a:endParaRPr lang="en-US" altLang="ar-JO" smtClean="0">
              <a:solidFill>
                <a:srgbClr val="990000"/>
              </a:solidFill>
            </a:endParaRPr>
          </a:p>
        </p:txBody>
      </p:sp>
      <p:sp>
        <p:nvSpPr>
          <p:cNvPr id="30724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BE712F3-E9A6-449F-9AD0-0E74CD172348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54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33CC"/>
            </a:solidFill>
          </a:ln>
        </p:spPr>
        <p:txBody>
          <a:bodyPr/>
          <a:lstStyle/>
          <a:p>
            <a:pPr rtl="0" eaLnBrk="1" hangingPunct="1"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Anti-Influenza Agents</a:t>
            </a:r>
            <a:endParaRPr lang="en-US" sz="36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rgbClr val="0033CC"/>
            </a:solidFill>
          </a:ln>
        </p:spPr>
        <p:txBody>
          <a:bodyPr/>
          <a:lstStyle/>
          <a:p>
            <a:pPr algn="ctr" rtl="0" eaLnBrk="1" hangingPunct="1">
              <a:buFontTx/>
              <a:buNone/>
              <a:defRPr/>
            </a:pPr>
            <a:r>
              <a:rPr lang="en-US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Amantadine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Rimantadine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33CC"/>
                </a:solidFill>
              </a:rPr>
              <a:t>inhibit the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uncoating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of viral RNA therefore inhibiting replication</a:t>
            </a:r>
          </a:p>
          <a:p>
            <a:pPr lvl="1" algn="l" rtl="0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6600"/>
                </a:solidFill>
              </a:rPr>
              <a:t>used in the prevention and treatment of Influenza 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0033CC"/>
            </a:solidFill>
          </a:ln>
        </p:spPr>
        <p:txBody>
          <a:bodyPr/>
          <a:lstStyle/>
          <a:p>
            <a:pPr algn="ctr" rtl="0">
              <a:buFontTx/>
              <a:buNone/>
              <a:defRPr/>
            </a:pPr>
            <a:r>
              <a:rPr lang="en-US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Zanamivir</a:t>
            </a: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Oseltamivir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Inhibits the enzyme </a:t>
            </a:r>
            <a:r>
              <a:rPr lang="en-US" sz="2000" dirty="0" smtClean="0">
                <a:solidFill>
                  <a:srgbClr val="0033CC"/>
                </a:solidFill>
              </a:rPr>
              <a:t>neuraminidase</a:t>
            </a:r>
            <a:r>
              <a:rPr lang="en-US" sz="2000" dirty="0" smtClean="0"/>
              <a:t> 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inhibit the replication of influenza A and Influenza B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treats uncomplicated influenza infections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administered </a:t>
            </a:r>
            <a:r>
              <a:rPr lang="en-US" sz="2000" dirty="0" err="1" smtClean="0"/>
              <a:t>intranasally</a:t>
            </a:r>
            <a:endParaRPr lang="en-US" sz="2000" dirty="0" smtClean="0"/>
          </a:p>
          <a:p>
            <a:pPr algn="l" rtl="0">
              <a:buFont typeface="Arial" pitchFamily="34" charset="0"/>
              <a:buChar char="•"/>
              <a:defRPr/>
            </a:pPr>
            <a:endParaRPr lang="ar-JO" sz="2000" dirty="0"/>
          </a:p>
        </p:txBody>
      </p:sp>
      <p:sp>
        <p:nvSpPr>
          <p:cNvPr id="31749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5B2D8A4-1848-4AAC-8B4C-9D649D9822F5}" type="slidenum">
              <a:rPr lang="ar-SA" altLang="ar-JO" sz="1400" smtClean="0">
                <a:solidFill>
                  <a:prstClr val="black"/>
                </a:solidFill>
                <a:latin typeface="Arial" charset="0"/>
              </a:rPr>
              <a:pPr eaLnBrk="1" hangingPunct="1"/>
              <a:t>55</a:t>
            </a:fld>
            <a:endParaRPr lang="en-US" altLang="ar-JO" sz="14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Pharmacokinetics of Quinolones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.  absorbance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 </a:t>
            </a:r>
            <a:r>
              <a:rPr lang="en-US" u="sng" dirty="0" smtClean="0"/>
              <a:t>Well</a:t>
            </a:r>
            <a:r>
              <a:rPr lang="en-US" dirty="0" smtClean="0"/>
              <a:t> </a:t>
            </a:r>
            <a:r>
              <a:rPr lang="en-US" dirty="0"/>
              <a:t>absorbed after oral administration 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 </a:t>
            </a:r>
            <a:r>
              <a:rPr lang="en-US" dirty="0" smtClean="0"/>
              <a:t>Food </a:t>
            </a:r>
            <a:r>
              <a:rPr lang="en-US" u="sng" dirty="0"/>
              <a:t>does not impair </a:t>
            </a:r>
            <a:r>
              <a:rPr lang="en-US" dirty="0"/>
              <a:t>absorption but it might delay time to peak serum </a:t>
            </a:r>
            <a:r>
              <a:rPr lang="en-US" dirty="0" smtClean="0"/>
              <a:t>concentrations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B.  Fate after absorption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B</a:t>
            </a:r>
            <a:r>
              <a:rPr lang="en-US" dirty="0" smtClean="0"/>
              <a:t>ioavailability </a:t>
            </a:r>
            <a:r>
              <a:rPr lang="en-US" dirty="0"/>
              <a:t>of </a:t>
            </a:r>
            <a:r>
              <a:rPr lang="en-US" dirty="0" err="1"/>
              <a:t>fluoroquinolones</a:t>
            </a:r>
            <a:r>
              <a:rPr lang="en-US" dirty="0"/>
              <a:t> is </a:t>
            </a:r>
            <a:r>
              <a:rPr lang="en-US" dirty="0" smtClean="0"/>
              <a:t>more than </a:t>
            </a:r>
            <a:r>
              <a:rPr lang="en-US" dirty="0"/>
              <a:t>50% for all agents (95% for some)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Excretion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Most are cleared by the kidney so </a:t>
            </a:r>
            <a:r>
              <a:rPr lang="en-US" u="sng" dirty="0" smtClean="0"/>
              <a:t>adjust dosage for renal patients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Exceptions are </a:t>
            </a:r>
            <a:r>
              <a:rPr lang="en-US" dirty="0" err="1" smtClean="0">
                <a:solidFill>
                  <a:srgbClr val="C00000"/>
                </a:solidFill>
              </a:rPr>
              <a:t>pefloxacin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C00000"/>
                </a:solidFill>
              </a:rPr>
              <a:t>moxifloxacin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which are metabolized by the liver; do not use in patients with hepatic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Pharmacology of Select Quinolones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Ciprofoxacin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err="1" smtClean="0"/>
              <a:t>Ciprofoxacin</a:t>
            </a:r>
            <a:r>
              <a:rPr lang="en-US" dirty="0" smtClean="0"/>
              <a:t> </a:t>
            </a:r>
            <a:r>
              <a:rPr lang="en-US" dirty="0"/>
              <a:t>is particularly useful in treating infections caused by many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Enterobacteriaceae and other gram-negative bacilli.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example, traveler’s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</a:t>
            </a:r>
          </a:p>
          <a:p>
            <a:pPr marL="514350" indent="-51435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effective against serious infections caused by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MRSA, the enterococci, and pneumococci.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Ciprofoxacin</a:t>
            </a:r>
            <a:r>
              <a:rPr lang="en-US" sz="4000" b="1" dirty="0">
                <a:solidFill>
                  <a:srgbClr val="C00000"/>
                </a:solidFill>
              </a:rPr>
              <a:t>: 2nd </a:t>
            </a:r>
            <a:r>
              <a:rPr lang="en-US" sz="4000" b="1" dirty="0" smtClean="0">
                <a:solidFill>
                  <a:srgbClr val="C00000"/>
                </a:solidFill>
              </a:rPr>
              <a:t>generation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It is the most potent of the </a:t>
            </a:r>
            <a:r>
              <a:rPr lang="en-US" dirty="0" err="1"/>
              <a:t>fuoroquinolones</a:t>
            </a:r>
            <a:r>
              <a:rPr lang="en-US" dirty="0"/>
              <a:t> for </a:t>
            </a:r>
            <a:r>
              <a:rPr lang="en-US" i="1" dirty="0"/>
              <a:t>Pseudomonas </a:t>
            </a:r>
            <a:r>
              <a:rPr lang="en-US" i="1" dirty="0" err="1"/>
              <a:t>aeruginosa</a:t>
            </a:r>
            <a:r>
              <a:rPr lang="en-US" i="1" dirty="0"/>
              <a:t> </a:t>
            </a:r>
            <a:endParaRPr lang="en-US" i="1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The </a:t>
            </a:r>
            <a:r>
              <a:rPr lang="en-US" dirty="0"/>
              <a:t>drug is also used as an alternative to more toxic drugs, such as the aminoglycosides. 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r>
              <a:rPr lang="en-US" dirty="0"/>
              <a:t>It may act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synergistically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with β-lactams and is also of benefit in treating resistant </a:t>
            </a:r>
            <a:r>
              <a:rPr lang="en-US" u="sng" dirty="0"/>
              <a:t>tuberculosis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10C-5CEA-4EB4-B11E-22634FEF4A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1560</Words>
  <Application>Microsoft Office PowerPoint</Application>
  <PresentationFormat>On-screen Show (4:3)</PresentationFormat>
  <Paragraphs>348</Paragraphs>
  <Slides>55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1_Office Theme</vt:lpstr>
      <vt:lpstr>Quinolones &amp;  Folic Acid Antagonists </vt:lpstr>
      <vt:lpstr>PowerPoint Presentation</vt:lpstr>
      <vt:lpstr>Quinolones</vt:lpstr>
      <vt:lpstr>PowerPoint Presentation</vt:lpstr>
      <vt:lpstr>Mechanism of action</vt:lpstr>
      <vt:lpstr>Pharmacokinetics of Quinolones</vt:lpstr>
      <vt:lpstr>PowerPoint Presentation</vt:lpstr>
      <vt:lpstr>Pharmacology of Select Quinolones</vt:lpstr>
      <vt:lpstr>Ciprofoxacin: 2nd generation </vt:lpstr>
      <vt:lpstr>PowerPoint Presentation</vt:lpstr>
      <vt:lpstr>3. Levofloxacin: 3rd </vt:lpstr>
      <vt:lpstr>4.  Moxifloxacin: 4th </vt:lpstr>
      <vt:lpstr>Therapeutic Uses of quinolones</vt:lpstr>
      <vt:lpstr>Toxicity/Contraindications</vt:lpstr>
      <vt:lpstr>Sulfonamides</vt:lpstr>
      <vt:lpstr>Effect on Microbes</vt:lpstr>
      <vt:lpstr>PowerPoint Presentation</vt:lpstr>
      <vt:lpstr>Pharmacokinetics of the Sulfonamides</vt:lpstr>
      <vt:lpstr>PowerPoint Presentation</vt:lpstr>
      <vt:lpstr>Classes of Sulfonamides: </vt:lpstr>
      <vt:lpstr>B.  Poorly absorbed sulfonamides (sulfasalazine)</vt:lpstr>
      <vt:lpstr>Toxicity/Contraindications</vt:lpstr>
      <vt:lpstr>CO-TRIMOXAZOLE</vt:lpstr>
      <vt:lpstr>PowerPoint Presentation</vt:lpstr>
      <vt:lpstr>PowerPoint Presentation</vt:lpstr>
      <vt:lpstr>Urinary Tract Antiseptics/Antimicrobials</vt:lpstr>
      <vt:lpstr>Anti-fungal agents</vt:lpstr>
      <vt:lpstr>PowerPoint Presentation</vt:lpstr>
      <vt:lpstr>PowerPoint Presentation</vt:lpstr>
      <vt:lpstr>Drugs for Subcutaneous / Systemic Fungal infections</vt:lpstr>
      <vt:lpstr>Amphotericin B</vt:lpstr>
      <vt:lpstr> Adverse effects                      Amphotericin B</vt:lpstr>
      <vt:lpstr>Azoles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Antiviral Agents</vt:lpstr>
      <vt:lpstr>Viruses</vt:lpstr>
      <vt:lpstr>Viruses</vt:lpstr>
      <vt:lpstr>Sites of Drug Action</vt:lpstr>
      <vt:lpstr>Antiviral Agents</vt:lpstr>
      <vt:lpstr>Antiherpes Agents</vt:lpstr>
      <vt:lpstr>Mechanism of Action Acyclovir</vt:lpstr>
      <vt:lpstr>Clinical Uses , Acyclovir</vt:lpstr>
      <vt:lpstr>Anti-Cytomegalovirus (CMV) Agents</vt:lpstr>
      <vt:lpstr>Antiretroviral Agents</vt:lpstr>
      <vt:lpstr>PowerPoint Presentation</vt:lpstr>
      <vt:lpstr>Anti-Hepatitis Agents</vt:lpstr>
      <vt:lpstr>Anti-Influenza Agents</vt:lpstr>
    </vt:vector>
  </TitlesOfParts>
  <Company>nnu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Quinolones, Folic Acid Antagonists, and Urinary Tract Antiseptics</dc:title>
  <dc:creator>dr.adham</dc:creator>
  <cp:lastModifiedBy>hp</cp:lastModifiedBy>
  <cp:revision>73</cp:revision>
  <cp:lastPrinted>2014-04-08T06:15:38Z</cp:lastPrinted>
  <dcterms:created xsi:type="dcterms:W3CDTF">2012-02-19T18:50:28Z</dcterms:created>
  <dcterms:modified xsi:type="dcterms:W3CDTF">2018-12-02T20:11:21Z</dcterms:modified>
</cp:coreProperties>
</file>