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2" r:id="rId3"/>
    <p:sldId id="263" r:id="rId4"/>
    <p:sldId id="257" r:id="rId5"/>
    <p:sldId id="268" r:id="rId6"/>
    <p:sldId id="264" r:id="rId7"/>
    <p:sldId id="265" r:id="rId8"/>
    <p:sldId id="258" r:id="rId9"/>
    <p:sldId id="270" r:id="rId10"/>
    <p:sldId id="267" r:id="rId11"/>
    <p:sldId id="259" r:id="rId12"/>
    <p:sldId id="260" r:id="rId13"/>
    <p:sldId id="261" r:id="rId14"/>
    <p:sldId id="272" r:id="rId15"/>
    <p:sldId id="280" r:id="rId16"/>
    <p:sldId id="279" r:id="rId17"/>
    <p:sldId id="281" r:id="rId18"/>
    <p:sldId id="284" r:id="rId19"/>
    <p:sldId id="290" r:id="rId20"/>
    <p:sldId id="291" r:id="rId21"/>
    <p:sldId id="294" r:id="rId22"/>
    <p:sldId id="296" r:id="rId23"/>
    <p:sldId id="328" r:id="rId24"/>
    <p:sldId id="298" r:id="rId25"/>
    <p:sldId id="300" r:id="rId26"/>
    <p:sldId id="302" r:id="rId27"/>
    <p:sldId id="303" r:id="rId28"/>
    <p:sldId id="331" r:id="rId29"/>
    <p:sldId id="315" r:id="rId30"/>
    <p:sldId id="311" r:id="rId31"/>
    <p:sldId id="312" r:id="rId32"/>
    <p:sldId id="333" r:id="rId33"/>
    <p:sldId id="317" r:id="rId34"/>
    <p:sldId id="318" r:id="rId35"/>
    <p:sldId id="341" r:id="rId36"/>
    <p:sldId id="336" r:id="rId37"/>
    <p:sldId id="337" r:id="rId38"/>
    <p:sldId id="340" r:id="rId39"/>
  </p:sldIdLst>
  <p:sldSz cx="9144000" cy="6858000" type="screen4x3"/>
  <p:notesSz cx="9942513" cy="6815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34091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302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EE7452-F466-4683-82DF-BE97BD81B5FC}" type="datetimeFigureOut">
              <a:rPr lang="ar-SA" smtClean="0"/>
              <a:pPr/>
              <a:t>17/03/1440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34091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302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E2AC82-F452-40F2-B11E-3AC66108C1A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6749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34091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02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3C7E16-847B-4490-9249-34B0AFE35499}" type="datetimeFigureOut">
              <a:rPr lang="ar-JO" smtClean="0"/>
              <a:pPr/>
              <a:t>17/03/1440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8363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37191"/>
            <a:ext cx="7954010" cy="30668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634091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02" y="6473198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4EE0FE-0F98-4BAC-9A34-B0AEF389921F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8786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EE0FE-0F98-4BAC-9A34-B0AEF389921F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EE0FE-0F98-4BAC-9A34-B0AEF389921F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EE0FE-0F98-4BAC-9A34-B0AEF389921F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EE0FE-0F98-4BAC-9A34-B0AEF389921F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D4F1-86AA-4BC8-AF72-1EE86D2C6904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0DEB-CD48-4ACF-9586-8C55357C5701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B658-55D5-4190-BC7D-7887453F96CE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3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597E-4CF1-497B-A0A9-259A098607F4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C720-485D-4522-9A90-11558BAC1CCA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1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C900-79EC-411A-9851-EBB1A6C91B44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563-5798-4227-9834-CA46CE610EE2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846-44EB-46C5-8E07-FB76B046DEF9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0C70-63A3-4292-85CD-7D52959ED1AB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0854-B25F-40E7-B0C2-DF867FC8E06F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F8DE-9FF5-4388-8258-E9B2E2B446E6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2EEF-9717-4E21-9EDE-9BC612D2AC40}" type="datetime1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98BC-796E-41E6-865B-D344D9F25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 Synthesis Inhibitors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295232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Tetracyclines 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Glycylcyclines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Aminoglycosides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Microlides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Ketolides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Others  </a:t>
            </a:r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B.  Fate after absorption</a:t>
            </a:r>
          </a:p>
          <a:p>
            <a:pPr lvl="0"/>
            <a:r>
              <a:rPr lang="en-US" dirty="0" smtClean="0"/>
              <a:t>widely distributed throughout the body into tissues and secretions</a:t>
            </a:r>
          </a:p>
          <a:p>
            <a:pPr lvl="0"/>
            <a:r>
              <a:rPr lang="en-US" dirty="0" smtClean="0"/>
              <a:t>accumulates in liver, spleen, bone marrow, </a:t>
            </a:r>
            <a:r>
              <a:rPr lang="en-US" dirty="0" smtClean="0">
                <a:solidFill>
                  <a:srgbClr val="FF0000"/>
                </a:solidFill>
              </a:rPr>
              <a:t>bone, dentine and enamel of </a:t>
            </a:r>
            <a:r>
              <a:rPr lang="en-US" dirty="0" err="1" smtClean="0">
                <a:solidFill>
                  <a:srgbClr val="FF0000"/>
                </a:solidFill>
              </a:rPr>
              <a:t>unerupted</a:t>
            </a:r>
            <a:r>
              <a:rPr lang="en-US" dirty="0" smtClean="0">
                <a:solidFill>
                  <a:srgbClr val="FF0000"/>
                </a:solidFill>
              </a:rPr>
              <a:t> teeth</a:t>
            </a:r>
          </a:p>
          <a:p>
            <a:pPr lvl="0"/>
            <a:r>
              <a:rPr lang="en-US" dirty="0" smtClean="0"/>
              <a:t>crosses placenta and enters fetal circulation, found in breast milk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C.  Excretion</a:t>
            </a:r>
          </a:p>
          <a:p>
            <a:pPr lvl="1">
              <a:buNone/>
            </a:pPr>
            <a:r>
              <a:rPr lang="en-US" dirty="0" smtClean="0"/>
              <a:t>1.  for the most part, excreted by kidney</a:t>
            </a:r>
          </a:p>
          <a:p>
            <a:pPr lvl="1">
              <a:buNone/>
            </a:pPr>
            <a:r>
              <a:rPr lang="en-US" dirty="0" smtClean="0"/>
              <a:t>2.  also concentrated into bile and excreted</a:t>
            </a:r>
          </a:p>
          <a:p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Tetracyclines - drug list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600200"/>
            <a:ext cx="4038600" cy="45259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</a:t>
            </a:r>
            <a:r>
              <a:rPr lang="en-US" dirty="0" smtClean="0">
                <a:solidFill>
                  <a:srgbClr val="FF0000"/>
                </a:solidFill>
              </a:rPr>
              <a:t>  tetracycline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oxytetracycline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demeclocycline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absorption </a:t>
            </a:r>
            <a:r>
              <a:rPr lang="en-US" dirty="0"/>
              <a:t>-  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incompletely </a:t>
            </a:r>
            <a:r>
              <a:rPr lang="en-US" dirty="0"/>
              <a:t>absorbed  from stomach (60-80%)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excretion </a:t>
            </a:r>
            <a:r>
              <a:rPr lang="en-US" dirty="0"/>
              <a:t>-  </a:t>
            </a:r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286280" cy="45259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B.  </a:t>
            </a:r>
            <a:r>
              <a:rPr lang="en-US" dirty="0" smtClean="0">
                <a:solidFill>
                  <a:srgbClr val="7030A0"/>
                </a:solidFill>
              </a:rPr>
              <a:t>minocycline, doxycycline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Absorption</a:t>
            </a:r>
          </a:p>
          <a:p>
            <a:pPr marL="1314450" lvl="2" indent="-457200"/>
            <a:r>
              <a:rPr lang="en-US" dirty="0" smtClean="0"/>
              <a:t>completely absorbed  from stomach (95-100%)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excretion -  liver</a:t>
            </a:r>
          </a:p>
          <a:p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Therapeutic Uses of Tetracyclines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</a:t>
            </a:r>
            <a:r>
              <a:rPr lang="en-US" dirty="0" err="1"/>
              <a:t>Rickettsial</a:t>
            </a:r>
            <a:r>
              <a:rPr lang="en-US" dirty="0"/>
              <a:t> infections</a:t>
            </a:r>
          </a:p>
          <a:p>
            <a:pPr>
              <a:buNone/>
            </a:pPr>
            <a:r>
              <a:rPr lang="en-US" dirty="0" smtClean="0"/>
              <a:t>B.  </a:t>
            </a:r>
            <a:r>
              <a:rPr lang="en-US" dirty="0" err="1" smtClean="0"/>
              <a:t>Mycoplasma</a:t>
            </a:r>
            <a:r>
              <a:rPr lang="en-US" dirty="0" smtClean="0"/>
              <a:t> infections – atypical pneumonia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.  Chlamydia </a:t>
            </a:r>
            <a:r>
              <a:rPr lang="en-US" dirty="0" smtClean="0"/>
              <a:t>infections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Toxicity/Contraindications (all uncommon to common)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58204" cy="5112568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.  gastrointestinal </a:t>
            </a:r>
          </a:p>
          <a:p>
            <a:pPr lvl="1">
              <a:buNone/>
            </a:pPr>
            <a:r>
              <a:rPr lang="en-US" dirty="0" smtClean="0"/>
              <a:t>epigastric </a:t>
            </a:r>
            <a:r>
              <a:rPr lang="en-US" dirty="0"/>
              <a:t>burning and distress, nausea, vomiting, diarrhea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.  photosensitivity </a:t>
            </a:r>
          </a:p>
          <a:p>
            <a:pPr lvl="1">
              <a:buNone/>
            </a:pPr>
            <a:r>
              <a:rPr lang="en-US" dirty="0" smtClean="0"/>
              <a:t>mild </a:t>
            </a:r>
            <a:r>
              <a:rPr lang="en-US" dirty="0"/>
              <a:t>to severe reactions to sunlight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.  hepatic toxicity</a:t>
            </a:r>
          </a:p>
          <a:p>
            <a:pPr lvl="1">
              <a:buNone/>
            </a:pPr>
            <a:r>
              <a:rPr lang="en-US" dirty="0" smtClean="0"/>
              <a:t>associated </a:t>
            </a:r>
            <a:r>
              <a:rPr lang="en-US" dirty="0"/>
              <a:t>with large doses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.  renal toxicity</a:t>
            </a:r>
          </a:p>
          <a:p>
            <a:pPr lvl="1">
              <a:buNone/>
            </a:pPr>
            <a:r>
              <a:rPr lang="en-US" sz="2000" dirty="0" smtClean="0"/>
              <a:t>aggravate </a:t>
            </a:r>
            <a:r>
              <a:rPr lang="en-US" sz="2000" dirty="0"/>
              <a:t>azotemia in renal patients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E.  discoloration of teeth</a:t>
            </a:r>
          </a:p>
          <a:p>
            <a:pPr lvl="1">
              <a:buNone/>
            </a:pPr>
            <a:r>
              <a:rPr lang="en-US" sz="2000" dirty="0"/>
              <a:t>1.  brown discoloration of teeth in children due to deposition of drug in dentine and tooth enamel </a:t>
            </a:r>
          </a:p>
          <a:p>
            <a:pPr lvl="1">
              <a:buNone/>
            </a:pPr>
            <a:r>
              <a:rPr lang="en-US" sz="2000" dirty="0"/>
              <a:t>2.  should </a:t>
            </a:r>
            <a:r>
              <a:rPr lang="en-US" sz="2000" dirty="0" smtClean="0"/>
              <a:t>NOT be given </a:t>
            </a:r>
            <a:r>
              <a:rPr lang="en-US" sz="2000" dirty="0"/>
              <a:t>to pregnant women for this reason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Glycylcyclines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Tigecycline</a:t>
            </a:r>
            <a:endParaRPr lang="en-US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/>
              <a:t>is the first available member. </a:t>
            </a:r>
          </a:p>
          <a:p>
            <a:pPr lvl="1"/>
            <a:r>
              <a:rPr lang="en-US" sz="2400" dirty="0" smtClean="0"/>
              <a:t>a derivative of minocycline.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Tigecycline is indicated for treatment of complicated skin and soft tissue infections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363538" lvl="1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Resistance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Tigecycline</a:t>
            </a:r>
            <a:r>
              <a:rPr lang="en-US" dirty="0">
                <a:solidFill>
                  <a:schemeClr val="tx1"/>
                </a:solidFill>
              </a:rPr>
              <a:t> was developed to overcome the recent emergence of tetracycline class resistant organisms that utilize efflux and ribosomal protection to infer resistance.</a:t>
            </a:r>
          </a:p>
          <a:p>
            <a:pPr lvl="1"/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Aminoglycosides</a:t>
            </a:r>
            <a:endParaRPr lang="ar-JO" sz="4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mainstays for treatment of serious infections due to aerobic gram-negative bacilli. 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because their use is associated with </a:t>
            </a:r>
            <a:r>
              <a:rPr lang="en-US" sz="2400" dirty="0" smtClean="0">
                <a:solidFill>
                  <a:srgbClr val="C00000"/>
                </a:solidFill>
              </a:rPr>
              <a:t>serious toxicities</a:t>
            </a:r>
            <a:r>
              <a:rPr lang="en-US" sz="2400" dirty="0" smtClean="0"/>
              <a:t>, they have been replaced to some extent by safer antibiotics, such as: 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the third- and fourth-generation </a:t>
            </a:r>
            <a:r>
              <a:rPr lang="en-US" sz="2400" dirty="0" err="1" smtClean="0">
                <a:solidFill>
                  <a:srgbClr val="C00000"/>
                </a:solidFill>
              </a:rPr>
              <a:t>cephalosporins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fluoroquinolones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dirty="0" err="1" smtClean="0">
                <a:solidFill>
                  <a:srgbClr val="C00000"/>
                </a:solidFill>
              </a:rPr>
              <a:t>carbapenems</a:t>
            </a:r>
            <a:r>
              <a:rPr lang="en-US" sz="2400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7"/>
            <a:ext cx="8229600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Effect on Microbes 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pectrum of coverage - narrow</a:t>
            </a:r>
          </a:p>
          <a:p>
            <a:pPr lvl="1">
              <a:buNone/>
            </a:pPr>
            <a:r>
              <a:rPr lang="en-US" dirty="0" smtClean="0"/>
              <a:t>1.  work against G- aerobic bacteria</a:t>
            </a:r>
          </a:p>
          <a:p>
            <a:pPr lvl="1">
              <a:buNone/>
            </a:pPr>
            <a:r>
              <a:rPr lang="en-US" dirty="0" smtClean="0"/>
              <a:t>2.  work against  G+ </a:t>
            </a:r>
            <a:r>
              <a:rPr lang="en-US" dirty="0" err="1" smtClean="0"/>
              <a:t>cocci</a:t>
            </a:r>
            <a:r>
              <a:rPr lang="en-US" dirty="0" smtClean="0"/>
              <a:t>, if combined with a beta-lactam (</a:t>
            </a:r>
            <a:r>
              <a:rPr lang="en-US" dirty="0" smtClean="0">
                <a:solidFill>
                  <a:srgbClr val="C00000"/>
                </a:solidFill>
              </a:rPr>
              <a:t>synergistic effect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996952"/>
            <a:ext cx="8229600" cy="31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00CC"/>
                </a:solidFill>
              </a:rPr>
              <a:t>Mechanism of action</a:t>
            </a:r>
          </a:p>
          <a:p>
            <a:pPr marL="914400" lvl="1" indent="-514350">
              <a:buFont typeface="Arial" pitchFamily="34" charset="0"/>
              <a:buNone/>
            </a:pPr>
            <a:r>
              <a:rPr lang="en-US" dirty="0" smtClean="0"/>
              <a:t>1.  irreversibly bind to bacterial ribosome and prevent protein synthesis</a:t>
            </a:r>
          </a:p>
          <a:p>
            <a:pPr lvl="1">
              <a:buFont typeface="Arial" pitchFamily="34" charset="0"/>
              <a:buNone/>
            </a:pPr>
            <a:r>
              <a:rPr lang="en-US" dirty="0" smtClean="0"/>
              <a:t>2.  bactericidal</a:t>
            </a:r>
          </a:p>
          <a:p>
            <a:pPr lvl="1">
              <a:buFont typeface="Arial" pitchFamily="34" charset="0"/>
              <a:buNone/>
            </a:pPr>
            <a:r>
              <a:rPr lang="en-US" dirty="0" smtClean="0"/>
              <a:t>3.  killing by aminoglycosides is concentration dependent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3059"/>
          <a:stretch>
            <a:fillRect/>
          </a:stretch>
        </p:blipFill>
        <p:spPr bwMode="auto">
          <a:xfrm>
            <a:off x="1473989" y="66436"/>
            <a:ext cx="5598341" cy="664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Pharmacokinetics of Aminoglycosides</a:t>
            </a:r>
            <a:endParaRPr lang="ar-JO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Absorbance – given </a:t>
            </a:r>
            <a:r>
              <a:rPr lang="en-US" sz="2400" dirty="0" smtClean="0">
                <a:solidFill>
                  <a:srgbClr val="C00000"/>
                </a:solidFill>
              </a:rPr>
              <a:t>parenterally</a:t>
            </a:r>
            <a:r>
              <a:rPr lang="en-US" sz="2400" dirty="0" smtClean="0"/>
              <a:t> only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B.  Fate after absorption </a:t>
            </a:r>
          </a:p>
          <a:p>
            <a:pPr lvl="1">
              <a:buNone/>
            </a:pPr>
            <a:r>
              <a:rPr lang="en-US" sz="2400" dirty="0" smtClean="0"/>
              <a:t>1.   poor penetration into eukaryotic cells, CSF, eye</a:t>
            </a:r>
          </a:p>
          <a:p>
            <a:pPr marL="914400" lvl="1" indent="-457200">
              <a:buAutoNum type="arabicPeriod" startAt="2"/>
            </a:pPr>
            <a:r>
              <a:rPr lang="en-US" sz="2400" dirty="0" smtClean="0">
                <a:solidFill>
                  <a:srgbClr val="C00000"/>
                </a:solidFill>
              </a:rPr>
              <a:t>accumulation in perilymph and </a:t>
            </a:r>
            <a:r>
              <a:rPr lang="en-US" sz="2400" dirty="0" err="1" smtClean="0">
                <a:solidFill>
                  <a:srgbClr val="C00000"/>
                </a:solidFill>
              </a:rPr>
              <a:t>endolymph</a:t>
            </a:r>
            <a:r>
              <a:rPr lang="en-US" sz="2400" dirty="0" smtClean="0">
                <a:solidFill>
                  <a:srgbClr val="C00000"/>
                </a:solidFill>
              </a:rPr>
              <a:t> of the ear (toxicity)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C.  Excretion – kidneys and liver (minor route)</a:t>
            </a:r>
          </a:p>
          <a:p>
            <a:endParaRPr lang="ar-JO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2281" r="12281" b="21827"/>
          <a:stretch>
            <a:fillRect/>
          </a:stretch>
        </p:blipFill>
        <p:spPr bwMode="auto">
          <a:xfrm>
            <a:off x="6228184" y="1772816"/>
            <a:ext cx="2592288" cy="42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Uses</a:t>
            </a:r>
            <a:endParaRPr lang="ar-JO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– Usually given </a:t>
            </a:r>
            <a:r>
              <a:rPr lang="en-US" sz="2400" dirty="0" smtClean="0">
                <a:solidFill>
                  <a:srgbClr val="C00000"/>
                </a:solidFill>
              </a:rPr>
              <a:t>with another antibiotic like a beta-</a:t>
            </a:r>
            <a:r>
              <a:rPr lang="en-US" sz="2400" dirty="0" smtClean="0"/>
              <a:t>lactam for:</a:t>
            </a:r>
          </a:p>
          <a:p>
            <a:pPr>
              <a:buNone/>
            </a:pPr>
            <a:r>
              <a:rPr lang="en-US" sz="2400" dirty="0" smtClean="0"/>
              <a:t>	A.  urinary tract infections</a:t>
            </a:r>
          </a:p>
          <a:p>
            <a:pPr>
              <a:buNone/>
            </a:pPr>
            <a:r>
              <a:rPr lang="en-US" sz="2400" dirty="0" smtClean="0"/>
              <a:t>	B.  community acquired pneumonia</a:t>
            </a:r>
          </a:p>
          <a:p>
            <a:pPr>
              <a:buNone/>
            </a:pPr>
            <a:r>
              <a:rPr lang="en-US" sz="2400" dirty="0" smtClean="0"/>
              <a:t>	C.  meningitis</a:t>
            </a:r>
          </a:p>
          <a:p>
            <a:pPr>
              <a:buNone/>
            </a:pPr>
            <a:r>
              <a:rPr lang="en-US" sz="2400" dirty="0" smtClean="0"/>
              <a:t>	D.  peritoneal dialysis-associated peritonitis</a:t>
            </a:r>
          </a:p>
          <a:p>
            <a:pPr>
              <a:buNone/>
            </a:pPr>
            <a:r>
              <a:rPr lang="en-US" sz="2400" dirty="0" smtClean="0"/>
              <a:t>	E.  bacterial </a:t>
            </a:r>
            <a:r>
              <a:rPr lang="en-US" sz="2400" dirty="0" err="1" smtClean="0"/>
              <a:t>endocarditis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F.  sepsis</a:t>
            </a:r>
          </a:p>
          <a:p>
            <a:pPr>
              <a:buNone/>
            </a:pP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7613"/>
            <a:ext cx="3571899" cy="671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Toxicity/Contraindications</a:t>
            </a:r>
            <a:endParaRPr lang="ar-JO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important to monitor plasma levels of </a:t>
            </a:r>
            <a:r>
              <a:rPr lang="en-US" sz="2800" dirty="0" err="1" smtClean="0"/>
              <a:t>gentamicin</a:t>
            </a:r>
            <a:r>
              <a:rPr lang="en-US" sz="2800" dirty="0" smtClean="0"/>
              <a:t>, </a:t>
            </a:r>
            <a:r>
              <a:rPr lang="en-US" sz="2800" dirty="0" err="1" smtClean="0"/>
              <a:t>tobramycin</a:t>
            </a:r>
            <a:r>
              <a:rPr lang="en-US" sz="2800" dirty="0" smtClean="0"/>
              <a:t>, and </a:t>
            </a:r>
            <a:r>
              <a:rPr lang="en-US" sz="2800" dirty="0" err="1" smtClean="0"/>
              <a:t>amikacin</a:t>
            </a:r>
            <a:r>
              <a:rPr lang="en-US" sz="2800" dirty="0" smtClean="0"/>
              <a:t> to avoid concentrations that cause dose-related toxicities</a:t>
            </a:r>
          </a:p>
          <a:p>
            <a:pPr marL="514350" indent="-514350">
              <a:buAutoNum type="alphaUcPeriod"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ototoxicity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(common)</a:t>
            </a:r>
          </a:p>
          <a:p>
            <a:pPr marL="514350" indent="-51435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nephrotoxicity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(common) - reversible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 neuromuscular blockade </a:t>
            </a:r>
            <a:r>
              <a:rPr lang="en-US" sz="2800" dirty="0" smtClean="0"/>
              <a:t>(rare) – treatable with calcium salts</a:t>
            </a: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 hypersensitivity </a:t>
            </a:r>
            <a:r>
              <a:rPr lang="en-US" sz="2800" dirty="0" smtClean="0"/>
              <a:t>to topically applied neomycin (uncommon)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MACROLIDES</a:t>
            </a:r>
            <a:endParaRPr lang="ar-JO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is a natural product of </a:t>
            </a:r>
            <a:r>
              <a:rPr lang="en-US" i="1" dirty="0" smtClean="0"/>
              <a:t>Streptomyces </a:t>
            </a:r>
            <a:r>
              <a:rPr lang="en-US" i="1" dirty="0" err="1" smtClean="0"/>
              <a:t>erythreus</a:t>
            </a:r>
            <a:r>
              <a:rPr lang="en-US" dirty="0" smtClean="0"/>
              <a:t>;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clarithromycin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are semi-synthetic derivatives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</a:rPr>
              <a:t>Effect of </a:t>
            </a:r>
            <a:r>
              <a:rPr lang="en-US" sz="3200" b="1" dirty="0" smtClean="0">
                <a:solidFill>
                  <a:srgbClr val="C00000"/>
                </a:solidFill>
              </a:rPr>
              <a:t>Macrolides</a:t>
            </a:r>
            <a:endParaRPr lang="ar-JO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A.  spectrum of coverage</a:t>
            </a:r>
          </a:p>
          <a:p>
            <a:r>
              <a:rPr lang="en-US" dirty="0" smtClean="0"/>
              <a:t>effective against </a:t>
            </a:r>
            <a:r>
              <a:rPr lang="en-US" dirty="0" smtClean="0">
                <a:solidFill>
                  <a:srgbClr val="C00000"/>
                </a:solidFill>
              </a:rPr>
              <a:t>G+ rods </a:t>
            </a:r>
            <a:r>
              <a:rPr lang="en-US" dirty="0" smtClean="0"/>
              <a:t>and </a:t>
            </a:r>
            <a:r>
              <a:rPr lang="en-US" dirty="0" err="1" smtClean="0"/>
              <a:t>cocci</a:t>
            </a:r>
            <a:endParaRPr lang="en-US" dirty="0" smtClean="0"/>
          </a:p>
          <a:p>
            <a:r>
              <a:rPr lang="en-US" dirty="0" smtClean="0"/>
              <a:t>with few exceptions, ineffective against aerobic G- enteric bacteria</a:t>
            </a:r>
          </a:p>
          <a:p>
            <a:r>
              <a:rPr lang="en-US" dirty="0" smtClean="0"/>
              <a:t>effective against </a:t>
            </a:r>
            <a:r>
              <a:rPr lang="en-US" dirty="0" smtClean="0">
                <a:solidFill>
                  <a:srgbClr val="C00000"/>
                </a:solidFill>
              </a:rPr>
              <a:t>atypical </a:t>
            </a:r>
            <a:r>
              <a:rPr lang="en-US" dirty="0" err="1" smtClean="0">
                <a:solidFill>
                  <a:srgbClr val="C00000"/>
                </a:solidFill>
              </a:rPr>
              <a:t>mycobacteria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some intracellular bacteria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4402832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B.  Mechanism(s) of action of </a:t>
            </a:r>
            <a:r>
              <a:rPr lang="en-US" sz="2800" dirty="0" err="1" smtClean="0">
                <a:solidFill>
                  <a:srgbClr val="0000CC"/>
                </a:solidFill>
              </a:rPr>
              <a:t>Macrolides</a:t>
            </a:r>
            <a:endParaRPr lang="en-US" sz="2800" dirty="0" smtClean="0">
              <a:solidFill>
                <a:srgbClr val="0000CC"/>
              </a:solidFill>
            </a:endParaRPr>
          </a:p>
          <a:p>
            <a:r>
              <a:rPr lang="en-US" sz="2800" dirty="0" smtClean="0"/>
              <a:t>in general, </a:t>
            </a:r>
            <a:r>
              <a:rPr lang="en-US" sz="2800" dirty="0" err="1" smtClean="0"/>
              <a:t>bacteristatic</a:t>
            </a:r>
            <a:r>
              <a:rPr lang="en-US" sz="2800" dirty="0" smtClean="0"/>
              <a:t> (can be bactericidal in high concentrations against susceptible bacteria)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binds </a:t>
            </a:r>
            <a:r>
              <a:rPr lang="en-US" sz="2800" dirty="0" err="1" smtClean="0"/>
              <a:t>ribosomes</a:t>
            </a:r>
            <a:r>
              <a:rPr lang="en-US" sz="2800" dirty="0" smtClean="0"/>
              <a:t> much like </a:t>
            </a:r>
            <a:r>
              <a:rPr lang="en-US" sz="2800" dirty="0" err="1" smtClean="0"/>
              <a:t>chloramphenicol</a:t>
            </a:r>
            <a:endParaRPr lang="en-US" sz="2800" dirty="0" smtClean="0"/>
          </a:p>
          <a:p>
            <a:endParaRPr lang="ar-J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0648"/>
            <a:ext cx="3357586" cy="645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Pharmacokinetics of Macrolides</a:t>
            </a:r>
            <a:endParaRPr lang="ar-JO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100" dirty="0" smtClean="0">
                <a:solidFill>
                  <a:srgbClr val="0000CC"/>
                </a:solidFill>
              </a:rPr>
              <a:t>A.  Absorption</a:t>
            </a:r>
          </a:p>
          <a:p>
            <a:pPr>
              <a:buNone/>
            </a:pPr>
            <a:r>
              <a:rPr lang="en-US" sz="3100" dirty="0" smtClean="0"/>
              <a:t>1.  administered </a:t>
            </a:r>
            <a:r>
              <a:rPr lang="en-US" sz="3100" u="sng" dirty="0" smtClean="0"/>
              <a:t>orally </a:t>
            </a:r>
          </a:p>
          <a:p>
            <a:pPr marL="514350" indent="-514350">
              <a:buAutoNum type="arabicPeriod" startAt="2"/>
            </a:pPr>
            <a:r>
              <a:rPr lang="en-US" sz="3100" dirty="0" smtClean="0"/>
              <a:t>absorbed in upper small intestine</a:t>
            </a:r>
          </a:p>
          <a:p>
            <a:pPr>
              <a:buNone/>
            </a:pPr>
            <a:r>
              <a:rPr lang="en-US" sz="3100" dirty="0" smtClean="0"/>
              <a:t>3.  food delays absorption for </a:t>
            </a:r>
            <a:r>
              <a:rPr lang="en-US" sz="3100" dirty="0" smtClean="0">
                <a:solidFill>
                  <a:srgbClr val="C00000"/>
                </a:solidFill>
              </a:rPr>
              <a:t>erythromycin and </a:t>
            </a:r>
            <a:r>
              <a:rPr lang="en-US" sz="3100" dirty="0" err="1" smtClean="0">
                <a:solidFill>
                  <a:srgbClr val="C00000"/>
                </a:solidFill>
              </a:rPr>
              <a:t>azithromycin</a:t>
            </a:r>
            <a:endParaRPr lang="en-US" sz="31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JO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B.   </a:t>
            </a:r>
            <a:r>
              <a:rPr lang="en-US" sz="3000" dirty="0" smtClean="0">
                <a:solidFill>
                  <a:srgbClr val="0000CC"/>
                </a:solidFill>
              </a:rPr>
              <a:t>Excretion</a:t>
            </a:r>
            <a:endParaRPr lang="en-US" dirty="0" smtClean="0">
              <a:solidFill>
                <a:srgbClr val="0000CC"/>
              </a:solidFill>
            </a:endParaRPr>
          </a:p>
          <a:p>
            <a:pPr marL="400050" lvl="1" indent="0">
              <a:buNone/>
            </a:pPr>
            <a:r>
              <a:rPr lang="en-US" dirty="0" smtClean="0"/>
              <a:t>excreted by both the kidney and liver</a:t>
            </a:r>
          </a:p>
          <a:p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4038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Clarithromycin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Antimicrobial spectrum – slightly more effective against staph and strep than erythromycin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Absorption </a:t>
            </a:r>
            <a:r>
              <a:rPr lang="en-US" dirty="0" smtClean="0">
                <a:solidFill>
                  <a:srgbClr val="C00000"/>
                </a:solidFill>
              </a:rPr>
              <a:t>– can be given with food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836712"/>
            <a:ext cx="4038600" cy="48860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Azithromycin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smtClean="0"/>
              <a:t>Antimicrobial spectrum </a:t>
            </a:r>
          </a:p>
          <a:p>
            <a:pPr lvl="1"/>
            <a:r>
              <a:rPr lang="en-US" dirty="0" smtClean="0"/>
              <a:t>slightly less effective against G+ </a:t>
            </a:r>
          </a:p>
          <a:p>
            <a:pPr lvl="1"/>
            <a:r>
              <a:rPr lang="en-US" dirty="0" smtClean="0"/>
              <a:t>works better than other two </a:t>
            </a:r>
            <a:r>
              <a:rPr lang="en-US" dirty="0" err="1" smtClean="0"/>
              <a:t>macrolides</a:t>
            </a:r>
            <a:r>
              <a:rPr lang="en-US" dirty="0" smtClean="0"/>
              <a:t> against </a:t>
            </a:r>
            <a:r>
              <a:rPr lang="en-US" i="1" u="sng" dirty="0" err="1" smtClean="0">
                <a:solidFill>
                  <a:srgbClr val="0000CC"/>
                </a:solidFill>
              </a:rPr>
              <a:t>Haemophilus</a:t>
            </a:r>
            <a:r>
              <a:rPr lang="en-US" i="1" u="sng" dirty="0" smtClean="0">
                <a:solidFill>
                  <a:srgbClr val="0000CC"/>
                </a:solidFill>
              </a:rPr>
              <a:t> </a:t>
            </a:r>
            <a:r>
              <a:rPr lang="en-US" i="1" u="sng" dirty="0" err="1" smtClean="0">
                <a:solidFill>
                  <a:srgbClr val="0000CC"/>
                </a:solidFill>
              </a:rPr>
              <a:t>influenzae</a:t>
            </a:r>
            <a:r>
              <a:rPr lang="en-US" u="sng" dirty="0" smtClean="0">
                <a:solidFill>
                  <a:srgbClr val="0000CC"/>
                </a:solidFill>
              </a:rPr>
              <a:t>  </a:t>
            </a:r>
          </a:p>
          <a:p>
            <a:pPr lvl="1"/>
            <a:r>
              <a:rPr lang="en-US" dirty="0" smtClean="0"/>
              <a:t>works great against </a:t>
            </a:r>
            <a:r>
              <a:rPr lang="en-US" dirty="0" smtClean="0">
                <a:solidFill>
                  <a:srgbClr val="C00000"/>
                </a:solidFill>
              </a:rPr>
              <a:t>atypical </a:t>
            </a:r>
            <a:r>
              <a:rPr lang="en-US" dirty="0" err="1" smtClean="0">
                <a:solidFill>
                  <a:srgbClr val="C00000"/>
                </a:solidFill>
              </a:rPr>
              <a:t>mycobacteria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Uses of Macrolides</a:t>
            </a:r>
            <a:endParaRPr lang="ar-JO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 </a:t>
            </a:r>
            <a:r>
              <a:rPr lang="en-US" i="1" dirty="0" err="1" smtClean="0"/>
              <a:t>Mycoplasma</a:t>
            </a:r>
            <a:r>
              <a:rPr lang="en-US" dirty="0" smtClean="0"/>
              <a:t> infections</a:t>
            </a:r>
          </a:p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.  Chlamydia infections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.  staph and strep infections –</a:t>
            </a:r>
            <a:r>
              <a:rPr lang="en-US" i="1" u="sng" dirty="0" smtClean="0"/>
              <a:t> safe alternative for patients sensitive to beta-</a:t>
            </a:r>
            <a:r>
              <a:rPr lang="en-US" i="1" u="sng" dirty="0" err="1" smtClean="0"/>
              <a:t>lactams</a:t>
            </a:r>
            <a:r>
              <a:rPr lang="en-US" i="1" u="sng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.  gastrointestinal infections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i="1" dirty="0" smtClean="0"/>
              <a:t>Campylobacter</a:t>
            </a:r>
            <a:r>
              <a:rPr lang="en-US" dirty="0" smtClean="0"/>
              <a:t> gastroenteritis</a:t>
            </a:r>
          </a:p>
          <a:p>
            <a:pPr>
              <a:buNone/>
            </a:pPr>
            <a:r>
              <a:rPr lang="en-US" dirty="0" smtClean="0"/>
              <a:t>	2.  </a:t>
            </a:r>
            <a:r>
              <a:rPr lang="en-US" i="1" dirty="0" smtClean="0"/>
              <a:t>Helicobacter pylori</a:t>
            </a:r>
            <a:r>
              <a:rPr lang="en-US" dirty="0" smtClean="0"/>
              <a:t> infections</a:t>
            </a:r>
          </a:p>
          <a:p>
            <a:pPr>
              <a:buNone/>
            </a:pPr>
            <a:endParaRPr lang="ar-JO" dirty="0" smtClean="0"/>
          </a:p>
          <a:p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Toxicity/Contraindications</a:t>
            </a:r>
            <a:endParaRPr lang="ar-JO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Epigastric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distress </a:t>
            </a:r>
            <a:r>
              <a:rPr lang="en-US" dirty="0" smtClean="0"/>
              <a:t>with large doses of erythromycin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Cholestatic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hepatitis </a:t>
            </a:r>
            <a:r>
              <a:rPr lang="en-US" dirty="0" smtClean="0"/>
              <a:t>with </a:t>
            </a:r>
            <a:r>
              <a:rPr lang="en-US" dirty="0" err="1" smtClean="0"/>
              <a:t>estolate</a:t>
            </a:r>
            <a:r>
              <a:rPr lang="en-US" dirty="0" smtClean="0"/>
              <a:t> ester of erythromycin (rare)</a:t>
            </a:r>
          </a:p>
          <a:p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Erythromycin and Clarithromycin inhibit CYP3A4 metabolism and thereby potentiate the effects of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carbamazepine, corticosteroids, cyclosporine, digoxin, ergot alkaloids, theophylline,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valproate, and warfarin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Chloramphenicol</a:t>
            </a:r>
            <a:endParaRPr lang="ar-J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5328592" cy="38884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Microbes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/>
              <a:t>A. spectrum of coverage - broad</a:t>
            </a:r>
          </a:p>
          <a:p>
            <a:pPr>
              <a:buNone/>
            </a:pPr>
            <a:r>
              <a:rPr lang="en-US" sz="3600" dirty="0" smtClean="0"/>
              <a:t>B.  mechanism(s) of action</a:t>
            </a:r>
          </a:p>
          <a:p>
            <a:pPr>
              <a:buNone/>
            </a:pPr>
            <a:r>
              <a:rPr lang="en-US" sz="3600" dirty="0" smtClean="0"/>
              <a:t>	1.  reversibly binds to ribosome</a:t>
            </a:r>
          </a:p>
          <a:p>
            <a:pPr>
              <a:buNone/>
            </a:pPr>
            <a:r>
              <a:rPr lang="en-US" sz="3600" dirty="0" smtClean="0"/>
              <a:t>	2.  </a:t>
            </a:r>
            <a:r>
              <a:rPr lang="en-US" sz="3600" dirty="0" err="1" smtClean="0"/>
              <a:t>bacteristatic</a:t>
            </a:r>
            <a:endParaRPr lang="en-US" sz="3600" dirty="0" smtClean="0"/>
          </a:p>
          <a:p>
            <a:pPr>
              <a:buNone/>
            </a:pPr>
            <a:r>
              <a:rPr lang="en-US" sz="4600" dirty="0" smtClean="0"/>
              <a:t>---------</a:t>
            </a:r>
          </a:p>
          <a:p>
            <a:pPr>
              <a:buNone/>
            </a:pPr>
            <a:r>
              <a:rPr lang="en-US" sz="3600" dirty="0" smtClean="0"/>
              <a:t>	dosage </a:t>
            </a:r>
            <a:r>
              <a:rPr lang="en-US" sz="3600" dirty="0"/>
              <a:t>should be adjusted in patients with hepatic failure, not necessarily renal failure 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5328592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3200" dirty="0"/>
              <a:t>produced by </a:t>
            </a:r>
            <a:r>
              <a:rPr lang="en-US" sz="3200" i="1" dirty="0"/>
              <a:t>Streptomyces </a:t>
            </a:r>
            <a:r>
              <a:rPr lang="en-US" sz="3200" i="1" dirty="0" err="1"/>
              <a:t>vnezuelae</a:t>
            </a:r>
            <a:endParaRPr lang="en-US" sz="3200" dirty="0"/>
          </a:p>
          <a:p>
            <a:endParaRPr lang="en-US" dirty="0" smtClean="0"/>
          </a:p>
          <a:p>
            <a:endParaRPr lang="ar-J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87052"/>
            <a:ext cx="2795771" cy="589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408712" cy="510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Protein Synthesis Inhibitors</a:t>
            </a:r>
            <a:endParaRPr lang="ar-JO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8643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Targeting </a:t>
            </a:r>
            <a:r>
              <a:rPr lang="en-US" sz="2800" b="1" dirty="0" smtClean="0">
                <a:solidFill>
                  <a:srgbClr val="C00000"/>
                </a:solidFill>
              </a:rPr>
              <a:t>the bacterial ribosome</a:t>
            </a:r>
            <a:r>
              <a:rPr lang="en-US" sz="2800" dirty="0" smtClean="0"/>
              <a:t>, which has components that differ structurally from those of the mammalian </a:t>
            </a:r>
            <a:r>
              <a:rPr lang="en-US" sz="2800" dirty="0" err="1" smtClean="0"/>
              <a:t>cytoplasmic</a:t>
            </a:r>
            <a:r>
              <a:rPr lang="en-US" sz="2800" dirty="0" smtClean="0"/>
              <a:t> ribosome. </a:t>
            </a:r>
          </a:p>
          <a:p>
            <a:endParaRPr lang="en-US" sz="2800" dirty="0" smtClean="0"/>
          </a:p>
          <a:p>
            <a:r>
              <a:rPr lang="en-US" dirty="0" smtClean="0"/>
              <a:t>T</a:t>
            </a:r>
            <a:r>
              <a:rPr lang="en-US" sz="2800" dirty="0" smtClean="0"/>
              <a:t>he  bacterial ribosome: </a:t>
            </a:r>
          </a:p>
          <a:p>
            <a:pPr lvl="1"/>
            <a:r>
              <a:rPr lang="en-US" sz="2400" dirty="0" smtClean="0"/>
              <a:t>is smaller (70S) than the mammalian ribosome (80S)</a:t>
            </a:r>
          </a:p>
          <a:p>
            <a:pPr lvl="1"/>
            <a:r>
              <a:rPr lang="en-US" sz="2400" dirty="0" smtClean="0"/>
              <a:t>composed of 50S and 30S subunits </a:t>
            </a:r>
          </a:p>
          <a:p>
            <a:endParaRPr lang="en-US" sz="2800" dirty="0" smtClean="0"/>
          </a:p>
          <a:p>
            <a:r>
              <a:rPr lang="en-US" sz="2800" dirty="0" smtClean="0"/>
              <a:t>Mammalian </a:t>
            </a:r>
            <a:r>
              <a:rPr lang="en-US" sz="2800" dirty="0" err="1" smtClean="0"/>
              <a:t>ribosomes</a:t>
            </a:r>
            <a:endParaRPr lang="en-US" dirty="0" smtClean="0"/>
          </a:p>
          <a:p>
            <a:pPr lvl="1"/>
            <a:r>
              <a:rPr lang="en-US" sz="2400" dirty="0" smtClean="0"/>
              <a:t>80S</a:t>
            </a:r>
          </a:p>
          <a:p>
            <a:pPr lvl="1"/>
            <a:r>
              <a:rPr lang="en-US" dirty="0" smtClean="0"/>
              <a:t>Composed of </a:t>
            </a:r>
            <a:r>
              <a:rPr lang="en-US" sz="2400" dirty="0" smtClean="0"/>
              <a:t>60S and 40S subunits.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72727"/>
          <a:stretch>
            <a:fillRect/>
          </a:stretch>
        </p:blipFill>
        <p:spPr bwMode="auto">
          <a:xfrm>
            <a:off x="6132324" y="2060848"/>
            <a:ext cx="20129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929454" y="2500306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ar-J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33575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ar-J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5171" y="4617615"/>
            <a:ext cx="148309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80S ribosome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(human)</a:t>
            </a:r>
            <a:endParaRPr lang="ar-JO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Therapeutic Uses (a “second choice” drug)</a:t>
            </a:r>
            <a:endParaRPr lang="ar-JO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A.  typhoid fever</a:t>
            </a:r>
          </a:p>
          <a:p>
            <a:pPr>
              <a:buNone/>
            </a:pPr>
            <a:r>
              <a:rPr lang="en-US" dirty="0" smtClean="0"/>
              <a:t>	B.  bacterial meningitis</a:t>
            </a:r>
          </a:p>
          <a:p>
            <a:pPr>
              <a:buNone/>
            </a:pPr>
            <a:r>
              <a:rPr lang="en-US" dirty="0" smtClean="0"/>
              <a:t>	C.  anaerobic infections</a:t>
            </a:r>
          </a:p>
          <a:p>
            <a:pPr>
              <a:buNone/>
            </a:pPr>
            <a:r>
              <a:rPr lang="en-US" dirty="0" smtClean="0"/>
              <a:t>	D.  </a:t>
            </a:r>
            <a:r>
              <a:rPr lang="en-US" dirty="0" err="1" smtClean="0"/>
              <a:t>rickettsial</a:t>
            </a:r>
            <a:r>
              <a:rPr lang="en-US" dirty="0" smtClean="0"/>
              <a:t> disease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Toxicity/Contraindications-</a:t>
            </a:r>
            <a:endParaRPr lang="ar-JO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A.  hypersensitivity reactions</a:t>
            </a:r>
          </a:p>
          <a:p>
            <a:pPr>
              <a:buNone/>
            </a:pPr>
            <a:r>
              <a:rPr lang="en-US" sz="2600" dirty="0" smtClean="0"/>
              <a:t>B.  hematological toxicity</a:t>
            </a:r>
          </a:p>
          <a:p>
            <a:pPr marL="971550" lvl="1" indent="-514350">
              <a:buAutoNum type="arabicPeriod"/>
            </a:pPr>
            <a:r>
              <a:rPr lang="en-US" sz="2600" dirty="0" smtClean="0"/>
              <a:t>dose related toxicity that presents as anemia</a:t>
            </a:r>
          </a:p>
          <a:p>
            <a:pPr marL="971550" lvl="1" indent="-514350">
              <a:buAutoNum type="arabicPeriod"/>
            </a:pPr>
            <a:r>
              <a:rPr lang="en-US" sz="2600" dirty="0" smtClean="0"/>
              <a:t>aplastic anemia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C. gray </a:t>
            </a:r>
            <a:r>
              <a:rPr lang="en-US" sz="2600" dirty="0">
                <a:solidFill>
                  <a:srgbClr val="FF0000"/>
                </a:solidFill>
              </a:rPr>
              <a:t>baby syndrome</a:t>
            </a:r>
          </a:p>
          <a:p>
            <a:r>
              <a:rPr lang="en-US" sz="2600" dirty="0" smtClean="0"/>
              <a:t>begins </a:t>
            </a:r>
            <a:r>
              <a:rPr lang="en-US" sz="2600" dirty="0"/>
              <a:t>2-9 days after treatment is initiated</a:t>
            </a:r>
          </a:p>
          <a:p>
            <a:r>
              <a:rPr lang="en-US" sz="2600" dirty="0" smtClean="0"/>
              <a:t>within </a:t>
            </a:r>
            <a:r>
              <a:rPr lang="en-US" sz="2600" dirty="0"/>
              <a:t>first 24 </a:t>
            </a:r>
            <a:r>
              <a:rPr lang="en-US" sz="2600" dirty="0" err="1"/>
              <a:t>hr</a:t>
            </a:r>
            <a:r>
              <a:rPr lang="en-US" sz="2600" dirty="0"/>
              <a:t>, babies start to </a:t>
            </a:r>
            <a:r>
              <a:rPr lang="en-US" sz="2600" u="sng" dirty="0"/>
              <a:t>vomit, refuse to suckle, have irregular and rapid respiration, abdominal </a:t>
            </a:r>
            <a:r>
              <a:rPr lang="en-US" sz="2600" dirty="0"/>
              <a:t>distension, periods of </a:t>
            </a:r>
            <a:r>
              <a:rPr lang="en-US" sz="2600" dirty="0" smtClean="0"/>
              <a:t>cyanosis</a:t>
            </a:r>
          </a:p>
          <a:p>
            <a:r>
              <a:rPr lang="en-US" sz="2600" dirty="0" smtClean="0"/>
              <a:t>can </a:t>
            </a:r>
            <a:r>
              <a:rPr lang="en-US" sz="2600" dirty="0"/>
              <a:t>also occur in </a:t>
            </a:r>
            <a:r>
              <a:rPr lang="en-US" sz="2600" u="sng" dirty="0"/>
              <a:t>adults</a:t>
            </a:r>
            <a:r>
              <a:rPr lang="en-US" sz="2600" dirty="0"/>
              <a:t> who overdose </a:t>
            </a:r>
            <a:r>
              <a:rPr lang="en-US" sz="2600" dirty="0" smtClean="0"/>
              <a:t>on chloramphenicol</a:t>
            </a:r>
            <a:endParaRPr lang="en-US" sz="260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death</a:t>
            </a:r>
            <a:r>
              <a:rPr lang="en-US" sz="2600" dirty="0" smtClean="0"/>
              <a:t> </a:t>
            </a:r>
            <a:r>
              <a:rPr lang="en-US" sz="2600" dirty="0"/>
              <a:t>occurs in 40% of patients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Clindamycin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Microbes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A. spectrum of coverage</a:t>
            </a:r>
          </a:p>
          <a:p>
            <a:pPr lvl="1">
              <a:buNone/>
            </a:pPr>
            <a:r>
              <a:rPr lang="en-US" dirty="0" smtClean="0"/>
              <a:t>1.  similar to </a:t>
            </a:r>
            <a:r>
              <a:rPr lang="en-US" dirty="0" err="1" smtClean="0"/>
              <a:t>macrolides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2.  particularly effective against anaerobes (</a:t>
            </a:r>
            <a:r>
              <a:rPr lang="en-US" i="1" dirty="0" err="1" smtClean="0"/>
              <a:t>Bacteroides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B.  mechanism(s) of action – same as </a:t>
            </a:r>
            <a:r>
              <a:rPr lang="en-US" dirty="0" err="1" smtClean="0"/>
              <a:t>macrolides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Pharmacokinetics of Clindamycin</a:t>
            </a:r>
            <a:endParaRPr lang="ar-JO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/>
              <a:t>A.  Absorbance</a:t>
            </a:r>
          </a:p>
          <a:p>
            <a:pPr lvl="1">
              <a:buNone/>
            </a:pPr>
            <a:r>
              <a:rPr lang="en-US" sz="3500" dirty="0" smtClean="0"/>
              <a:t>1. Well absorbed after oral administration</a:t>
            </a:r>
          </a:p>
          <a:p>
            <a:pPr lvl="1">
              <a:buNone/>
            </a:pPr>
            <a:r>
              <a:rPr lang="en-US" sz="3500" dirty="0" smtClean="0"/>
              <a:t>2.  food does not interfere with absorption</a:t>
            </a:r>
          </a:p>
          <a:p>
            <a:pPr lvl="1">
              <a:buNone/>
            </a:pPr>
            <a:r>
              <a:rPr lang="en-US" sz="3500" dirty="0" smtClean="0"/>
              <a:t>3.  can also be given </a:t>
            </a:r>
            <a:r>
              <a:rPr lang="en-US" sz="3500" dirty="0" err="1" smtClean="0"/>
              <a:t>parenterally</a:t>
            </a:r>
            <a:r>
              <a:rPr lang="en-US" sz="3500" dirty="0" smtClean="0"/>
              <a:t> or topically</a:t>
            </a:r>
          </a:p>
          <a:p>
            <a:pPr lvl="1">
              <a:buNone/>
            </a:pP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B.  Fate after absorption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wide distribution in tissues and bodily fluids, including </a:t>
            </a:r>
            <a:r>
              <a:rPr lang="en-US" sz="2000" dirty="0" smtClean="0">
                <a:solidFill>
                  <a:srgbClr val="C00000"/>
                </a:solidFill>
              </a:rPr>
              <a:t>bone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excluded from CSF, even during inflammation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readily crosses placenta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accumulates in PMN, alveolar macrophages, and in abscesses</a:t>
            </a:r>
          </a:p>
          <a:p>
            <a:pPr>
              <a:buNone/>
            </a:pPr>
            <a:r>
              <a:rPr lang="en-US" sz="2400" dirty="0" smtClean="0"/>
              <a:t>C.  Excretion</a:t>
            </a:r>
          </a:p>
          <a:p>
            <a:pPr lvl="1">
              <a:buNone/>
            </a:pPr>
            <a:r>
              <a:rPr lang="en-US" sz="2000" dirty="0" smtClean="0"/>
              <a:t>1.  inactivated 90%  by liver</a:t>
            </a:r>
          </a:p>
          <a:p>
            <a:pPr lvl="1">
              <a:buNone/>
            </a:pPr>
            <a:r>
              <a:rPr lang="en-US" sz="2000" dirty="0" smtClean="0"/>
              <a:t>2.  excreted by kidneys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280920" cy="17281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Therapeutic Uses </a:t>
            </a:r>
          </a:p>
          <a:p>
            <a:pPr lvl="1">
              <a:buNone/>
            </a:pPr>
            <a:r>
              <a:rPr lang="en-US" dirty="0" smtClean="0"/>
              <a:t>A. anaerobic infections except brain abscesses</a:t>
            </a:r>
          </a:p>
          <a:p>
            <a:pPr lvl="1">
              <a:buNone/>
            </a:pPr>
            <a:r>
              <a:rPr lang="en-US" dirty="0" smtClean="0"/>
              <a:t>B.  staphylococcal infections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8208912" cy="39212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Toxicity/Contraindications</a:t>
            </a:r>
          </a:p>
          <a:p>
            <a:pPr lvl="1"/>
            <a:r>
              <a:rPr lang="en-US" u="sng" dirty="0" smtClean="0"/>
              <a:t>diarrhea</a:t>
            </a:r>
            <a:r>
              <a:rPr lang="en-US" dirty="0" smtClean="0"/>
              <a:t> (common)</a:t>
            </a:r>
          </a:p>
          <a:p>
            <a:pPr lvl="1"/>
            <a:r>
              <a:rPr lang="en-US" dirty="0" err="1" smtClean="0"/>
              <a:t>pseudomembranous</a:t>
            </a:r>
            <a:r>
              <a:rPr lang="en-US" dirty="0" smtClean="0"/>
              <a:t> colitis due to overgrowth of toxin-producing </a:t>
            </a:r>
            <a:r>
              <a:rPr lang="en-US" i="1" dirty="0" smtClean="0"/>
              <a:t>Clostridium </a:t>
            </a:r>
            <a:r>
              <a:rPr lang="en-US" i="1" dirty="0" err="1" smtClean="0"/>
              <a:t>difficile</a:t>
            </a:r>
            <a:r>
              <a:rPr lang="en-US" dirty="0" smtClean="0"/>
              <a:t> (uncommon)</a:t>
            </a:r>
          </a:p>
          <a:p>
            <a:pPr lvl="1"/>
            <a:r>
              <a:rPr lang="en-US" dirty="0" smtClean="0"/>
              <a:t>skin rash (uncommon to common)</a:t>
            </a:r>
          </a:p>
          <a:p>
            <a:pPr lvl="1"/>
            <a:r>
              <a:rPr lang="en-US" dirty="0" smtClean="0"/>
              <a:t>SJS syndrome, </a:t>
            </a:r>
            <a:r>
              <a:rPr lang="en-US" dirty="0" err="1" smtClean="0"/>
              <a:t>granulocytopenia</a:t>
            </a:r>
            <a:r>
              <a:rPr lang="en-US" dirty="0" smtClean="0"/>
              <a:t>, thrombocytopenia, anaphylaxis (rare)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Streptogramins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 err="1" smtClean="0"/>
              <a:t>streptogramins</a:t>
            </a:r>
            <a:r>
              <a:rPr lang="en-US" dirty="0" smtClean="0"/>
              <a:t>, one drug!</a:t>
            </a:r>
          </a:p>
          <a:p>
            <a:pPr lvl="1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Streptogramin</a:t>
            </a:r>
            <a:r>
              <a:rPr lang="en-US" dirty="0" smtClean="0"/>
              <a:t> A is </a:t>
            </a:r>
            <a:r>
              <a:rPr lang="en-US" dirty="0" err="1" smtClean="0"/>
              <a:t>dalfopristin</a:t>
            </a:r>
            <a:r>
              <a:rPr lang="en-US" dirty="0" smtClean="0"/>
              <a:t>, </a:t>
            </a:r>
            <a:r>
              <a:rPr lang="en-US" dirty="0" err="1" smtClean="0"/>
              <a:t>streptogramin</a:t>
            </a:r>
            <a:r>
              <a:rPr lang="en-US" dirty="0" smtClean="0"/>
              <a:t> B is </a:t>
            </a:r>
            <a:r>
              <a:rPr lang="en-US" dirty="0" err="1" smtClean="0"/>
              <a:t>quinupristin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2.  both are derivatives of the naturally occurring </a:t>
            </a:r>
            <a:r>
              <a:rPr lang="en-US" dirty="0" err="1" smtClean="0"/>
              <a:t>pristinamycin</a:t>
            </a:r>
            <a:r>
              <a:rPr lang="en-US" dirty="0" smtClean="0"/>
              <a:t> produced by </a:t>
            </a:r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pristinaespiralis</a:t>
            </a:r>
            <a:endParaRPr lang="en-US" dirty="0" smtClean="0"/>
          </a:p>
          <a:p>
            <a:pPr marL="971550" lvl="1" indent="-514350">
              <a:buAutoNum type="arabicPeriod" startAt="3"/>
            </a:pPr>
            <a:r>
              <a:rPr lang="en-US" dirty="0" err="1" smtClean="0">
                <a:solidFill>
                  <a:srgbClr val="0000CC"/>
                </a:solidFill>
              </a:rPr>
              <a:t>Synercid</a:t>
            </a:r>
            <a:r>
              <a:rPr lang="en-US" dirty="0" smtClean="0">
                <a:solidFill>
                  <a:srgbClr val="0000CC"/>
                </a:solidFill>
              </a:rPr>
              <a:t> – a 30:70 mix of </a:t>
            </a:r>
            <a:r>
              <a:rPr lang="en-US" dirty="0" err="1" smtClean="0">
                <a:solidFill>
                  <a:srgbClr val="0000CC"/>
                </a:solidFill>
              </a:rPr>
              <a:t>streptogramins</a:t>
            </a:r>
            <a:r>
              <a:rPr lang="en-US" dirty="0" smtClean="0">
                <a:solidFill>
                  <a:srgbClr val="0000CC"/>
                </a:solidFill>
              </a:rPr>
              <a:t> A and B</a:t>
            </a:r>
          </a:p>
          <a:p>
            <a:pPr marL="971550" lvl="1" indent="-514350">
              <a:buAutoNum type="arabicPeriod" startAt="3"/>
            </a:pPr>
            <a:r>
              <a:rPr lang="en-US" dirty="0"/>
              <a:t>spectrum of coverage: G+ </a:t>
            </a:r>
            <a:r>
              <a:rPr lang="en-US" dirty="0" err="1"/>
              <a:t>cocci</a:t>
            </a:r>
            <a:endParaRPr lang="en-US" dirty="0"/>
          </a:p>
          <a:p>
            <a:pPr marL="971550" lvl="1" indent="-514350">
              <a:buAutoNum type="arabicPeriod" startAt="3"/>
            </a:pP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56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147248" cy="208823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b="1" dirty="0" smtClean="0">
                <a:solidFill>
                  <a:srgbClr val="C00000"/>
                </a:solidFill>
              </a:rPr>
              <a:t>Therapeutic Uses </a:t>
            </a:r>
          </a:p>
          <a:p>
            <a:pPr lvl="1">
              <a:buNone/>
            </a:pPr>
            <a:r>
              <a:rPr lang="en-US" sz="3600" dirty="0" smtClean="0"/>
              <a:t>A.  treatment of </a:t>
            </a:r>
            <a:r>
              <a:rPr lang="en-US" sz="3600" dirty="0" err="1" smtClean="0"/>
              <a:t>vancomycin</a:t>
            </a:r>
            <a:r>
              <a:rPr lang="en-US" sz="3600" dirty="0" smtClean="0"/>
              <a:t>-resistant </a:t>
            </a:r>
            <a:r>
              <a:rPr lang="en-US" sz="3600" dirty="0" err="1" smtClean="0"/>
              <a:t>enterococci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B.  treatment of </a:t>
            </a:r>
            <a:r>
              <a:rPr lang="en-US" sz="3600" dirty="0" err="1" smtClean="0"/>
              <a:t>methicillin</a:t>
            </a:r>
            <a:r>
              <a:rPr lang="en-US" sz="3600" dirty="0" smtClean="0"/>
              <a:t>-sensitive staph and strep skin infections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>
          <a:xfrm>
            <a:off x="539552" y="3429000"/>
            <a:ext cx="8147248" cy="2697163"/>
          </a:xfrm>
        </p:spPr>
        <p:txBody>
          <a:bodyPr/>
          <a:lstStyle/>
          <a:p>
            <a:r>
              <a:rPr lang="en-US" dirty="0" smtClean="0"/>
              <a:t>NOTE: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Inhibits </a:t>
            </a:r>
            <a:r>
              <a:rPr lang="en-US" dirty="0"/>
              <a:t>CYP3A4 metabolism (same as macrolides)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12918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Linezolid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Chemistry: </a:t>
            </a:r>
          </a:p>
          <a:p>
            <a:pPr marL="571500" indent="-571500">
              <a:buNone/>
            </a:pPr>
            <a:r>
              <a:rPr lang="en-US" dirty="0" smtClean="0"/>
              <a:t>       synthetic agent        (an </a:t>
            </a:r>
            <a:r>
              <a:rPr lang="en-US" dirty="0" err="1" smtClean="0"/>
              <a:t>oxazolidinone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II.  Effect on Microbes </a:t>
            </a:r>
          </a:p>
          <a:p>
            <a:pPr lvl="1">
              <a:buNone/>
            </a:pPr>
            <a:r>
              <a:rPr lang="en-US" dirty="0" smtClean="0"/>
              <a:t>A.  spectrum of coverage </a:t>
            </a:r>
          </a:p>
          <a:p>
            <a:pPr lvl="1">
              <a:buNone/>
            </a:pPr>
            <a:r>
              <a:rPr lang="en-US" dirty="0" smtClean="0"/>
              <a:t>	1.  G+ only</a:t>
            </a:r>
          </a:p>
          <a:p>
            <a:pPr lvl="1">
              <a:buNone/>
            </a:pPr>
            <a:r>
              <a:rPr lang="en-US" dirty="0" smtClean="0"/>
              <a:t>	2.  not effective against anaerobes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lphaUcPeriod" startAt="2"/>
            </a:pPr>
            <a:r>
              <a:rPr lang="en-US" dirty="0" smtClean="0"/>
              <a:t>mechanism(s) of action – similar to </a:t>
            </a:r>
            <a:r>
              <a:rPr lang="en-US" dirty="0" err="1" smtClean="0"/>
              <a:t>macrolides</a:t>
            </a:r>
            <a:endParaRPr lang="en-US" dirty="0" smtClean="0"/>
          </a:p>
          <a:p>
            <a:pPr marL="514350" indent="-514350">
              <a:buAutoNum type="alphaUcPeriod" startAt="2"/>
            </a:pPr>
            <a:endParaRPr lang="en-US" dirty="0" smtClean="0"/>
          </a:p>
          <a:p>
            <a:pPr marL="514350" indent="-514350">
              <a:buAutoNum type="alphaUcPeriod" startAt="2"/>
            </a:pPr>
            <a:endParaRPr lang="en-US" dirty="0" smtClean="0"/>
          </a:p>
          <a:p>
            <a:pPr marL="514350" indent="-514350">
              <a:buAutoNum type="alphaUcPeriod" startAt="2"/>
            </a:pPr>
            <a:endParaRPr lang="en-US" dirty="0" smtClean="0"/>
          </a:p>
          <a:p>
            <a:pPr marL="514350" indent="-514350">
              <a:buAutoNum type="alphaUcPeriod" startAt="2"/>
            </a:pPr>
            <a:endParaRPr lang="en-US" dirty="0" smtClean="0"/>
          </a:p>
          <a:p>
            <a:pPr marL="514350" indent="-514350">
              <a:buFont typeface="Arial" pitchFamily="34" charset="0"/>
              <a:buAutoNum type="alphaUcPeriod" startAt="2"/>
            </a:pPr>
            <a:endParaRPr lang="en-US" dirty="0" smtClean="0"/>
          </a:p>
          <a:p>
            <a:pPr marL="514350" indent="-514350">
              <a:buFont typeface="Arial" pitchFamily="34" charset="0"/>
              <a:buAutoNum type="alphaUcPeriod" startAt="2"/>
            </a:pPr>
            <a:endParaRPr lang="en-US" dirty="0" smtClean="0"/>
          </a:p>
          <a:p>
            <a:pPr marL="514350" indent="-514350">
              <a:buFont typeface="Arial" pitchFamily="34" charset="0"/>
              <a:buAutoNum type="alphaUcPeriod" startAt="2"/>
            </a:pPr>
            <a:endParaRPr lang="en-US" dirty="0" smtClean="0"/>
          </a:p>
          <a:p>
            <a:pPr marL="514350" indent="-514350">
              <a:buFont typeface="Arial" pitchFamily="34" charset="0"/>
              <a:buAutoNum type="alphaUcPeriod" startAt="2"/>
            </a:pPr>
            <a:endParaRPr lang="en-US" dirty="0" smtClean="0"/>
          </a:p>
          <a:p>
            <a:pPr marL="514350" indent="-514350">
              <a:buAutoNum type="alphaUcPeriod" startAt="2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JO" dirty="0" smtClean="0"/>
          </a:p>
          <a:p>
            <a:endParaRPr lang="en-US" dirty="0"/>
          </a:p>
        </p:txBody>
      </p:sp>
      <p:pic>
        <p:nvPicPr>
          <p:cNvPr id="5" name="Picture 5" descr="30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3356992"/>
            <a:ext cx="3913339" cy="2115567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8075240" cy="208823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Therapeutic Uses</a:t>
            </a:r>
          </a:p>
          <a:p>
            <a:pPr>
              <a:buNone/>
            </a:pPr>
            <a:endParaRPr lang="en-US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dirty="0" smtClean="0"/>
              <a:t>A.  treatment of </a:t>
            </a:r>
            <a:r>
              <a:rPr lang="en-US" dirty="0" err="1" smtClean="0"/>
              <a:t>vancomycin</a:t>
            </a:r>
            <a:r>
              <a:rPr lang="en-US" dirty="0" smtClean="0"/>
              <a:t>-resistant </a:t>
            </a:r>
            <a:r>
              <a:rPr lang="en-US" dirty="0" err="1" smtClean="0"/>
              <a:t>enterococci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 treatment of </a:t>
            </a:r>
            <a:r>
              <a:rPr lang="en-US" dirty="0" err="1" smtClean="0"/>
              <a:t>methicillin</a:t>
            </a:r>
            <a:r>
              <a:rPr lang="en-US" dirty="0" smtClean="0"/>
              <a:t>-sensitive and resistant </a:t>
            </a: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996953"/>
            <a:ext cx="8064896" cy="2088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Toxicity / Contraindications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A.  minor gastrointestinal complaints (common)</a:t>
            </a:r>
          </a:p>
          <a:p>
            <a:pPr>
              <a:buNone/>
            </a:pPr>
            <a:r>
              <a:rPr lang="en-US" dirty="0" smtClean="0"/>
              <a:t>B.  </a:t>
            </a:r>
            <a:r>
              <a:rPr lang="en-US" dirty="0" err="1" smtClean="0"/>
              <a:t>myelosuppression</a:t>
            </a:r>
            <a:r>
              <a:rPr lang="en-US" dirty="0" smtClean="0"/>
              <a:t> (uncommon)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4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 TETRACYCLINES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Effect </a:t>
            </a:r>
            <a:r>
              <a:rPr lang="en-US" b="1" dirty="0">
                <a:solidFill>
                  <a:srgbClr val="0070C0"/>
                </a:solidFill>
              </a:rPr>
              <a:t>on Microbes 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pectrum </a:t>
            </a:r>
            <a:r>
              <a:rPr lang="en-US" dirty="0"/>
              <a:t>of coverage – broad spectrum</a:t>
            </a:r>
          </a:p>
          <a:p>
            <a:pPr lvl="1">
              <a:buNone/>
            </a:pPr>
            <a:r>
              <a:rPr lang="en-US" dirty="0" smtClean="0"/>
              <a:t>1</a:t>
            </a:r>
            <a:r>
              <a:rPr lang="en-US" dirty="0"/>
              <a:t>.  more effective against G+ than G-</a:t>
            </a:r>
          </a:p>
          <a:p>
            <a:pPr marL="971550" lvl="1" indent="-514350">
              <a:buAutoNum type="arabicPeriod" startAt="2"/>
            </a:pPr>
            <a:r>
              <a:rPr lang="en-US" dirty="0" smtClean="0"/>
              <a:t>work against: </a:t>
            </a:r>
          </a:p>
          <a:p>
            <a:pPr marL="1371600" lvl="2" indent="-514350"/>
            <a:r>
              <a:rPr lang="en-US" dirty="0" smtClean="0"/>
              <a:t>Anaerobes</a:t>
            </a:r>
          </a:p>
          <a:p>
            <a:pPr marL="1371600" lvl="2" indent="-514350"/>
            <a:r>
              <a:rPr lang="en-US" dirty="0"/>
              <a:t>I</a:t>
            </a:r>
            <a:r>
              <a:rPr lang="en-US" dirty="0" smtClean="0"/>
              <a:t>ntracellular bacteria</a:t>
            </a:r>
          </a:p>
          <a:p>
            <a:pPr marL="1371600" lvl="2" indent="-514350"/>
            <a:r>
              <a:rPr lang="en-US" dirty="0"/>
              <a:t>A</a:t>
            </a:r>
            <a:r>
              <a:rPr lang="en-US" dirty="0" smtClean="0"/>
              <a:t>typical </a:t>
            </a:r>
            <a:r>
              <a:rPr lang="en-US" dirty="0"/>
              <a:t>bacteria </a:t>
            </a:r>
            <a:r>
              <a:rPr lang="en-US" dirty="0" smtClean="0"/>
              <a:t>(</a:t>
            </a:r>
            <a:r>
              <a:rPr lang="en-US" i="1" dirty="0"/>
              <a:t>Mycoplasma, </a:t>
            </a:r>
            <a:r>
              <a:rPr lang="en-US" i="1" dirty="0" err="1"/>
              <a:t>Ureaplasma</a:t>
            </a:r>
            <a:r>
              <a:rPr lang="en-US" i="1" dirty="0"/>
              <a:t>,</a:t>
            </a:r>
            <a:r>
              <a:rPr lang="en-US" dirty="0"/>
              <a:t> 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26" y="571480"/>
            <a:ext cx="861272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Mechanism of action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176464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nhibit protein synthesis by reversibly binding to ribosome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Bacteriostatic</a:t>
            </a:r>
          </a:p>
          <a:p>
            <a:endParaRPr lang="ar-J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7938" y="1196752"/>
            <a:ext cx="372029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</a:rPr>
              <a:t>Mechanism(s) of </a:t>
            </a:r>
            <a:r>
              <a:rPr lang="en-US" sz="4000" b="1" dirty="0" smtClean="0">
                <a:solidFill>
                  <a:srgbClr val="0070C0"/>
                </a:solidFill>
              </a:rPr>
              <a:t>resistance</a:t>
            </a:r>
            <a:endParaRPr lang="ar-JO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ecreased influx or active efflux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roduction of a ribosomal protection protein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nzymatic inactivation</a:t>
            </a:r>
          </a:p>
          <a:p>
            <a:endParaRPr lang="ar-JO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Pharmacokinetics of Tetracyclines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.  </a:t>
            </a:r>
            <a:r>
              <a:rPr lang="en-US" dirty="0" smtClean="0">
                <a:solidFill>
                  <a:srgbClr val="0070C0"/>
                </a:solidFill>
              </a:rPr>
              <a:t>Absorption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oral absorption is incomplete, depends on </a:t>
            </a:r>
            <a:r>
              <a:rPr lang="en-US" dirty="0">
                <a:solidFill>
                  <a:srgbClr val="FF0000"/>
                </a:solidFill>
              </a:rPr>
              <a:t>particular</a:t>
            </a:r>
            <a:r>
              <a:rPr lang="en-US" dirty="0"/>
              <a:t> agent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given orally or parenterally</a:t>
            </a:r>
          </a:p>
          <a:p>
            <a:pPr lvl="1"/>
            <a:r>
              <a:rPr lang="en-US" dirty="0"/>
              <a:t> occurs mostly in an </a:t>
            </a:r>
            <a:r>
              <a:rPr lang="en-US" dirty="0">
                <a:solidFill>
                  <a:srgbClr val="FF0000"/>
                </a:solidFill>
              </a:rPr>
              <a:t>empty</a:t>
            </a:r>
            <a:r>
              <a:rPr lang="en-US" dirty="0"/>
              <a:t> stomach and upper small intestine</a:t>
            </a:r>
          </a:p>
          <a:p>
            <a:pPr lvl="1"/>
            <a:r>
              <a:rPr lang="en-US" dirty="0"/>
              <a:t>interference with intake of dairy products, </a:t>
            </a:r>
            <a:r>
              <a:rPr lang="en-US" dirty="0" smtClean="0"/>
              <a:t>antacids, </a:t>
            </a:r>
            <a:r>
              <a:rPr lang="en-US" dirty="0"/>
              <a:t>and dietary iron and zinc supplements (divalent and trivalent </a:t>
            </a:r>
            <a:r>
              <a:rPr lang="en-US" dirty="0" err="1"/>
              <a:t>cations</a:t>
            </a:r>
            <a:r>
              <a:rPr lang="en-US" dirty="0"/>
              <a:t> chelate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2509" y="383485"/>
            <a:ext cx="3902631" cy="554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8BC-796E-41E6-865B-D344D9F255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1311</Words>
  <Application>Microsoft Office PowerPoint</Application>
  <PresentationFormat>On-screen Show (4:3)</PresentationFormat>
  <Paragraphs>303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Protein Synthesis Inhibitors</vt:lpstr>
      <vt:lpstr>PowerPoint Presentation</vt:lpstr>
      <vt:lpstr>Protein Synthesis Inhibitors</vt:lpstr>
      <vt:lpstr> I. TETRACYCLINES</vt:lpstr>
      <vt:lpstr>PowerPoint Presentation</vt:lpstr>
      <vt:lpstr>Mechanism of action:</vt:lpstr>
      <vt:lpstr>Mechanism(s) of resistance</vt:lpstr>
      <vt:lpstr>Pharmacokinetics of Tetracyclines</vt:lpstr>
      <vt:lpstr>PowerPoint Presentation</vt:lpstr>
      <vt:lpstr>PowerPoint Presentation</vt:lpstr>
      <vt:lpstr>Tetracyclines - drug list </vt:lpstr>
      <vt:lpstr>Therapeutic Uses of Tetracyclines</vt:lpstr>
      <vt:lpstr>Toxicity/Contraindications (all uncommon to common)</vt:lpstr>
      <vt:lpstr>Glycylcyclines</vt:lpstr>
      <vt:lpstr>II. Aminoglycosides</vt:lpstr>
      <vt:lpstr>PowerPoint Presentation</vt:lpstr>
      <vt:lpstr>PowerPoint Presentation</vt:lpstr>
      <vt:lpstr>Pharmacokinetics of Aminoglycosides</vt:lpstr>
      <vt:lpstr>Therapeutic Uses</vt:lpstr>
      <vt:lpstr>Toxicity/Contraindications</vt:lpstr>
      <vt:lpstr>III. MACROLIDES</vt:lpstr>
      <vt:lpstr>Effect of Macrolides</vt:lpstr>
      <vt:lpstr>PowerPoint Presentation</vt:lpstr>
      <vt:lpstr>Pharmacokinetics of Macrolides</vt:lpstr>
      <vt:lpstr>PowerPoint Presentation</vt:lpstr>
      <vt:lpstr>Therapeutic Uses of Macrolides</vt:lpstr>
      <vt:lpstr>Toxicity/Contraindications</vt:lpstr>
      <vt:lpstr>Chloramphenicol</vt:lpstr>
      <vt:lpstr>PowerPoint Presentation</vt:lpstr>
      <vt:lpstr> Therapeutic Uses (a “second choice” drug)</vt:lpstr>
      <vt:lpstr>Toxicity/Contraindications-</vt:lpstr>
      <vt:lpstr>Clindamycin</vt:lpstr>
      <vt:lpstr>Pharmacokinetics of Clindamycin</vt:lpstr>
      <vt:lpstr>PowerPoint Presentation</vt:lpstr>
      <vt:lpstr>Streptogramins</vt:lpstr>
      <vt:lpstr>PowerPoint Presentation</vt:lpstr>
      <vt:lpstr>Linezolid</vt:lpstr>
      <vt:lpstr>PowerPoint Presentation</vt:lpstr>
    </vt:vector>
  </TitlesOfParts>
  <Company>nnu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Inhibitors</dc:title>
  <dc:creator>dr.adham</dc:creator>
  <cp:lastModifiedBy>hp</cp:lastModifiedBy>
  <cp:revision>79</cp:revision>
  <cp:lastPrinted>2014-04-01T07:04:09Z</cp:lastPrinted>
  <dcterms:created xsi:type="dcterms:W3CDTF">2012-02-09T16:56:10Z</dcterms:created>
  <dcterms:modified xsi:type="dcterms:W3CDTF">2018-11-25T19:27:57Z</dcterms:modified>
</cp:coreProperties>
</file>