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69" r:id="rId3"/>
    <p:sldId id="366" r:id="rId4"/>
    <p:sldId id="367" r:id="rId5"/>
    <p:sldId id="368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62" r:id="rId16"/>
    <p:sldId id="363" r:id="rId17"/>
    <p:sldId id="337" r:id="rId18"/>
    <p:sldId id="338" r:id="rId19"/>
    <p:sldId id="339" r:id="rId20"/>
    <p:sldId id="340" r:id="rId21"/>
    <p:sldId id="380" r:id="rId22"/>
    <p:sldId id="381" r:id="rId23"/>
    <p:sldId id="341" r:id="rId24"/>
    <p:sldId id="342" r:id="rId25"/>
    <p:sldId id="376" r:id="rId26"/>
    <p:sldId id="377" r:id="rId27"/>
    <p:sldId id="378" r:id="rId28"/>
    <p:sldId id="379" r:id="rId29"/>
    <p:sldId id="343" r:id="rId30"/>
    <p:sldId id="344" r:id="rId31"/>
    <p:sldId id="345" r:id="rId32"/>
    <p:sldId id="346" r:id="rId33"/>
    <p:sldId id="350" r:id="rId34"/>
    <p:sldId id="353" r:id="rId35"/>
    <p:sldId id="354" r:id="rId36"/>
    <p:sldId id="355" r:id="rId37"/>
    <p:sldId id="356" r:id="rId38"/>
    <p:sldId id="364" r:id="rId39"/>
    <p:sldId id="357" r:id="rId40"/>
    <p:sldId id="358" r:id="rId41"/>
    <p:sldId id="359" r:id="rId42"/>
    <p:sldId id="360" r:id="rId43"/>
    <p:sldId id="361" r:id="rId4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0847" autoAdjust="0"/>
  </p:normalViewPr>
  <p:slideViewPr>
    <p:cSldViewPr>
      <p:cViewPr>
        <p:scale>
          <a:sx n="60" d="100"/>
          <a:sy n="60" d="100"/>
        </p:scale>
        <p:origin x="-132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9443E9-86E4-4EA5-A74D-152049C5FD01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0D75FE-7B0D-4A42-B7DC-6E4CB57EC40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6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230E1E-9204-4BE2-96F6-58FEFC5E6E03}" type="slidenum">
              <a:rPr lang="ar-SA" smtClean="0"/>
              <a:pPr eaLnBrk="1" hangingPunct="1"/>
              <a:t>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1EA5E-44A4-48A6-B2CE-7FB82743E5BE}" type="slidenum">
              <a:rPr lang="ar-SA" smtClean="0"/>
              <a:pPr eaLnBrk="1" hangingPunct="1"/>
              <a:t>23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="" xmlns:a16="http://schemas.microsoft.com/office/drawing/2014/main" id="{958F40F9-0C6D-4D43-96EA-39B1BA3A6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="" xmlns:a16="http://schemas.microsoft.com/office/drawing/2014/main" id="{EA6A235C-4949-4B7A-97F0-6DD2AFD0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he-IL" dirty="0"/>
              <a:t>Others resemble the antimicrobials agents with less than 1% of total DDD. ??? The reference line in the X-axis shows the DU90%. </a:t>
            </a:r>
          </a:p>
          <a:p>
            <a:pPr>
              <a:spcBef>
                <a:spcPct val="0"/>
              </a:spcBef>
            </a:pPr>
            <a:r>
              <a:rPr lang="en-US" altLang="he-IL" dirty="0"/>
              <a:t>DU90% ?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="" xmlns:a16="http://schemas.microsoft.com/office/drawing/2014/main" id="{A21F36B9-290A-48CD-BA6B-85C15D633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3B7E6-ED9E-4131-BF42-6CBE0A87C37B}" type="slidenum">
              <a:rPr kumimoji="0" lang="en-US" altLang="he-IL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kumimoji="0" lang="en-US" altLang="he-I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16D860-B7D0-492E-B826-160DC1FDA7A8}" type="slidenum">
              <a:rPr lang="ar-SA" smtClean="0"/>
              <a:pPr eaLnBrk="1" hangingPunct="1"/>
              <a:t>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2E65A-4BAB-484A-8A4B-9D5BE1000CC5}" type="slidenum">
              <a:rPr lang="ar-SA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59D9FC-07E6-4987-A7F0-C2BD56BDA67A}" type="slidenum">
              <a:rPr lang="ar-SA" smtClean="0"/>
              <a:pPr eaLnBrk="1" hangingPunct="1"/>
              <a:t>11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33DE7C-BE62-4F3F-A332-D6A451589BF1}" type="slidenum">
              <a:rPr lang="ar-SA" smtClean="0"/>
              <a:pPr eaLnBrk="1" hangingPunct="1"/>
              <a:t>13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B775E7-910F-400F-987D-07E3F8C9A176}" type="slidenum">
              <a:rPr lang="ar-SA" smtClean="0"/>
              <a:pPr eaLnBrk="1" hangingPunct="1"/>
              <a:t>16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923822-00BF-4D97-83BC-960E1568A21D}" type="slidenum">
              <a:rPr lang="ar-SA" smtClean="0"/>
              <a:pPr eaLnBrk="1" hangingPunct="1"/>
              <a:t>18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4E1DBBFA-575F-4D72-9441-839A8715F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199CD-E484-434F-BCBA-0706D55121D0}" type="slidenum">
              <a:rPr kumimoji="0" lang="en-US" altLang="he-IL">
                <a:solidFill>
                  <a:prstClr val="black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en-US" altLang="he-IL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4AB65415-43A5-482E-8627-71E9C7175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he-IL" altLang="he-IL"/>
          </a:p>
        </p:txBody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B0B44344-35B9-49B8-88D9-A6A980EB1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F7F209-BB64-428E-91CA-71FC66D6BBEF}" type="slidenum">
              <a:rPr lang="ar-SA" smtClean="0"/>
              <a:pPr eaLnBrk="1" hangingPunct="1"/>
              <a:t>22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3BC0142E-FC0C-46BF-A92B-70F0BCECC3F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20D5B1DC-2D83-42BB-A5D9-679EC5696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CBCAEBD2-56C9-4D2D-9567-7BF9291BE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 alt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D7771185-B266-4EDA-AC23-86D525A22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 alt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763F965D-1722-4A55-A09D-13AC73B71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49ADB10E-7499-42C5-9A1C-53710A87A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 alt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879AF514-66B6-470F-A6FA-691448CA9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 alt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3D4B4711-94F5-42BC-8805-9AC462FE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he-IL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609BA10E-2E79-4D44-B1EB-C5E040BF4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he-IL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85A5CE72-C153-4CF6-B0C2-F2848CCD66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he-IL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he-IL" noProof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he-IL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278DD459-BE0F-484A-9304-4AAFFE9C1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F59A5FCB-DC45-4128-B597-0B1B878B2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A6926474-9FC7-444C-B6EA-7E48E86AC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207432-F1B2-449D-85BF-B8ECE59FD91A}" type="slidenum">
              <a:rPr lang="en-US" altLang="he-IL">
                <a:solidFill>
                  <a:srgbClr val="1C1C1C"/>
                </a:solidFill>
              </a:rPr>
              <a:pPr/>
              <a:t>‹#›</a:t>
            </a:fld>
            <a:endParaRPr lang="en-US" altLang="he-IL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9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62C80563-DA06-4CA3-89FF-E88FE159C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E950AA3-C3E0-469C-A185-C2DFE084A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FC1979F-3688-40C0-9F0A-E4C55001E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6D1AD-C3BA-4BD6-9BDC-1DF3A55C875F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26A1DAC3-14D3-45D3-AB62-C6ACB10E8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0D13688-88D3-448E-8019-3B25400C8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DA4D17BE-B9AA-4C4D-B7EF-880EAABB1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2C3D5-4EE6-4748-A48B-ED631853AD1E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5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96F53432-FBB3-42A3-BCAD-465567422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7DAF87C4-9AC6-436C-8CC8-BC89DEFC6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D7A41DCC-06EF-459A-94CC-67FF3A4FB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8653-7575-4058-8488-ACC9CFAA9BB3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76AEC4BB-D492-4A10-B657-6793BA340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34BD89A3-8C6B-42C2-82CD-689E7CA3B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86A1BF1F-7F99-42BE-A5B7-7FBD6F857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15538-8206-4D12-8D73-7C33B9DFD566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3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C34BC422-09C1-4D64-BF47-EB8C83D73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003E225E-F350-4318-8C2E-B4CBC3791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362D8A5B-E415-4886-82D9-342DCF626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16C7C-6734-4DF8-A23A-87CD17CC8B7E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3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911BE9AB-1DB4-42F1-9B18-826B61E2E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2A177E3F-0232-4D42-B3A9-C125154E7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0D652142-D3E6-4803-8CAF-ECA632621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D3684-3867-47C9-B6EB-F733A0927325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5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03C3DC73-072F-4BAD-BA52-FC060247A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E1F610C1-0D65-4788-9F86-F369E1868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26DF3AA3-A41E-44C0-8B0C-38D2F718F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00861-D09F-4716-A3D6-C2A98FFA2754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EBFCBFE0-AFA4-4C08-B673-B8224CC54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7D11E9C0-FA1C-4BE2-B96E-91B222306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6FB047E5-6433-4EC3-9BBC-A369B4787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9B385-C521-4B2C-B13D-EFE27DB17823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7DB0BE81-AF4C-45FE-9A52-716B1B534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A9F9217-0A30-4FED-8EBF-76745CAEF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D8D3D20C-FF46-49B1-98FE-C69B8BF7F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DD8FD-783D-4A86-83AF-1CBF4FECE9E9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87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7E96D268-ADC0-46A1-B356-CC699BCA4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E56FC90-CD26-4E07-9A65-7ED4A50D1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6EAFE950-5CCA-4812-9E7F-13DA6B3EC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A3A09-9BAF-4220-BCDC-7CC496CE4090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74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B10810EB-D376-45C6-ABDE-1F07CAA56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C84FC80-7451-45F5-9FD1-980BCC53E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E39CADD-6361-4879-BB49-6C0A61BFE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47F6A-4DD6-49DC-A4BB-97915AD3A918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25071A5E-1D43-403F-8158-68504BC0D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D444E71F-7413-4DD9-AB14-B5589F4D9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84F1FA3C-1022-4A98-8B40-80669B357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161DF-CA3D-4E94-866B-B30BB6D6E1FB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02E75096-B247-400A-9FEA-35C503DEE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86EB68D7-9B83-4A7E-B75B-25580AD3A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D2392D87-EBC4-4209-A8D9-34C9DC3F5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C3F9F-B2BF-4B00-9C90-47D6992A0615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EAA5-796C-4F0D-9EB3-D6F795EB191B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9A8E-0EC5-47FF-87BD-42E11925417A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D123BEC-E08D-48EE-8157-E8E2CC53B9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B752335-003B-4DE0-A28D-6687AFD4E65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5D999B3-8979-4BF6-908A-027A92CB8C7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ED05830-F673-4FC8-882C-51EB47B50D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EADB2355-F19E-4272-98EA-191CDF2A986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67CD45C3-3813-4A34-8B0F-4BE9D5926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="" xmlns:a16="http://schemas.microsoft.com/office/drawing/2014/main" id="{01250DFA-BC44-4F10-8D29-414F054B84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he-IL" altLang="he-IL">
              <a:solidFill>
                <a:srgbClr val="000000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E6E608A1-DDDD-4587-A9D9-700952087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B0377C9F-940D-4636-8A22-FC86F179E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64523" name="Rectangle 11">
            <a:extLst>
              <a:ext uri="{FF2B5EF4-FFF2-40B4-BE49-F238E27FC236}">
                <a16:creationId xmlns="" xmlns:a16="http://schemas.microsoft.com/office/drawing/2014/main" id="{C68FA28F-3786-4989-853F-FE96F73210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4524" name="Rectangle 12">
            <a:extLst>
              <a:ext uri="{FF2B5EF4-FFF2-40B4-BE49-F238E27FC236}">
                <a16:creationId xmlns="" xmlns:a16="http://schemas.microsoft.com/office/drawing/2014/main" id="{53171F53-A89A-4517-99DE-42AE45AE08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4525" name="Rectangle 13">
            <a:extLst>
              <a:ext uri="{FF2B5EF4-FFF2-40B4-BE49-F238E27FC236}">
                <a16:creationId xmlns="" xmlns:a16="http://schemas.microsoft.com/office/drawing/2014/main" id="{A794F90D-5F93-4636-9526-A7B734DE15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3159FE5-8D9A-43EA-9EF1-520736B8875A}" type="slidenum">
              <a:rPr lang="en-US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07906"/>
            <a:ext cx="7793037" cy="1143000"/>
          </a:xfrm>
        </p:spPr>
        <p:txBody>
          <a:bodyPr/>
          <a:lstStyle/>
          <a:p>
            <a:r>
              <a:rPr lang="en-US" sz="4000" dirty="0" smtClean="0"/>
              <a:t>B-lactamase inhibitors products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7772400" cy="4114800"/>
          </a:xfrm>
        </p:spPr>
        <p:txBody>
          <a:bodyPr/>
          <a:lstStyle/>
          <a:p>
            <a:r>
              <a:rPr lang="en-US" dirty="0" smtClean="0"/>
              <a:t>B-lactamase inhibitor + B-lactam drug, </a:t>
            </a:r>
          </a:p>
          <a:p>
            <a:r>
              <a:rPr lang="en-US" dirty="0" smtClean="0"/>
              <a:t>the combination produces antibacterial activity with significant protection of b-lactam ring.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6406"/>
            <a:ext cx="77930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i="1" u="sng" dirty="0" smtClean="0"/>
              <a:t>Related to the past file  1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95235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rtl="0"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r>
              <a:rPr lang="en-US" sz="3200" b="1" baseline="30000" dirty="0" smtClean="0">
                <a:solidFill>
                  <a:srgbClr val="C00000"/>
                </a:solidFill>
              </a:rPr>
              <a:t>nd</a:t>
            </a:r>
            <a:r>
              <a:rPr lang="en-US" sz="3200" b="1" dirty="0" smtClean="0">
                <a:solidFill>
                  <a:srgbClr val="C00000"/>
                </a:solidFill>
              </a:rPr>
              <a:t> Generation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C00000"/>
                </a:solidFill>
              </a:rPr>
              <a:t>Cefaclor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cefuroxime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cefprozil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cefotetan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cefoxitine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cefamandole</a:t>
            </a:r>
            <a:endParaRPr lang="en-US" sz="2800" dirty="0" smtClean="0">
              <a:solidFill>
                <a:srgbClr val="0000FF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Modest activity against G+, increased activity against G-, works against anaerobes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Absorption and excretion same as first gen.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Good for treating: 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respiratory tract infections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intra-abdominal infections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pelvic inflammatory disease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diabetic foot ulcers</a:t>
            </a:r>
          </a:p>
        </p:txBody>
      </p:sp>
    </p:spTree>
    <p:extLst>
      <p:ext uri="{BB962C8B-B14F-4D97-AF65-F5344CB8AC3E}">
        <p14:creationId xmlns:p14="http://schemas.microsoft.com/office/powerpoint/2010/main" val="11799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282154"/>
          </a:xfrm>
          <a:ln>
            <a:solidFill>
              <a:srgbClr val="FF0000"/>
            </a:solidFill>
          </a:ln>
        </p:spPr>
        <p:txBody>
          <a:bodyPr lIns="92075" tIns="46038" rIns="92075" bIns="46038">
            <a:normAutofit fontScale="90000"/>
          </a:bodyPr>
          <a:lstStyle/>
          <a:p>
            <a:pPr rtl="0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3200" b="1" dirty="0" smtClean="0">
                <a:solidFill>
                  <a:srgbClr val="FF0000"/>
                </a:solidFill>
              </a:rPr>
              <a:t>  Generation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C00000"/>
                </a:solidFill>
              </a:rPr>
              <a:t>Cefotaxime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ceftriaxone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cefoperazone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cefpodoxime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cefixime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844824"/>
            <a:ext cx="8600256" cy="4525963"/>
          </a:xfrm>
        </p:spPr>
        <p:txBody>
          <a:bodyPr lIns="92075" tIns="46038" rIns="92075" bIns="46038"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Broad spectrum killers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Drugs of choice for serious infections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No effect against </a:t>
            </a:r>
            <a:r>
              <a:rPr lang="en-US" sz="2400" i="1" dirty="0" smtClean="0"/>
              <a:t>Listeria</a:t>
            </a:r>
            <a:r>
              <a:rPr lang="en-US" sz="2400" dirty="0" smtClean="0"/>
              <a:t> and beta-lactamase producing pneumococci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Cefpodoxime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</a:rPr>
              <a:t>cefixime</a:t>
            </a:r>
            <a:r>
              <a:rPr lang="en-US" sz="2400" dirty="0" smtClean="0">
                <a:solidFill>
                  <a:srgbClr val="0000FF"/>
                </a:solidFill>
              </a:rPr>
              <a:t> are given orally, others parentally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Most excreted by kidney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Therapeutic uses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Bacterial meningitis (2 exceptions </a:t>
            </a:r>
            <a:r>
              <a:rPr lang="en-US" sz="2000" dirty="0" err="1" smtClean="0">
                <a:solidFill>
                  <a:srgbClr val="0000FF"/>
                </a:solidFill>
              </a:rPr>
              <a:t>cefoperazone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cefixime</a:t>
            </a:r>
            <a:r>
              <a:rPr lang="en-US" sz="2400" dirty="0" smtClean="0"/>
              <a:t>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Life-threatening G- sepsis</a:t>
            </a:r>
          </a:p>
        </p:txBody>
      </p:sp>
    </p:spTree>
    <p:extLst>
      <p:ext uri="{BB962C8B-B14F-4D97-AF65-F5344CB8AC3E}">
        <p14:creationId xmlns:p14="http://schemas.microsoft.com/office/powerpoint/2010/main" val="4721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76288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26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Fourth Generation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Cephalosporin: </a:t>
            </a:r>
            <a:r>
              <a:rPr lang="en-US" sz="3200" dirty="0" err="1" smtClean="0">
                <a:solidFill>
                  <a:srgbClr val="0000FF"/>
                </a:solidFill>
              </a:rPr>
              <a:t>Cefepime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lvl="1" algn="l" rtl="0" eaLnBrk="1" hangingPunct="1"/>
            <a:r>
              <a:rPr lang="en-US" dirty="0" smtClean="0"/>
              <a:t>Same antimicrobial spectrum as third generation but </a:t>
            </a:r>
            <a:r>
              <a:rPr lang="en-US" dirty="0" smtClean="0">
                <a:solidFill>
                  <a:srgbClr val="FF0000"/>
                </a:solidFill>
              </a:rPr>
              <a:t>resists more beta-lactamases</a:t>
            </a:r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r>
              <a:rPr lang="en-US" dirty="0" smtClean="0"/>
              <a:t>Given parentally, excellent penetration into CSF</a:t>
            </a:r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r>
              <a:rPr lang="en-US" dirty="0" smtClean="0"/>
              <a:t>Good for nosocomial infections</a:t>
            </a:r>
          </a:p>
        </p:txBody>
      </p:sp>
    </p:spTree>
    <p:extLst>
      <p:ext uri="{BB962C8B-B14F-4D97-AF65-F5344CB8AC3E}">
        <p14:creationId xmlns:p14="http://schemas.microsoft.com/office/powerpoint/2010/main" val="16019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4-131015051941-phpapp01/95/4-cephalosporins-10-638.jpg?cb=1381814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8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cephalosporinsprs-130609202705-phpapp01/95/cephalosporins-historyclassificationsarsynthesismechanism-of-actionusesside-effectsmedicinal-chemistrypharmaceutical-chemistry-15-638.jpg?cb=1370809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1053" cy="58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9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Toxicity/Contraindications 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of </a:t>
            </a:r>
            <a:r>
              <a:rPr lang="en-US" sz="3200" b="1" dirty="0" err="1" smtClean="0">
                <a:solidFill>
                  <a:srgbClr val="0000FF"/>
                </a:solidFill>
              </a:rPr>
              <a:t>Cephalosporins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29600" cy="2179638"/>
          </a:xfrm>
        </p:spPr>
        <p:txBody>
          <a:bodyPr lIns="92075" tIns="46038" rIns="92075" bIns="46038"/>
          <a:lstStyle/>
          <a:p>
            <a:pPr algn="l" rtl="0" eaLnBrk="1" hangingPunct="1"/>
            <a:r>
              <a:rPr lang="en-US" sz="2800" dirty="0" smtClean="0"/>
              <a:t>Hypersensitivity reactions (uncommon) essentially same as for </a:t>
            </a:r>
            <a:r>
              <a:rPr lang="en-US" sz="2800" dirty="0" err="1" smtClean="0"/>
              <a:t>penicillins</a:t>
            </a:r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Cross-reaction between 2 classes</a:t>
            </a:r>
          </a:p>
          <a:p>
            <a:pPr algn="l" rtl="0"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56324" name="Picture 8" descr="stevejoh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7936" r="5217" b="7936"/>
          <a:stretch>
            <a:fillRect/>
          </a:stretch>
        </p:blipFill>
        <p:spPr>
          <a:xfrm>
            <a:off x="2392363" y="3459163"/>
            <a:ext cx="4435475" cy="2740025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</a:rPr>
              <a:t>Other adverse effects: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Pain at injection site</a:t>
            </a:r>
          </a:p>
          <a:p>
            <a:pPr lvl="1" algn="l" rtl="0"/>
            <a:r>
              <a:rPr lang="en-US" dirty="0" smtClean="0"/>
              <a:t>Phlebitis after IV injection</a:t>
            </a:r>
          </a:p>
          <a:p>
            <a:pPr lvl="1" algn="l" rtl="0"/>
            <a:r>
              <a:rPr lang="en-US" dirty="0" smtClean="0"/>
              <a:t>When given with aminoglycosides, may increase </a:t>
            </a:r>
            <a:r>
              <a:rPr lang="en-US" dirty="0" smtClean="0">
                <a:solidFill>
                  <a:srgbClr val="FF0000"/>
                </a:solidFill>
              </a:rPr>
              <a:t>nephrotoxicity</a:t>
            </a:r>
          </a:p>
          <a:p>
            <a:pPr lvl="1" algn="l" rtl="0"/>
            <a:r>
              <a:rPr lang="en-US" dirty="0" smtClean="0"/>
              <a:t>Drugs containing </a:t>
            </a:r>
            <a:r>
              <a:rPr lang="en-US" dirty="0" err="1" smtClean="0"/>
              <a:t>methylthiotetrazole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cefamandole</a:t>
            </a:r>
            <a:r>
              <a:rPr lang="en-US" dirty="0" smtClean="0"/>
              <a:t>, </a:t>
            </a:r>
            <a:r>
              <a:rPr lang="en-US" dirty="0" err="1" smtClean="0"/>
              <a:t>cefaperazone</a:t>
            </a:r>
            <a:r>
              <a:rPr lang="en-US" dirty="0" smtClean="0"/>
              <a:t>, </a:t>
            </a:r>
            <a:r>
              <a:rPr lang="en-US" dirty="0" err="1" smtClean="0"/>
              <a:t>cefotetan</a:t>
            </a:r>
            <a:r>
              <a:rPr lang="en-US" dirty="0" smtClean="0"/>
              <a:t>)may cause </a:t>
            </a:r>
            <a:r>
              <a:rPr lang="en-US" dirty="0" err="1" smtClean="0"/>
              <a:t>hypoprothrombinemia</a:t>
            </a:r>
            <a:r>
              <a:rPr lang="en-US" dirty="0" smtClean="0"/>
              <a:t> and </a:t>
            </a:r>
            <a:r>
              <a:rPr lang="en-US" dirty="0" err="1" smtClean="0"/>
              <a:t>disulfiram</a:t>
            </a:r>
            <a:r>
              <a:rPr lang="en-US" dirty="0" smtClean="0"/>
              <a:t>-like reaction.</a:t>
            </a:r>
          </a:p>
        </p:txBody>
      </p:sp>
    </p:spTree>
    <p:extLst>
      <p:ext uri="{BB962C8B-B14F-4D97-AF65-F5344CB8AC3E}">
        <p14:creationId xmlns:p14="http://schemas.microsoft.com/office/powerpoint/2010/main" val="95288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rtl="0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4. </a:t>
            </a:r>
            <a:r>
              <a:rPr lang="en-US" sz="3600" b="1" dirty="0" err="1" smtClean="0">
                <a:solidFill>
                  <a:srgbClr val="C00000"/>
                </a:solidFill>
              </a:rPr>
              <a:t>Carbapenems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err="1">
                <a:solidFill>
                  <a:srgbClr val="0000FF"/>
                </a:solidFill>
              </a:rPr>
              <a:t>Imipenem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Meropenem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Ertapenem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algn="l" rtl="0" eaLnBrk="1" hangingPunct="1"/>
            <a:r>
              <a:rPr lang="en-US" sz="2800" dirty="0" smtClean="0"/>
              <a:t>Effect on microbes and pharmacology of </a:t>
            </a:r>
            <a:r>
              <a:rPr lang="en-US" sz="2800" dirty="0" err="1" smtClean="0"/>
              <a:t>carbapenems</a:t>
            </a:r>
            <a:r>
              <a:rPr lang="en-US" sz="2800" dirty="0" smtClean="0"/>
              <a:t> similar to </a:t>
            </a:r>
            <a:r>
              <a:rPr lang="en-US" sz="2800" dirty="0" err="1" smtClean="0"/>
              <a:t>penicillins</a:t>
            </a:r>
            <a:endParaRPr lang="en-US" sz="2800" dirty="0" smtClean="0"/>
          </a:p>
          <a:p>
            <a:pPr lvl="1" algn="l" rtl="0" eaLnBrk="1" hangingPunct="1"/>
            <a:r>
              <a:rPr lang="en-US" b="1" dirty="0" smtClean="0">
                <a:solidFill>
                  <a:srgbClr val="C00000"/>
                </a:solidFill>
              </a:rPr>
              <a:t>Wider G+ activity</a:t>
            </a:r>
            <a:r>
              <a:rPr lang="en-US" b="1" smtClean="0">
                <a:solidFill>
                  <a:srgbClr val="C00000"/>
                </a:solidFill>
              </a:rPr>
              <a:t>, G-, </a:t>
            </a:r>
            <a:r>
              <a:rPr lang="en-US" b="1" dirty="0" smtClean="0">
                <a:solidFill>
                  <a:srgbClr val="C00000"/>
                </a:solidFill>
              </a:rPr>
              <a:t>and anaerobes</a:t>
            </a:r>
          </a:p>
          <a:p>
            <a:pPr algn="l" rtl="0" eaLnBrk="1" hangingPunct="1"/>
            <a:r>
              <a:rPr lang="en-US" sz="2800" dirty="0" smtClean="0"/>
              <a:t>For </a:t>
            </a:r>
            <a:r>
              <a:rPr lang="en-US" sz="2800" dirty="0" err="1" smtClean="0"/>
              <a:t>pseudomonal</a:t>
            </a:r>
            <a:r>
              <a:rPr lang="en-US" sz="2800" dirty="0" smtClean="0"/>
              <a:t> infections: given with aminoglycosides</a:t>
            </a:r>
          </a:p>
          <a:p>
            <a:pPr algn="l" rtl="0" eaLnBrk="1" hangingPunct="1"/>
            <a:r>
              <a:rPr lang="en-US" sz="2800" dirty="0" smtClean="0"/>
              <a:t>Parenteral administration</a:t>
            </a:r>
          </a:p>
          <a:p>
            <a:pPr algn="l" rtl="0" eaLnBrk="1" hangingPunct="1"/>
            <a:r>
              <a:rPr lang="en-US" sz="2800" dirty="0" smtClean="0"/>
              <a:t>Drugs of choice for infections caused by </a:t>
            </a:r>
            <a:r>
              <a:rPr lang="en-US" sz="2800" i="1" dirty="0" smtClean="0"/>
              <a:t>Enterobacter.</a:t>
            </a:r>
          </a:p>
        </p:txBody>
      </p:sp>
    </p:spTree>
    <p:extLst>
      <p:ext uri="{BB962C8B-B14F-4D97-AF65-F5344CB8AC3E}">
        <p14:creationId xmlns:p14="http://schemas.microsoft.com/office/powerpoint/2010/main" val="3439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2667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23770"/>
          <a:stretch>
            <a:fillRect/>
          </a:stretch>
        </p:blipFill>
        <p:spPr bwMode="auto">
          <a:xfrm>
            <a:off x="3071802" y="4429132"/>
            <a:ext cx="26765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t="81148"/>
          <a:stretch>
            <a:fillRect/>
          </a:stretch>
        </p:blipFill>
        <p:spPr bwMode="auto">
          <a:xfrm>
            <a:off x="5857884" y="4214818"/>
            <a:ext cx="2676525" cy="54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13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="" xmlns:a16="http://schemas.microsoft.com/office/drawing/2014/main" id="{F6EB4391-3909-4946-AF42-A662928D682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7912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he-IL" sz="2800" dirty="0" err="1">
                <a:solidFill>
                  <a:srgbClr val="990033"/>
                </a:solidFill>
              </a:rPr>
              <a:t>Timentin</a:t>
            </a:r>
            <a:r>
              <a:rPr lang="en-US" altLang="he-IL" sz="2800" baseline="30000" dirty="0">
                <a:cs typeface="Tahoma" panose="020B0604030504040204" pitchFamily="34" charset="0"/>
              </a:rPr>
              <a:t>® </a:t>
            </a:r>
            <a:r>
              <a:rPr lang="en-US" altLang="he-IL" sz="2800" dirty="0">
                <a:cs typeface="Tahoma" panose="020B0604030504040204" pitchFamily="34" charset="0"/>
              </a:rPr>
              <a:t>injection</a:t>
            </a:r>
            <a:r>
              <a:rPr lang="en-US" altLang="he-IL" sz="2800" dirty="0"/>
              <a:t>: </a:t>
            </a:r>
            <a:r>
              <a:rPr lang="en-US" altLang="he-IL" sz="2800" dirty="0" err="1"/>
              <a:t>Ticarcillin</a:t>
            </a:r>
            <a:r>
              <a:rPr lang="en-US" altLang="he-IL" sz="2800" dirty="0"/>
              <a:t> + </a:t>
            </a:r>
            <a:r>
              <a:rPr lang="en-US" altLang="he-IL" sz="2800" dirty="0" err="1"/>
              <a:t>Clavulanic</a:t>
            </a:r>
            <a:r>
              <a:rPr lang="en-US" altLang="he-IL" sz="2800" dirty="0"/>
              <a:t> Acid</a:t>
            </a:r>
          </a:p>
        </p:txBody>
      </p:sp>
      <p:pic>
        <p:nvPicPr>
          <p:cNvPr id="17411" name="Picture 11" descr="Augmentin">
            <a:extLst>
              <a:ext uri="{FF2B5EF4-FFF2-40B4-BE49-F238E27FC236}">
                <a16:creationId xmlns="" xmlns:a16="http://schemas.microsoft.com/office/drawing/2014/main" id="{5CC695DB-1023-455C-86FC-00F9BDCB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3482"/>
            <a:ext cx="8610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4">
            <a:extLst>
              <a:ext uri="{FF2B5EF4-FFF2-40B4-BE49-F238E27FC236}">
                <a16:creationId xmlns="" xmlns:a16="http://schemas.microsoft.com/office/drawing/2014/main" id="{51FD9562-2E1C-488C-A13C-FCBE6861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849696"/>
            <a:ext cx="451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990033"/>
                </a:solidFill>
              </a:rPr>
              <a:t>Augmentin</a:t>
            </a:r>
            <a:r>
              <a:rPr lang="en-US" altLang="he-IL" sz="2400" baseline="30000" dirty="0">
                <a:solidFill>
                  <a:srgbClr val="990033"/>
                </a:solidFill>
              </a:rPr>
              <a:t>®</a:t>
            </a:r>
            <a:r>
              <a:rPr lang="en-US" altLang="he-IL" sz="2400" dirty="0">
                <a:solidFill>
                  <a:srgbClr val="990033"/>
                </a:solidFill>
              </a:rPr>
              <a:t> or Augmentin BID</a:t>
            </a:r>
            <a:r>
              <a:rPr lang="en-US" altLang="he-IL" sz="2400" baseline="30000" dirty="0">
                <a:solidFill>
                  <a:srgbClr val="990033"/>
                </a:solidFill>
              </a:rPr>
              <a:t>®</a:t>
            </a:r>
          </a:p>
        </p:txBody>
      </p:sp>
      <p:pic>
        <p:nvPicPr>
          <p:cNvPr id="17413" name="Picture 17">
            <a:extLst>
              <a:ext uri="{FF2B5EF4-FFF2-40B4-BE49-F238E27FC236}">
                <a16:creationId xmlns="" xmlns:a16="http://schemas.microsoft.com/office/drawing/2014/main" id="{FCE41F64-04BA-49AE-B1A5-ADA4ED00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67200"/>
            <a:ext cx="4572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18">
            <a:extLst>
              <a:ext uri="{FF2B5EF4-FFF2-40B4-BE49-F238E27FC236}">
                <a16:creationId xmlns="" xmlns:a16="http://schemas.microsoft.com/office/drawing/2014/main" id="{8E24C84E-B653-4D7D-9DE0-D15F56CB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4643437"/>
            <a:ext cx="143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 dirty="0" err="1">
                <a:solidFill>
                  <a:srgbClr val="990033"/>
                </a:solidFill>
              </a:rPr>
              <a:t>Ticarcillin</a:t>
            </a:r>
            <a:endParaRPr lang="en-US" altLang="he-IL" sz="2400" dirty="0">
              <a:solidFill>
                <a:srgbClr val="990033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6406"/>
            <a:ext cx="77930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i="1" u="sng" dirty="0" smtClean="0"/>
              <a:t>Related to the past file  2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90965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A4A87487-CDFF-4F47-BE5F-B1AE22A4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rgbClr val="00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06F067AC-514C-4335-8102-5BD90EA2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rgbClr val="000000"/>
              </a:solidFill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="" xmlns:a16="http://schemas.microsoft.com/office/drawing/2014/main" id="{A3CF18FD-61E7-4259-9E83-2C0C1951B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he-IL"/>
              <a:t>IMIPENEM-CILASTATIN (Primaxin</a:t>
            </a:r>
            <a:r>
              <a:rPr lang="en-US" altLang="he-IL" baseline="30000">
                <a:sym typeface="Symbol" panose="05050102010706020507" pitchFamily="18" charset="2"/>
              </a:rPr>
              <a:t></a:t>
            </a:r>
            <a:r>
              <a:rPr lang="en-US" altLang="he-IL"/>
              <a:t>)</a:t>
            </a:r>
          </a:p>
        </p:txBody>
      </p:sp>
      <p:graphicFrame>
        <p:nvGraphicFramePr>
          <p:cNvPr id="32773" name="Object 5">
            <a:extLst>
              <a:ext uri="{FF2B5EF4-FFF2-40B4-BE49-F238E27FC236}">
                <a16:creationId xmlns="" xmlns:a16="http://schemas.microsoft.com/office/drawing/2014/main" id="{EA1EA350-7CB3-4654-B17B-6436AC80CB53}"/>
              </a:ext>
            </a:extLst>
          </p:cNvPr>
          <p:cNvGraphicFramePr>
            <a:graphicFrameLocks/>
          </p:cNvGraphicFramePr>
          <p:nvPr/>
        </p:nvGraphicFramePr>
        <p:xfrm>
          <a:off x="517525" y="2111375"/>
          <a:ext cx="8437563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11249423" imgH="5101999" progId="MSPhotoEd.3">
                  <p:embed/>
                </p:oleObj>
              </mc:Choice>
              <mc:Fallback>
                <p:oleObj name="Photo Editor Photo" r:id="rId4" imgW="11249423" imgH="5101999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111375"/>
                        <a:ext cx="8437563" cy="3827463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Arc 6">
            <a:extLst>
              <a:ext uri="{FF2B5EF4-FFF2-40B4-BE49-F238E27FC236}">
                <a16:creationId xmlns="" xmlns:a16="http://schemas.microsoft.com/office/drawing/2014/main" id="{A93494AB-BEAE-444A-BBA8-9C7E56C19C8C}"/>
              </a:ext>
            </a:extLst>
          </p:cNvPr>
          <p:cNvSpPr>
            <a:spLocks/>
          </p:cNvSpPr>
          <p:nvPr/>
        </p:nvSpPr>
        <p:spPr bwMode="auto">
          <a:xfrm rot="-251935">
            <a:off x="2397125" y="4225925"/>
            <a:ext cx="715963" cy="1665288"/>
          </a:xfrm>
          <a:custGeom>
            <a:avLst/>
            <a:gdLst>
              <a:gd name="T0" fmla="*/ 2147483647 w 21600"/>
              <a:gd name="T1" fmla="*/ 0 h 28872"/>
              <a:gd name="T2" fmla="*/ 2147483647 w 21600"/>
              <a:gd name="T3" fmla="*/ 2147483647 h 28872"/>
              <a:gd name="T4" fmla="*/ 0 w 21600"/>
              <a:gd name="T5" fmla="*/ 2147483647 h 288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872" fill="none" extrusionOk="0">
                <a:moveTo>
                  <a:pt x="19396" y="-1"/>
                </a:moveTo>
                <a:cubicBezTo>
                  <a:pt x="20846" y="2958"/>
                  <a:pt x="21600" y="6210"/>
                  <a:pt x="21600" y="9505"/>
                </a:cubicBezTo>
                <a:cubicBezTo>
                  <a:pt x="21600" y="17724"/>
                  <a:pt x="16934" y="25232"/>
                  <a:pt x="9564" y="28872"/>
                </a:cubicBezTo>
              </a:path>
              <a:path w="21600" h="28872" stroke="0" extrusionOk="0">
                <a:moveTo>
                  <a:pt x="19396" y="-1"/>
                </a:moveTo>
                <a:cubicBezTo>
                  <a:pt x="20846" y="2958"/>
                  <a:pt x="21600" y="6210"/>
                  <a:pt x="21600" y="9505"/>
                </a:cubicBezTo>
                <a:cubicBezTo>
                  <a:pt x="21600" y="17724"/>
                  <a:pt x="16934" y="25232"/>
                  <a:pt x="9564" y="28872"/>
                </a:cubicBezTo>
                <a:lnTo>
                  <a:pt x="0" y="9505"/>
                </a:lnTo>
                <a:lnTo>
                  <a:pt x="19396" y="-1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9031" name="Rectangle 7">
            <a:extLst>
              <a:ext uri="{FF2B5EF4-FFF2-40B4-BE49-F238E27FC236}">
                <a16:creationId xmlns="" xmlns:a16="http://schemas.microsoft.com/office/drawing/2014/main" id="{B0D22207-94BE-4657-ACC8-53D8A546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5845175"/>
            <a:ext cx="232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he-IL" sz="32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b-</a:t>
            </a:r>
            <a:r>
              <a:rPr lang="en-US" altLang="he-IL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lactam ring</a:t>
            </a:r>
            <a:endParaRPr lang="en-US" altLang="he-IL" sz="32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8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8AE0DA35-A4B4-4FE2-B2FC-16118E183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4168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he-IL" sz="4000"/>
              <a:t>IMIPENEM-CILASTATIN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3545A049-F6C4-43FE-A832-B9C39E165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he-IL">
                <a:solidFill>
                  <a:schemeClr val="hlink"/>
                </a:solidFill>
              </a:rPr>
              <a:t>IMIPENEM</a:t>
            </a:r>
            <a:r>
              <a:rPr lang="en-US" altLang="he-IL"/>
              <a:t> is a carbapenem that binds to PBP-2 </a:t>
            </a:r>
            <a:r>
              <a:rPr lang="en-US" altLang="he-IL">
                <a:sym typeface="Symbol" panose="05050102010706020507" pitchFamily="18" charset="2"/>
              </a:rPr>
              <a:t></a:t>
            </a:r>
            <a:r>
              <a:rPr lang="en-US" altLang="he-IL"/>
              <a:t> cell 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>
                <a:solidFill>
                  <a:schemeClr val="hlink"/>
                </a:solidFill>
              </a:rPr>
              <a:t>CILASTATIN</a:t>
            </a:r>
            <a:r>
              <a:rPr lang="en-US" altLang="he-IL"/>
              <a:t> is a peptidase inhibitor that blocks renal degradation of Imipenem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/>
              <a:t>Broad spectrum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/>
              <a:t>Good coverage of hospital-acquired Gm(-) organisms including anaerobes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/>
              <a:t>Allergic reactions</a:t>
            </a:r>
          </a:p>
        </p:txBody>
      </p:sp>
    </p:spTree>
    <p:extLst>
      <p:ext uri="{BB962C8B-B14F-4D97-AF65-F5344CB8AC3E}">
        <p14:creationId xmlns:p14="http://schemas.microsoft.com/office/powerpoint/2010/main" val="330960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rtl="0"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5. </a:t>
            </a:r>
            <a:r>
              <a:rPr lang="en-US" sz="3200" b="1" dirty="0" err="1" smtClean="0">
                <a:solidFill>
                  <a:srgbClr val="0000FF"/>
                </a:solidFill>
              </a:rPr>
              <a:t>Monobactam</a:t>
            </a:r>
            <a:r>
              <a:rPr lang="en-US" sz="3200" b="1" dirty="0" smtClean="0">
                <a:solidFill>
                  <a:srgbClr val="0000FF"/>
                </a:solidFill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</a:rPr>
              <a:t>Aztreonam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algn="l" rtl="0" eaLnBrk="1" hangingPunct="1"/>
            <a:r>
              <a:rPr lang="en-US" dirty="0" smtClean="0"/>
              <a:t>Works only on G-, including </a:t>
            </a:r>
            <a:r>
              <a:rPr lang="en-US" i="1" u="sng" dirty="0" smtClean="0"/>
              <a:t>Pseudomonas </a:t>
            </a:r>
            <a:r>
              <a:rPr lang="en-US" i="1" u="sng" dirty="0" err="1" smtClean="0"/>
              <a:t>aeruginosa</a:t>
            </a:r>
            <a:endParaRPr lang="en-US" i="1" u="sng" dirty="0" smtClean="0"/>
          </a:p>
          <a:p>
            <a:pPr algn="l" rtl="0" eaLnBrk="1" hangingPunct="1"/>
            <a:endParaRPr lang="en-US" i="1" dirty="0" smtClean="0"/>
          </a:p>
          <a:p>
            <a:pPr algn="l" rtl="0" eaLnBrk="1" hangingPunct="1"/>
            <a:r>
              <a:rPr lang="en-US" dirty="0" smtClean="0"/>
              <a:t>Useful for treating G- infections that require a beta-lactam because it does not elicit hypersensitivity reactions</a:t>
            </a:r>
          </a:p>
        </p:txBody>
      </p:sp>
    </p:spTree>
    <p:extLst>
      <p:ext uri="{BB962C8B-B14F-4D97-AF65-F5344CB8AC3E}">
        <p14:creationId xmlns:p14="http://schemas.microsoft.com/office/powerpoint/2010/main" val="30433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00B0F0"/>
            </a:solidFill>
          </a:ln>
        </p:spPr>
        <p:txBody>
          <a:bodyPr lIns="92075" tIns="46038" rIns="92075" bIns="46038">
            <a:normAutofit/>
          </a:bodyPr>
          <a:lstStyle/>
          <a:p>
            <a:pPr rtl="0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Toxicity/Contraindications 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of </a:t>
            </a:r>
            <a:r>
              <a:rPr lang="en-US" sz="3200" b="1" dirty="0" err="1" smtClean="0">
                <a:solidFill>
                  <a:srgbClr val="0000FF"/>
                </a:solidFill>
              </a:rPr>
              <a:t>Carbapenems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algn="l" rtl="0" eaLnBrk="1" hangingPunct="1"/>
            <a:r>
              <a:rPr lang="en-US" sz="2800" dirty="0" smtClean="0">
                <a:solidFill>
                  <a:srgbClr val="FF0000"/>
                </a:solidFill>
              </a:rPr>
              <a:t>Nausea and vomiting </a:t>
            </a:r>
            <a:r>
              <a:rPr lang="en-US" sz="2800" dirty="0" smtClean="0"/>
              <a:t>(common)</a:t>
            </a:r>
          </a:p>
          <a:p>
            <a:pPr algn="l" rtl="0" eaLnBrk="1" hangingPunct="1"/>
            <a:r>
              <a:rPr lang="en-US" sz="2800" dirty="0" smtClean="0">
                <a:solidFill>
                  <a:srgbClr val="FF0000"/>
                </a:solidFill>
              </a:rPr>
              <a:t>Hypersensitivity</a:t>
            </a:r>
            <a:r>
              <a:rPr lang="en-US" sz="2800" dirty="0" smtClean="0"/>
              <a:t> reactions (uncommon)</a:t>
            </a:r>
          </a:p>
          <a:p>
            <a:pPr lvl="1" algn="l" rtl="0" eaLnBrk="1" hangingPunct="1"/>
            <a:r>
              <a:rPr lang="en-US" dirty="0" smtClean="0"/>
              <a:t>Essentially the same as for </a:t>
            </a:r>
            <a:r>
              <a:rPr lang="en-US" dirty="0" err="1" smtClean="0"/>
              <a:t>penicillins</a:t>
            </a:r>
            <a:r>
              <a:rPr lang="en-US" dirty="0" smtClean="0"/>
              <a:t>, exception is the </a:t>
            </a:r>
            <a:r>
              <a:rPr lang="en-US" dirty="0" err="1" smtClean="0"/>
              <a:t>monobactam</a:t>
            </a:r>
            <a:endParaRPr lang="en-US" dirty="0" smtClean="0"/>
          </a:p>
          <a:p>
            <a:pPr lvl="1" algn="l" rtl="0" eaLnBrk="1" hangingPunct="1"/>
            <a:r>
              <a:rPr lang="en-US" dirty="0" smtClean="0"/>
              <a:t>Cross-reactivity is possible, exception is the </a:t>
            </a:r>
            <a:r>
              <a:rPr lang="en-US" dirty="0" err="1" smtClean="0"/>
              <a:t>monobactam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4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="" xmlns:a16="http://schemas.microsoft.com/office/drawing/2014/main" id="{04E14D9A-5322-4B26-882D-5C5FF738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533400"/>
            <a:ext cx="8991600" cy="465138"/>
          </a:xfrm>
        </p:spPr>
        <p:txBody>
          <a:bodyPr/>
          <a:lstStyle/>
          <a:p>
            <a:pPr algn="ctr"/>
            <a:r>
              <a:rPr lang="en-US" altLang="he-IL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Palestinian Study 1: Percentage of total DDD of antimicrobial agents: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="" xmlns:a16="http://schemas.microsoft.com/office/drawing/2014/main" id="{B5C63622-78ED-4B1A-959A-99A730F5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6C616-7FCD-43E6-88E3-DF108A273800}" type="slidenum">
              <a:rPr lang="en-US" altLang="he-IL" sz="1800">
                <a:solidFill>
                  <a:srgbClr val="00E4A8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he-IL" sz="1800">
              <a:solidFill>
                <a:srgbClr val="00E4A8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6628" name="Chart 6">
            <a:extLst>
              <a:ext uri="{FF2B5EF4-FFF2-40B4-BE49-F238E27FC236}">
                <a16:creationId xmlns="" xmlns:a16="http://schemas.microsoft.com/office/drawing/2014/main" id="{73A6F9F7-D87E-4E22-8495-19D79F86F6B6}"/>
              </a:ext>
            </a:extLst>
          </p:cNvPr>
          <p:cNvGraphicFramePr>
            <a:graphicFrameLocks/>
          </p:cNvGraphicFramePr>
          <p:nvPr/>
        </p:nvGraphicFramePr>
        <p:xfrm>
          <a:off x="674688" y="1685925"/>
          <a:ext cx="611505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8157155" imgH="4359018" progId="Excel.Chart.8">
                  <p:embed/>
                </p:oleObj>
              </mc:Choice>
              <mc:Fallback>
                <p:oleObj r:id="rId4" imgW="8157155" imgH="43590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685925"/>
                        <a:ext cx="611505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Oval 4">
            <a:extLst>
              <a:ext uri="{FF2B5EF4-FFF2-40B4-BE49-F238E27FC236}">
                <a16:creationId xmlns="" xmlns:a16="http://schemas.microsoft.com/office/drawing/2014/main" id="{ABFEAAD8-A868-4BF8-B46D-BB16084C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1143000" cy="1066800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6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="" xmlns:a16="http://schemas.microsoft.com/office/drawing/2014/main" id="{88AAB4FD-6A4A-48CF-8DD3-BED7DA39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09600"/>
            <a:ext cx="7886700" cy="730250"/>
          </a:xfrm>
        </p:spPr>
        <p:txBody>
          <a:bodyPr/>
          <a:lstStyle/>
          <a:p>
            <a:r>
              <a:rPr lang="en-US" altLang="he-I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Palestinian Study 2: Antibiotics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23E199-5085-4702-AD18-097DD406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364538" cy="22860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commonly written or ordered antibiotic was: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Amoxicillin 400 mg+ Clavulanic Acid 57 mg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name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Ogmin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suspension form with a percentage of 30.9%,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Cefuroxime 250 mg tab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name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Zeinx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30.1%. 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summarizes the use of antibiotics.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71923F2-AE89-48CC-9426-381ED68D807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522663"/>
          <a:ext cx="6705600" cy="325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Antibiotic used</a:t>
                      </a: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percent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38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Amoxycillin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400mg+clavulanic acid 57mg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30.9 %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Amoxicillin 500 (caps)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 2.1 %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Ceftriaxone 1g (vial)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 6.2 %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Ciprofloxacin 250mg (tab)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 7.6 %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Cephalexin 500mg (caps)</a:t>
                      </a:r>
                      <a:endParaRPr lang="en-US" sz="11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11.8 %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Cefuroxime 250mg (tab)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30.1</a:t>
                      </a:r>
                      <a:r>
                        <a:rPr lang="en-US" sz="1800" baseline="0" dirty="0"/>
                        <a:t> %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534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amoxicillin 500 +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clavulanic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  (tablets)</a:t>
                      </a:r>
                      <a:endParaRPr lang="en-US" sz="1800" dirty="0"/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              1.2 %</a:t>
                      </a:r>
                    </a:p>
                  </a:txBody>
                  <a:tcPr marL="68580" marR="68580" marT="45724" marB="4572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97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="" xmlns:a16="http://schemas.microsoft.com/office/drawing/2014/main" id="{13197329-8782-4FA0-90F7-3C221326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56625" cy="642938"/>
          </a:xfrm>
        </p:spPr>
        <p:txBody>
          <a:bodyPr/>
          <a:lstStyle/>
          <a:p>
            <a:r>
              <a:rPr lang="en-US" altLang="he-IL" sz="2800">
                <a:latin typeface="Times New Roman" panose="02020603050405020304" pitchFamily="18" charset="0"/>
                <a:cs typeface="Times New Roman" panose="02020603050405020304" pitchFamily="18" charset="0"/>
              </a:rPr>
              <a:t>AVYCAZ</a:t>
            </a:r>
            <a:r>
              <a:rPr lang="en-US" altLang="he-IL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altLang="he-IL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(ceftazidime and avibactam) for Injection</a:t>
            </a:r>
            <a:endParaRPr lang="he-IL" altLang="he-IL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5D1FD2-4F2A-4C56-8404-4395FB06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92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Ceftazidime-avibactam is a new β-lactam/β-lactamase inhibitor combination that recently received expedited FDA approval for use in adults: 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urinary tract infections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combination with metronidazole)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empiric treatment, use if there are limited or no other available options.</a:t>
            </a: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2">
            <a:extLst>
              <a:ext uri="{FF2B5EF4-FFF2-40B4-BE49-F238E27FC236}">
                <a16:creationId xmlns="" xmlns:a16="http://schemas.microsoft.com/office/drawing/2014/main" id="{AD440FAF-874D-4396-9AF3-784C9724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817938"/>
            <a:ext cx="5305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="" xmlns:a16="http://schemas.microsoft.com/office/drawing/2014/main" id="{9CC21F32-70EF-4200-BF52-FCB02953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5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="" xmlns:a16="http://schemas.microsoft.com/office/drawing/2014/main" id="{5386F051-261C-4425-BE65-194E342E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143000"/>
          </a:xfrm>
        </p:spPr>
        <p:txBody>
          <a:bodyPr/>
          <a:lstStyle/>
          <a:p>
            <a:r>
              <a:rPr lang="en-GB" altLang="he-I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Ceftolozane and tazobactam </a:t>
            </a:r>
            <a:br>
              <a:rPr lang="en-GB" altLang="he-IL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e-I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ZERBAXA</a:t>
            </a:r>
            <a:r>
              <a:rPr lang="en-GB" altLang="he-IL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GB" altLang="he-I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injection</a:t>
            </a:r>
            <a:endParaRPr lang="he-IL" altLang="he-IL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="" xmlns:a16="http://schemas.microsoft.com/office/drawing/2014/main" id="{9B96C410-31D9-4208-BA52-2C3F4C62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249487"/>
          </a:xfrm>
        </p:spPr>
        <p:txBody>
          <a:bodyPr/>
          <a:lstStyle/>
          <a:p>
            <a:r>
              <a:rPr lang="en-US" altLang="he-IL" sz="280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complicated urinary tract infections and, in combination with metronidazole </a:t>
            </a:r>
          </a:p>
          <a:p>
            <a:r>
              <a:rPr lang="en-US" altLang="he-IL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intra-abdominal infections</a:t>
            </a:r>
          </a:p>
          <a:p>
            <a:endParaRPr lang="he-IL" altLang="he-IL"/>
          </a:p>
        </p:txBody>
      </p:sp>
      <p:pic>
        <p:nvPicPr>
          <p:cNvPr id="30724" name="Picture 4">
            <a:extLst>
              <a:ext uri="{FF2B5EF4-FFF2-40B4-BE49-F238E27FC236}">
                <a16:creationId xmlns="" xmlns:a16="http://schemas.microsoft.com/office/drawing/2014/main" id="{EF2A3370-8D4A-4733-BC7D-7C660379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8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Cell Wall Synthesis Inhibitors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(Non-B-lactams)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 algn="l" rtl="0">
              <a:buAutoNum type="arabicPeriod"/>
            </a:pPr>
            <a:r>
              <a:rPr lang="en-US" b="1" dirty="0" err="1" smtClean="0">
                <a:solidFill>
                  <a:srgbClr val="C00000"/>
                </a:solidFill>
              </a:rPr>
              <a:t>Vancomycin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Daptomycin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Teicoplanin</a:t>
            </a:r>
          </a:p>
          <a:p>
            <a:pPr marL="514350" indent="-514350" algn="l" rtl="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Telvancin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Bacitracin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6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/>
            </a:pPr>
            <a:r>
              <a:rPr lang="en-US" b="1" dirty="0" err="1" smtClean="0">
                <a:solidFill>
                  <a:srgbClr val="C00000"/>
                </a:solidFill>
              </a:rPr>
              <a:t>Vancomycin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i="1" dirty="0" smtClean="0">
                <a:solidFill>
                  <a:srgbClr val="C00000"/>
                </a:solidFill>
              </a:rPr>
              <a:t>Vancomycin </a:t>
            </a:r>
            <a:r>
              <a:rPr lang="en-US" dirty="0" smtClean="0"/>
              <a:t> </a:t>
            </a:r>
            <a:r>
              <a:rPr lang="en-US" dirty="0"/>
              <a:t>is a tricyclic </a:t>
            </a:r>
            <a:r>
              <a:rPr lang="en-US" dirty="0" err="1" smtClean="0"/>
              <a:t>glycopeptide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Effective against </a:t>
            </a:r>
            <a:r>
              <a:rPr lang="en-US" dirty="0"/>
              <a:t>multiple drug-resistant organisms, such as </a:t>
            </a:r>
            <a:r>
              <a:rPr lang="en-US" dirty="0">
                <a:solidFill>
                  <a:srgbClr val="0070C0"/>
                </a:solidFill>
              </a:rPr>
              <a:t>MRSA and enterococci. 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Concerns about the </a:t>
            </a:r>
            <a:r>
              <a:rPr lang="en-US" dirty="0"/>
              <a:t>emergence of </a:t>
            </a:r>
            <a:r>
              <a:rPr lang="en-US" i="1" u="sng" dirty="0" err="1"/>
              <a:t>vancomycin</a:t>
            </a:r>
            <a:r>
              <a:rPr lang="en-US" i="1" dirty="0"/>
              <a:t> </a:t>
            </a:r>
            <a:r>
              <a:rPr lang="en-US" dirty="0" smtClean="0"/>
              <a:t>resistance.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i="1" u="sng" dirty="0"/>
              <a:t>Bacitracin</a:t>
            </a:r>
            <a:r>
              <a:rPr lang="en-US" dirty="0"/>
              <a:t> is a mixture of polypeptides that also inhibits bacterial cell wall synthesis. 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active against a wide variety of gram-positive organisms. 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Its </a:t>
            </a:r>
            <a:r>
              <a:rPr lang="en-US" b="1" dirty="0">
                <a:solidFill>
                  <a:srgbClr val="00B050"/>
                </a:solidFill>
              </a:rPr>
              <a:t>use is restricted to topical application because of its potential for </a:t>
            </a:r>
            <a:r>
              <a:rPr lang="en-US" b="1" u="sng" dirty="0">
                <a:solidFill>
                  <a:srgbClr val="0070C0"/>
                </a:solidFill>
              </a:rPr>
              <a:t>nephrotoxicity</a:t>
            </a:r>
            <a:r>
              <a:rPr lang="en-US" b="1" dirty="0">
                <a:solidFill>
                  <a:srgbClr val="00B050"/>
                </a:solidFill>
              </a:rPr>
              <a:t> with systemic use.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D478913A-2E02-453D-B4E3-E62F1685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/>
              <a:t>Unasyn</a:t>
            </a:r>
            <a:r>
              <a:rPr lang="en-US" altLang="he-IL" baseline="30000"/>
              <a:t>®</a:t>
            </a:r>
            <a:r>
              <a:rPr lang="en-US" altLang="he-IL"/>
              <a:t> (injection)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BDE3D58D-36FF-43CA-B466-D34FD70EDB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7924800" cy="649288"/>
          </a:xfrm>
        </p:spPr>
        <p:txBody>
          <a:bodyPr/>
          <a:lstStyle/>
          <a:p>
            <a:pPr lvl="1" eaLnBrk="1" hangingPunct="1"/>
            <a:r>
              <a:rPr lang="en-US" altLang="he-IL" sz="2400"/>
              <a:t>Ampicillin Sodium + Sulbactam Sodium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F7E5C804-7770-4BC1-B3C3-5E5F4C8BC27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743200"/>
            <a:ext cx="3886200" cy="16573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="" xmlns:a16="http://schemas.microsoft.com/office/drawing/2014/main" id="{99A1E23E-6F99-411C-9D9A-F9CF36DC57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2667000" cy="21399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8438" name="Rectangle 8">
            <a:extLst>
              <a:ext uri="{FF2B5EF4-FFF2-40B4-BE49-F238E27FC236}">
                <a16:creationId xmlns="" xmlns:a16="http://schemas.microsoft.com/office/drawing/2014/main" id="{E1F775AF-9D08-4507-83FE-FE1518C37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4419600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>
                <a:solidFill>
                  <a:srgbClr val="990033"/>
                </a:solidFill>
              </a:rPr>
              <a:t>Ampicillin</a:t>
            </a:r>
          </a:p>
        </p:txBody>
      </p:sp>
      <p:sp>
        <p:nvSpPr>
          <p:cNvPr id="18439" name="Rectangle 9">
            <a:extLst>
              <a:ext uri="{FF2B5EF4-FFF2-40B4-BE49-F238E27FC236}">
                <a16:creationId xmlns="" xmlns:a16="http://schemas.microsoft.com/office/drawing/2014/main" id="{B153C623-8E69-437A-8398-0D0C1F3E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6482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>
                <a:solidFill>
                  <a:srgbClr val="990033"/>
                </a:solidFill>
              </a:rPr>
              <a:t>Sulbactam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6406"/>
            <a:ext cx="77930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i="1" u="sng" dirty="0" smtClean="0"/>
              <a:t>Related to the past file  3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10873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0000FF"/>
                </a:solidFill>
              </a:rPr>
              <a:t>A. Mode of action of </a:t>
            </a:r>
            <a:r>
              <a:rPr lang="en-US" sz="3200" b="1" dirty="0" err="1" smtClean="0">
                <a:solidFill>
                  <a:srgbClr val="0000FF"/>
                </a:solidFill>
              </a:rPr>
              <a:t>vancomycin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It inhibits: </a:t>
            </a:r>
          </a:p>
          <a:p>
            <a:pPr lvl="1" algn="l" rtl="0"/>
            <a:r>
              <a:rPr lang="en-US" sz="2800" dirty="0" smtClean="0"/>
              <a:t>synthesis </a:t>
            </a:r>
            <a:r>
              <a:rPr lang="en-US" sz="2800" dirty="0"/>
              <a:t>of bacterial </a:t>
            </a:r>
            <a:r>
              <a:rPr lang="en-US" sz="2800" dirty="0">
                <a:solidFill>
                  <a:srgbClr val="FF0000"/>
                </a:solidFill>
              </a:rPr>
              <a:t>cell wall phospholipids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algn="l" rtl="0"/>
            <a:r>
              <a:rPr lang="en-US" sz="2800" dirty="0" smtClean="0"/>
              <a:t>peptidoglycan </a:t>
            </a:r>
            <a:r>
              <a:rPr lang="en-US" sz="2800" dirty="0"/>
              <a:t>polymerization by </a:t>
            </a:r>
            <a:r>
              <a:rPr lang="en-US" sz="2800" dirty="0" smtClean="0"/>
              <a:t>binding to </a:t>
            </a:r>
            <a:r>
              <a:rPr lang="en-US" sz="2800" dirty="0"/>
              <a:t>the D-</a:t>
            </a:r>
            <a:r>
              <a:rPr lang="en-US" sz="2800" dirty="0" err="1"/>
              <a:t>Ala</a:t>
            </a:r>
            <a:r>
              <a:rPr lang="en-US" sz="2800" dirty="0"/>
              <a:t>-D-</a:t>
            </a:r>
            <a:r>
              <a:rPr lang="en-US" sz="2800" dirty="0" err="1"/>
              <a:t>Ala</a:t>
            </a:r>
            <a:r>
              <a:rPr lang="en-US" sz="2800" dirty="0"/>
              <a:t> side chain of the precursor </a:t>
            </a:r>
            <a:r>
              <a:rPr lang="en-US" sz="2800" dirty="0" err="1"/>
              <a:t>pentapeptide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 rtl="0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This prevents the </a:t>
            </a:r>
            <a:r>
              <a:rPr lang="en-US" dirty="0" err="1"/>
              <a:t>transglycosylation</a:t>
            </a:r>
            <a:r>
              <a:rPr lang="en-US" dirty="0"/>
              <a:t> step in peptidoglycan polymerization, thus weakening the cell wall and damaging the underlying cell membrane.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Inhibits cell wall synthesis by inhibiting peptidoglycan </a:t>
            </a:r>
            <a:r>
              <a:rPr lang="en-US" dirty="0" err="1"/>
              <a:t>synthetase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20606" y="548680"/>
            <a:ext cx="8199142" cy="5976664"/>
            <a:chOff x="620606" y="548680"/>
            <a:chExt cx="8199142" cy="59766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06" y="548680"/>
              <a:ext cx="8199142" cy="5976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452320" y="5805264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670374" y="620688"/>
            <a:ext cx="7803249" cy="50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916"/>
            <a:ext cx="8247098" cy="59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B: Antibacterial spectrum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b="1" i="1" dirty="0" err="1" smtClean="0">
                <a:solidFill>
                  <a:srgbClr val="C00000"/>
                </a:solidFill>
              </a:rPr>
              <a:t>Vancomycin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/>
              <a:t>is effective primarily against gram-positive </a:t>
            </a:r>
            <a:r>
              <a:rPr lang="en-US" sz="2800" b="1" dirty="0" smtClean="0"/>
              <a:t>organisms.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has been lifesaving in </a:t>
            </a:r>
            <a:r>
              <a:rPr lang="en-US" sz="2800" dirty="0" smtClean="0"/>
              <a:t>the treatment of: </a:t>
            </a:r>
          </a:p>
          <a:p>
            <a:pPr lvl="1" algn="l" rtl="0"/>
            <a:r>
              <a:rPr lang="en-US" sz="2400" dirty="0" smtClean="0"/>
              <a:t>MRSA </a:t>
            </a:r>
          </a:p>
          <a:p>
            <a:pPr lvl="1" algn="l" rtl="0"/>
            <a:r>
              <a:rPr lang="en-US" sz="2400" i="1" dirty="0" smtClean="0"/>
              <a:t>methicillin</a:t>
            </a:r>
            <a:r>
              <a:rPr lang="en-US" sz="2400" dirty="0" smtClean="0"/>
              <a:t>-resistant </a:t>
            </a:r>
            <a:r>
              <a:rPr lang="en-US" sz="2400" i="1" dirty="0"/>
              <a:t>Staphylococcus </a:t>
            </a:r>
            <a:r>
              <a:rPr lang="en-US" sz="2400" i="1" dirty="0" err="1"/>
              <a:t>epidermidis</a:t>
            </a:r>
            <a:r>
              <a:rPr lang="en-US" sz="2400" i="1" dirty="0"/>
              <a:t> </a:t>
            </a:r>
            <a:r>
              <a:rPr lang="en-US" sz="2400" dirty="0"/>
              <a:t>(MRSE) infections </a:t>
            </a:r>
            <a:endParaRPr lang="en-US" sz="2400" dirty="0" smtClean="0"/>
          </a:p>
          <a:p>
            <a:pPr lvl="1" algn="l" rtl="0"/>
            <a:r>
              <a:rPr lang="en-US" sz="2400" dirty="0" err="1" smtClean="0"/>
              <a:t>enterococcal</a:t>
            </a:r>
            <a:r>
              <a:rPr lang="en-US" sz="2400" dirty="0" smtClean="0"/>
              <a:t> infections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 rtl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56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51822"/>
            <a:ext cx="5177376" cy="634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>
              <a:buClr>
                <a:srgbClr val="FF0000"/>
              </a:buClr>
              <a:buNone/>
            </a:pPr>
            <a:r>
              <a:rPr lang="en-US" b="1" dirty="0" smtClean="0"/>
              <a:t>C: The </a:t>
            </a:r>
            <a:r>
              <a:rPr lang="en-US" b="1" dirty="0"/>
              <a:t>use of </a:t>
            </a:r>
            <a:r>
              <a:rPr lang="en-US" b="1" i="1" dirty="0" err="1"/>
              <a:t>vancomycin</a:t>
            </a:r>
            <a:r>
              <a:rPr lang="en-US" b="1" i="1" dirty="0"/>
              <a:t> </a:t>
            </a:r>
            <a:r>
              <a:rPr lang="en-US" b="1" i="1" dirty="0" smtClean="0"/>
              <a:t>should be </a:t>
            </a:r>
            <a:r>
              <a:rPr lang="en-US" b="1" dirty="0"/>
              <a:t>r</a:t>
            </a:r>
            <a:r>
              <a:rPr lang="en-US" b="1" dirty="0" smtClean="0"/>
              <a:t>estricted to: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treatment of serious infections caused by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-lactam resistant, gram-positive microorganisms or </a:t>
            </a: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patients with gram-positive infections who have a serious allergy to the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-lactams.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00FF"/>
                </a:solidFill>
              </a:rPr>
              <a:t>Oral </a:t>
            </a:r>
            <a:r>
              <a:rPr lang="en-US" i="1" dirty="0" err="1" smtClean="0">
                <a:solidFill>
                  <a:srgbClr val="0000FF"/>
                </a:solidFill>
              </a:rPr>
              <a:t>vancomycin</a:t>
            </a:r>
            <a:r>
              <a:rPr lang="en-US" i="1" dirty="0" smtClean="0">
                <a:solidFill>
                  <a:srgbClr val="0000FF"/>
                </a:solidFill>
              </a:rPr>
              <a:t>: </a:t>
            </a:r>
          </a:p>
          <a:p>
            <a:pPr lvl="1" algn="l" rtl="0"/>
            <a:r>
              <a:rPr lang="en-US" dirty="0" smtClean="0"/>
              <a:t>is </a:t>
            </a:r>
            <a:r>
              <a:rPr lang="en-US" dirty="0"/>
              <a:t>limited to treatment for potentially life-threatening, </a:t>
            </a:r>
            <a:r>
              <a:rPr lang="en-US" dirty="0">
                <a:solidFill>
                  <a:srgbClr val="0000FF"/>
                </a:solidFill>
              </a:rPr>
              <a:t>antibiotic-associated colitis </a:t>
            </a:r>
            <a:r>
              <a:rPr lang="en-US" dirty="0"/>
              <a:t>due to </a:t>
            </a:r>
            <a:r>
              <a:rPr lang="en-US" i="1" dirty="0"/>
              <a:t>C.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dirty="0" err="1" smtClean="0"/>
              <a:t>staphylcocci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ddep.org/sites/default/files/vancomycin-c.diff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408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29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Treatment </a:t>
            </a:r>
            <a:r>
              <a:rPr lang="en-US" dirty="0"/>
              <a:t>of </a:t>
            </a:r>
            <a:r>
              <a:rPr lang="en-US" i="1" dirty="0" err="1"/>
              <a:t>vancomycin</a:t>
            </a:r>
            <a:r>
              <a:rPr lang="en-US" dirty="0"/>
              <a:t>-resistant </a:t>
            </a:r>
            <a:r>
              <a:rPr lang="en-US" dirty="0" smtClean="0"/>
              <a:t>organisms: </a:t>
            </a:r>
          </a:p>
          <a:p>
            <a:pPr lvl="1" algn="l" rtl="0"/>
            <a:r>
              <a:rPr lang="en-US" b="1" i="1" dirty="0" err="1" smtClean="0"/>
              <a:t>Daptomycin</a:t>
            </a:r>
            <a:endParaRPr lang="en-US" b="1" i="1" dirty="0" smtClean="0"/>
          </a:p>
          <a:p>
            <a:pPr lvl="1" algn="l" rtl="0"/>
            <a:r>
              <a:rPr lang="en-US" b="1" i="1" dirty="0" err="1" smtClean="0"/>
              <a:t>quinopristin</a:t>
            </a:r>
            <a:r>
              <a:rPr lang="en-US" b="1" i="1" dirty="0" smtClean="0"/>
              <a:t>/</a:t>
            </a:r>
            <a:r>
              <a:rPr lang="en-US" b="1" i="1" dirty="0" err="1" smtClean="0"/>
              <a:t>dalfopristin</a:t>
            </a:r>
            <a:r>
              <a:rPr lang="en-US" b="1" i="1" dirty="0" smtClean="0"/>
              <a:t> </a:t>
            </a:r>
            <a:endParaRPr lang="en-US" b="1" dirty="0" smtClean="0"/>
          </a:p>
          <a:p>
            <a:pPr lvl="1" algn="l" rtl="0"/>
            <a:r>
              <a:rPr lang="en-US" b="1" i="1" dirty="0" smtClean="0"/>
              <a:t>linezolid</a:t>
            </a:r>
          </a:p>
          <a:p>
            <a:pPr algn="l" rtl="0"/>
            <a:endParaRPr lang="en-US" i="1" dirty="0" smtClean="0">
              <a:solidFill>
                <a:srgbClr val="0000FF"/>
              </a:solidFill>
            </a:endParaRPr>
          </a:p>
          <a:p>
            <a:pPr algn="l" rtl="0"/>
            <a:r>
              <a:rPr lang="en-US" sz="2800" i="1" dirty="0" err="1" smtClean="0"/>
              <a:t>Vancomycin</a:t>
            </a:r>
            <a:r>
              <a:rPr lang="en-US" sz="2800" i="1" dirty="0" smtClean="0"/>
              <a:t> </a:t>
            </a:r>
            <a:r>
              <a:rPr lang="en-US" sz="2800" dirty="0"/>
              <a:t>acts synergistically with the aminoglycosides, and this combination can be used in the treatment of </a:t>
            </a:r>
            <a:r>
              <a:rPr lang="en-US" sz="2800" dirty="0" err="1"/>
              <a:t>enterococcal</a:t>
            </a:r>
            <a:r>
              <a:rPr lang="en-US" sz="2800" dirty="0"/>
              <a:t> endocarditis.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D. Pharmacokinetics of </a:t>
            </a:r>
            <a:r>
              <a:rPr lang="en-US" sz="4000" b="1" dirty="0" err="1" smtClean="0">
                <a:solidFill>
                  <a:srgbClr val="C00000"/>
                </a:solidFill>
              </a:rPr>
              <a:t>Vancomycin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2" indent="0" algn="l" rtl="0">
              <a:buNone/>
            </a:pPr>
            <a:r>
              <a:rPr lang="en-US" b="1" dirty="0" smtClean="0"/>
              <a:t>A</a:t>
            </a:r>
            <a:r>
              <a:rPr lang="en-US" b="1" dirty="0"/>
              <a:t>.  Absorbance</a:t>
            </a:r>
          </a:p>
          <a:p>
            <a:pPr marL="1771650" lvl="3" indent="-514350" algn="l" rtl="0">
              <a:buAutoNum type="arabicPeriod"/>
            </a:pPr>
            <a:r>
              <a:rPr lang="en-US" sz="2400" dirty="0" smtClean="0"/>
              <a:t>usually </a:t>
            </a:r>
            <a:r>
              <a:rPr lang="en-US" sz="2400" dirty="0"/>
              <a:t>given IV over an </a:t>
            </a:r>
            <a:r>
              <a:rPr lang="en-US" sz="2400" dirty="0" smtClean="0"/>
              <a:t>hour</a:t>
            </a:r>
          </a:p>
          <a:p>
            <a:pPr marL="1771650" lvl="3" indent="-514350" algn="l" rtl="0">
              <a:buAutoNum type="arabicPeriod"/>
            </a:pPr>
            <a:r>
              <a:rPr lang="en-US" sz="2400" dirty="0" smtClean="0"/>
              <a:t>can </a:t>
            </a:r>
            <a:r>
              <a:rPr lang="en-US" sz="2400" dirty="0"/>
              <a:t>be given orally </a:t>
            </a:r>
            <a:r>
              <a:rPr lang="en-US" sz="2400" dirty="0" smtClean="0"/>
              <a:t>for pseudomembranous colitis</a:t>
            </a:r>
          </a:p>
          <a:p>
            <a:pPr marL="1257300" lvl="3" indent="0" algn="l" rtl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 algn="l" rtl="0">
              <a:buNone/>
            </a:pPr>
            <a:r>
              <a:rPr lang="en-US" b="1" dirty="0" smtClean="0"/>
              <a:t>B</a:t>
            </a:r>
            <a:r>
              <a:rPr lang="en-US" b="1" dirty="0"/>
              <a:t>.  Fate after absorption</a:t>
            </a:r>
          </a:p>
          <a:p>
            <a:pPr marL="1257300" lvl="3" indent="0" algn="l" rtl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 30% of drug bound to serum proteins</a:t>
            </a:r>
          </a:p>
          <a:p>
            <a:pPr marL="1771650" lvl="3" indent="-514350" algn="l" rtl="0">
              <a:buAutoNum type="arabicPeriod" startAt="2"/>
            </a:pPr>
            <a:r>
              <a:rPr lang="en-US" sz="2400" dirty="0" smtClean="0"/>
              <a:t>appears </a:t>
            </a:r>
            <a:r>
              <a:rPr lang="en-US" sz="2400" dirty="0"/>
              <a:t>in various bodily fluids, including CSF if inflammation </a:t>
            </a:r>
            <a:r>
              <a:rPr lang="en-US" sz="2400" dirty="0" smtClean="0"/>
              <a:t>is present</a:t>
            </a:r>
          </a:p>
          <a:p>
            <a:pPr marL="1257300" lvl="3" indent="0" algn="l" rtl="0">
              <a:buNone/>
            </a:pPr>
            <a:endParaRPr lang="en-US" sz="2400" dirty="0"/>
          </a:p>
          <a:p>
            <a:pPr marL="800100" lvl="2" indent="0" algn="l" rtl="0">
              <a:buNone/>
            </a:pPr>
            <a:r>
              <a:rPr lang="en-US" b="1" dirty="0" smtClean="0"/>
              <a:t>C</a:t>
            </a:r>
            <a:r>
              <a:rPr lang="en-US" b="1" dirty="0"/>
              <a:t>.  Excretion - </a:t>
            </a:r>
            <a:r>
              <a:rPr lang="en-US" b="1" dirty="0" smtClean="0"/>
              <a:t>kidneys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4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BD5CDF4D-1A4E-4474-94E4-50641CB8E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z="4000" dirty="0" err="1"/>
              <a:t>Tazocin</a:t>
            </a:r>
            <a:r>
              <a:rPr lang="en-US" altLang="he-IL" sz="4000" baseline="30000" dirty="0"/>
              <a:t>®</a:t>
            </a:r>
            <a:r>
              <a:rPr lang="en-US" altLang="he-IL" sz="4000" dirty="0"/>
              <a:t> </a:t>
            </a:r>
            <a:br>
              <a:rPr lang="en-US" altLang="he-IL" sz="4000" dirty="0"/>
            </a:br>
            <a:r>
              <a:rPr lang="en-US" altLang="he-IL" sz="4000" dirty="0" err="1"/>
              <a:t>Piperacillin</a:t>
            </a:r>
            <a:r>
              <a:rPr lang="en-US" altLang="he-IL" sz="4000" dirty="0"/>
              <a:t> + </a:t>
            </a:r>
            <a:r>
              <a:rPr lang="en-US" altLang="he-IL" sz="4000" dirty="0" err="1"/>
              <a:t>Tazobactam</a:t>
            </a:r>
            <a:endParaRPr lang="en-US" altLang="he-IL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667DFF1E-85C3-4F6E-8312-ADCC9626BC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648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he-IL" sz="2400">
                <a:solidFill>
                  <a:schemeClr val="hlink"/>
                </a:solidFill>
              </a:rPr>
              <a:t>Piperacillin</a:t>
            </a:r>
            <a:r>
              <a:rPr lang="en-US" altLang="he-IL" sz="2400"/>
              <a:t>: extended spectrum beta-lactam antibiotic</a:t>
            </a:r>
          </a:p>
          <a:p>
            <a:pPr eaLnBrk="1" hangingPunct="1"/>
            <a:r>
              <a:rPr lang="en-US" altLang="he-IL" sz="2400">
                <a:solidFill>
                  <a:schemeClr val="hlink"/>
                </a:solidFill>
              </a:rPr>
              <a:t>Tazobactam</a:t>
            </a:r>
            <a:r>
              <a:rPr lang="en-US" altLang="he-IL" sz="2400"/>
              <a:t>: inhibits the action of bacterial </a:t>
            </a:r>
            <a:r>
              <a:rPr lang="el-GR" altLang="he-IL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he-IL" sz="2400"/>
              <a:t>-lactamases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="" xmlns:a16="http://schemas.microsoft.com/office/drawing/2014/main" id="{DD99AF30-DAFE-4DF9-B12C-A81EFE12A4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360613"/>
            <a:ext cx="3886200" cy="21351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="" xmlns:a16="http://schemas.microsoft.com/office/drawing/2014/main" id="{2176217E-085A-4F9C-82A1-04D2F073B23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191000" cy="22367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62" name="Rectangle 8">
            <a:extLst>
              <a:ext uri="{FF2B5EF4-FFF2-40B4-BE49-F238E27FC236}">
                <a16:creationId xmlns="" xmlns:a16="http://schemas.microsoft.com/office/drawing/2014/main" id="{75632F95-4354-4368-A4C8-819B5E6A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57400"/>
            <a:ext cx="161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>
                <a:solidFill>
                  <a:srgbClr val="990033"/>
                </a:solidFill>
              </a:rPr>
              <a:t>Piperacillin</a:t>
            </a:r>
          </a:p>
        </p:txBody>
      </p:sp>
      <p:sp>
        <p:nvSpPr>
          <p:cNvPr id="19463" name="Rectangle 9">
            <a:extLst>
              <a:ext uri="{FF2B5EF4-FFF2-40B4-BE49-F238E27FC236}">
                <a16:creationId xmlns="" xmlns:a16="http://schemas.microsoft.com/office/drawing/2014/main" id="{DAB7CBA2-F1CF-42BF-A41C-06CA2A93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>
                <a:solidFill>
                  <a:srgbClr val="990033"/>
                </a:solidFill>
              </a:rPr>
              <a:t>Tazobactam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36406"/>
            <a:ext cx="77930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200" b="1" i="1" u="sng" dirty="0" smtClean="0"/>
              <a:t>Related to the past file  4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303242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C00000"/>
                </a:solidFill>
              </a:rPr>
              <a:t>E. Toxicity/Contraindications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.  </a:t>
            </a:r>
            <a:r>
              <a:rPr lang="en-US" b="1" dirty="0" smtClean="0">
                <a:solidFill>
                  <a:srgbClr val="FF0000"/>
                </a:solidFill>
              </a:rPr>
              <a:t>Red-man </a:t>
            </a:r>
            <a:r>
              <a:rPr lang="en-US" b="1" dirty="0">
                <a:solidFill>
                  <a:srgbClr val="FF0000"/>
                </a:solidFill>
              </a:rPr>
              <a:t>syndrome (common)</a:t>
            </a:r>
          </a:p>
          <a:p>
            <a:pPr marL="400050" lvl="1" indent="0" algn="l" rtl="0">
              <a:buNone/>
            </a:pPr>
            <a:r>
              <a:rPr lang="en-US" dirty="0" smtClean="0"/>
              <a:t>1</a:t>
            </a:r>
            <a:r>
              <a:rPr lang="en-US" dirty="0"/>
              <a:t>.  erythematous or urticarial reaction to rapid infusion</a:t>
            </a:r>
          </a:p>
          <a:p>
            <a:pPr marL="400050" lvl="1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.  mast cells are releasing histamine because of </a:t>
            </a:r>
            <a:r>
              <a:rPr lang="en-US" dirty="0" err="1"/>
              <a:t>vancomycin’s</a:t>
            </a:r>
            <a:r>
              <a:rPr lang="en-US" dirty="0"/>
              <a:t> toxicity</a:t>
            </a:r>
          </a:p>
          <a:p>
            <a:pPr marL="514350" indent="-514350" algn="l" rtl="0">
              <a:buAutoNum type="alphaUcPeriod" startAt="2"/>
            </a:pPr>
            <a:r>
              <a:rPr lang="en-US" dirty="0" smtClean="0"/>
              <a:t>Ototoxicity and </a:t>
            </a:r>
            <a:r>
              <a:rPr lang="en-US" dirty="0"/>
              <a:t>nephrotoxicity (uncommon to </a:t>
            </a:r>
            <a:r>
              <a:rPr lang="en-US" dirty="0" smtClean="0"/>
              <a:t>rare) due </a:t>
            </a:r>
            <a:r>
              <a:rPr lang="en-US" dirty="0"/>
              <a:t>to excessively high </a:t>
            </a:r>
            <a:r>
              <a:rPr lang="en-US" dirty="0" smtClean="0"/>
              <a:t>concentrations</a:t>
            </a:r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ialx.com/curetalk/wp-content/blogs.dir/7/files/2011/05/diseases/Red_Man_Syndrom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2351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8334" y="4427820"/>
            <a:ext cx="4409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Red Man </a:t>
            </a:r>
            <a:r>
              <a:rPr lang="en-US" sz="2800" dirty="0" smtClean="0"/>
              <a:t>Syndrome</a:t>
            </a:r>
          </a:p>
          <a:p>
            <a:pPr algn="l" rtl="0"/>
            <a:r>
              <a:rPr lang="en-US" sz="2800" dirty="0" smtClean="0"/>
              <a:t>(</a:t>
            </a:r>
            <a:r>
              <a:rPr lang="en-US" sz="2800" dirty="0" err="1" smtClean="0"/>
              <a:t>Erythrodermatitis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050" name="Picture 2" descr="http://toxicresponsesoftheskin.wikispaces.com/file/view/erythema.jpg/304536768/210x213/eryth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3224386" cy="327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742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algn="l" rtl="0"/>
            <a:r>
              <a:rPr lang="en-US" sz="3600" b="1" dirty="0" smtClean="0">
                <a:solidFill>
                  <a:srgbClr val="C00000"/>
                </a:solidFill>
              </a:rPr>
              <a:t>2. Others: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for treating infections caused by resistant gram-positive organisms, including: </a:t>
            </a:r>
          </a:p>
          <a:p>
            <a:pPr lvl="1" algn="l" rtl="0"/>
            <a:r>
              <a:rPr lang="en-US" sz="2400" dirty="0" smtClean="0"/>
              <a:t>MRSA </a:t>
            </a:r>
          </a:p>
          <a:p>
            <a:pPr lvl="1" algn="l" rtl="0"/>
            <a:r>
              <a:rPr lang="en-US" sz="2400" dirty="0" err="1"/>
              <a:t>V</a:t>
            </a:r>
            <a:r>
              <a:rPr lang="en-US" sz="2400" dirty="0" err="1" smtClean="0"/>
              <a:t>ancomycin</a:t>
            </a:r>
            <a:r>
              <a:rPr lang="en-US" sz="2400" dirty="0" smtClean="0"/>
              <a:t>-resistant enterococci (VRE).</a:t>
            </a:r>
          </a:p>
          <a:p>
            <a:pPr lvl="1" algn="l" rtl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Daptomycin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Teicoplanin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Telvancin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/>
              <a:t>A semi-synthetic </a:t>
            </a:r>
            <a:r>
              <a:rPr lang="en-US" sz="2400" dirty="0" err="1" smtClean="0"/>
              <a:t>lipoglycopeptide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302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Cell Wall Synthesis Inhibitors</a:t>
            </a:r>
            <a:endParaRPr lang="ar-JO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400800" cy="792088"/>
          </a:xfrm>
        </p:spPr>
        <p:txBody>
          <a:bodyPr>
            <a:normAutofit/>
          </a:bodyPr>
          <a:lstStyle/>
          <a:p>
            <a:pPr rtl="0"/>
            <a:r>
              <a:rPr lang="en-US" sz="4000" b="1" dirty="0" smtClean="0">
                <a:solidFill>
                  <a:srgbClr val="0070C0"/>
                </a:solidFill>
              </a:rPr>
              <a:t>(2) </a:t>
            </a:r>
            <a:r>
              <a:rPr lang="en-US" sz="4000" b="1" dirty="0" err="1" smtClean="0">
                <a:solidFill>
                  <a:srgbClr val="0070C0"/>
                </a:solidFill>
              </a:rPr>
              <a:t>Cephalosporins</a:t>
            </a:r>
            <a:endParaRPr lang="ar-JO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6289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6098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26289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4653136"/>
            <a:ext cx="4032448" cy="17281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2075" tIns="46038" rIns="92075" bIns="46038" rtlCol="1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</a:rPr>
              <a:t>Fourth Generation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Cephalosporin: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Cefepime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64596" y="4653136"/>
            <a:ext cx="4392488" cy="17281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2075" tIns="46038" rIns="92075" bIns="46038" rtlCol="1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</a:rPr>
              <a:t>Fifth Generation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Cephalosporin: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Cetobiprole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C00000"/>
                </a:solidFill>
              </a:rPr>
              <a:t>Cephalosporins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824"/>
            <a:ext cx="4045024" cy="4392488"/>
          </a:xfrm>
        </p:spPr>
        <p:txBody>
          <a:bodyPr lIns="92075" tIns="46038" rIns="92075" bIns="46038"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1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R groups determine spectrum of activity and pharmacological properties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Mechanism of action/resistance and class pharmacology essentially the same as </a:t>
            </a:r>
            <a:r>
              <a:rPr lang="en-US" sz="2800" dirty="0" err="1" smtClean="0"/>
              <a:t>penicillins</a:t>
            </a:r>
            <a:endParaRPr lang="en-US" sz="2800" dirty="0" smtClean="0"/>
          </a:p>
        </p:txBody>
      </p:sp>
      <p:pic>
        <p:nvPicPr>
          <p:cNvPr id="51204" name="Picture 10" descr="blact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795282"/>
            <a:ext cx="4739710" cy="4370022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8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4518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229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ln>
            <a:solidFill>
              <a:srgbClr val="FF0000"/>
            </a:solidFill>
          </a:ln>
        </p:spPr>
        <p:txBody>
          <a:bodyPr lIns="92075" tIns="46038" rIns="92075" bIns="46038">
            <a:normAutofit/>
          </a:bodyPr>
          <a:lstStyle/>
          <a:p>
            <a:pPr rtl="0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b="1" dirty="0" smtClean="0">
                <a:solidFill>
                  <a:srgbClr val="C00000"/>
                </a:solidFill>
              </a:rPr>
              <a:t> Generation </a:t>
            </a:r>
            <a:r>
              <a:rPr lang="en-US" sz="2800" b="1" dirty="0" err="1">
                <a:solidFill>
                  <a:srgbClr val="C00000"/>
                </a:solidFill>
              </a:rPr>
              <a:t>Cephalosporins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0000FF"/>
                </a:solidFill>
              </a:rPr>
              <a:t>Cefazolin</a:t>
            </a:r>
            <a:r>
              <a:rPr lang="en-US" sz="2800" dirty="0">
                <a:solidFill>
                  <a:srgbClr val="0000FF"/>
                </a:solidFill>
              </a:rPr>
              <a:t>, cephalexin, </a:t>
            </a:r>
            <a:r>
              <a:rPr lang="en-US" sz="2800" dirty="0" err="1" smtClean="0">
                <a:solidFill>
                  <a:srgbClr val="0000FF"/>
                </a:solidFill>
              </a:rPr>
              <a:t>cephadroxil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570038"/>
            <a:ext cx="4343400" cy="4525962"/>
          </a:xfrm>
          <a:ln>
            <a:solidFill>
              <a:srgbClr val="FF0000"/>
            </a:solidFill>
          </a:ln>
        </p:spPr>
        <p:txBody>
          <a:bodyPr lIns="92075" tIns="46038" rIns="92075" bIns="46038"/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Excellent against susceptible staph and strep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Modest activity against G-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err="1" smtClean="0"/>
              <a:t>Cefazolin</a:t>
            </a:r>
            <a:r>
              <a:rPr lang="en-US" sz="2400" dirty="0" smtClean="0"/>
              <a:t> given parentally, others orally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Excreted by kidneys </a:t>
            </a:r>
            <a:r>
              <a:rPr lang="en-US" sz="2400" dirty="0" err="1" smtClean="0"/>
              <a:t>unmetabolized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Good for staph and strep skin and soft tissue infections </a:t>
            </a:r>
          </a:p>
        </p:txBody>
      </p:sp>
      <p:pic>
        <p:nvPicPr>
          <p:cNvPr id="52228" name="Picture 8" descr="CEFAZOLIN-500-m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772816"/>
            <a:ext cx="3368597" cy="3676576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2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1109</Words>
  <Application>Microsoft Office PowerPoint</Application>
  <PresentationFormat>On-screen Show (4:3)</PresentationFormat>
  <Paragraphs>207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Blends</vt:lpstr>
      <vt:lpstr>Microsoft Excel Chart</vt:lpstr>
      <vt:lpstr>Photo Editor Photo</vt:lpstr>
      <vt:lpstr>B-lactamase inhibitors products</vt:lpstr>
      <vt:lpstr>PowerPoint Presentation</vt:lpstr>
      <vt:lpstr>Unasyn® (injection)</vt:lpstr>
      <vt:lpstr>Tazocin®  Piperacillin + Tazobactam</vt:lpstr>
      <vt:lpstr>Cell Wall Synthesis Inhibitors</vt:lpstr>
      <vt:lpstr>PowerPoint Presentation</vt:lpstr>
      <vt:lpstr>Cephalosporins</vt:lpstr>
      <vt:lpstr>PowerPoint Presentation</vt:lpstr>
      <vt:lpstr>1st Generation Cephalosporins:  Cefazolin, cephalexin, cephadroxil</vt:lpstr>
      <vt:lpstr>2nd Generation Cephalosporins</vt:lpstr>
      <vt:lpstr>3rd  Generation Cephalosporins Cefotaxime, ceftriaxone, cefoperazone, cefpodoxime, cefixime</vt:lpstr>
      <vt:lpstr>PowerPoint Presentation</vt:lpstr>
      <vt:lpstr>Fourth Generation Cephalosporin: Cefepime</vt:lpstr>
      <vt:lpstr>PowerPoint Presentation</vt:lpstr>
      <vt:lpstr>PowerPoint Presentation</vt:lpstr>
      <vt:lpstr>Toxicity/Contraindications  of Cephalosporins</vt:lpstr>
      <vt:lpstr>Other adverse effects:</vt:lpstr>
      <vt:lpstr>4. Carbapenems Imipenem, Meropenem, Ertapenem</vt:lpstr>
      <vt:lpstr>PowerPoint Presentation</vt:lpstr>
      <vt:lpstr>IMIPENEM-CILASTATIN (Primaxin)</vt:lpstr>
      <vt:lpstr>IMIPENEM-CILASTATIN</vt:lpstr>
      <vt:lpstr>5. Monobactam: Aztreonam  </vt:lpstr>
      <vt:lpstr>Toxicity/Contraindications  of Carbapenems</vt:lpstr>
      <vt:lpstr>Palestinian Study 1: Percentage of total DDD of antimicrobial agents:</vt:lpstr>
      <vt:lpstr>Palestinian Study 2: Antibiotics Use </vt:lpstr>
      <vt:lpstr>AVYCAZ® (ceftazidime and avibactam) for Injection</vt:lpstr>
      <vt:lpstr>Ceftolozane and tazobactam  ZERBAXA® for injection</vt:lpstr>
      <vt:lpstr>Cell Wall Synthesis Inhibitors (Non-B-lactams)</vt:lpstr>
      <vt:lpstr>Vancomycin</vt:lpstr>
      <vt:lpstr>A. Mode of action of vancomycin</vt:lpstr>
      <vt:lpstr>PowerPoint Presentation</vt:lpstr>
      <vt:lpstr>PowerPoint Presentation</vt:lpstr>
      <vt:lpstr>PowerPoint Presentation</vt:lpstr>
      <vt:lpstr>B: Antibacterial spectrum</vt:lpstr>
      <vt:lpstr>PowerPoint Presentation</vt:lpstr>
      <vt:lpstr>PowerPoint Presentation</vt:lpstr>
      <vt:lpstr>PowerPoint Presentation</vt:lpstr>
      <vt:lpstr>PowerPoint Presentation</vt:lpstr>
      <vt:lpstr>D. Pharmacokinetics of Vancomycin</vt:lpstr>
      <vt:lpstr>E. Toxicity/Contraindications</vt:lpstr>
      <vt:lpstr>PowerPoint Presentation</vt:lpstr>
      <vt:lpstr>2. Others: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Wall Inhibitors</dc:title>
  <dc:creator>Corporate Edition</dc:creator>
  <cp:lastModifiedBy>hp</cp:lastModifiedBy>
  <cp:revision>77</cp:revision>
  <dcterms:created xsi:type="dcterms:W3CDTF">2012-01-24T19:03:20Z</dcterms:created>
  <dcterms:modified xsi:type="dcterms:W3CDTF">2018-11-25T18:59:47Z</dcterms:modified>
</cp:coreProperties>
</file>