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38"/>
  </p:notesMasterIdLst>
  <p:sldIdLst>
    <p:sldId id="258" r:id="rId4"/>
    <p:sldId id="259" r:id="rId5"/>
    <p:sldId id="261" r:id="rId6"/>
    <p:sldId id="262" r:id="rId7"/>
    <p:sldId id="343" r:id="rId8"/>
    <p:sldId id="266" r:id="rId9"/>
    <p:sldId id="362" r:id="rId10"/>
    <p:sldId id="350" r:id="rId11"/>
    <p:sldId id="267" r:id="rId12"/>
    <p:sldId id="290" r:id="rId13"/>
    <p:sldId id="352" r:id="rId14"/>
    <p:sldId id="356" r:id="rId15"/>
    <p:sldId id="357" r:id="rId16"/>
    <p:sldId id="271" r:id="rId17"/>
    <p:sldId id="272" r:id="rId18"/>
    <p:sldId id="288" r:id="rId19"/>
    <p:sldId id="358" r:id="rId20"/>
    <p:sldId id="273" r:id="rId21"/>
    <p:sldId id="274" r:id="rId22"/>
    <p:sldId id="359" r:id="rId23"/>
    <p:sldId id="364" r:id="rId24"/>
    <p:sldId id="365" r:id="rId25"/>
    <p:sldId id="366" r:id="rId26"/>
    <p:sldId id="367" r:id="rId27"/>
    <p:sldId id="280" r:id="rId28"/>
    <p:sldId id="281" r:id="rId29"/>
    <p:sldId id="373" r:id="rId30"/>
    <p:sldId id="374" r:id="rId31"/>
    <p:sldId id="375" r:id="rId32"/>
    <p:sldId id="376" r:id="rId33"/>
    <p:sldId id="380" r:id="rId34"/>
    <p:sldId id="382" r:id="rId35"/>
    <p:sldId id="383" r:id="rId36"/>
    <p:sldId id="3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05" autoAdjust="0"/>
  </p:normalViewPr>
  <p:slideViewPr>
    <p:cSldViewPr>
      <p:cViewPr varScale="1">
        <p:scale>
          <a:sx n="57" d="100"/>
          <a:sy n="57" d="100"/>
        </p:scale>
        <p:origin x="1540" y="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0CF98-1749-4976-A553-0689242B177D}" type="datetimeFigureOut">
              <a:rPr lang="en-US" smtClean="0"/>
              <a:t>11/17/2019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1E7B26-82C1-4192-8EFF-87EF6B9C6A96}" type="slidenum">
              <a:rPr lang="en-US" smtClean="0"/>
              <a:t>‹#›</a:t>
            </a:fld>
            <a:endParaRPr lang="en-US"/>
          </a:p>
        </p:txBody>
      </p:sp>
    </p:spTree>
    <p:extLst>
      <p:ext uri="{BB962C8B-B14F-4D97-AF65-F5344CB8AC3E}">
        <p14:creationId xmlns:p14="http://schemas.microsoft.com/office/powerpoint/2010/main" val="392751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pia.unil.ch/pharmacology/index.php?id=7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ctr"/>
            <a:endParaRPr lang="fr-FR" b="1" dirty="0"/>
          </a:p>
        </p:txBody>
      </p:sp>
      <p:sp>
        <p:nvSpPr>
          <p:cNvPr id="4" name="Espace réservé du numéro de diapositive 3"/>
          <p:cNvSpPr>
            <a:spLocks noGrp="1"/>
          </p:cNvSpPr>
          <p:nvPr>
            <p:ph type="sldNum" sz="quarter" idx="10"/>
          </p:nvPr>
        </p:nvSpPr>
        <p:spPr/>
        <p:txBody>
          <a:bodyPr/>
          <a:lstStyle/>
          <a:p>
            <a:fld id="{30D4CFD3-1B61-4F2C-A6E7-26423B01D6A9}" type="slidenum">
              <a:rPr lang="en-US" smtClean="0"/>
              <a:pPr/>
              <a:t>1</a:t>
            </a:fld>
            <a:endParaRPr lang="en-US"/>
          </a:p>
        </p:txBody>
      </p:sp>
    </p:spTree>
    <p:extLst>
      <p:ext uri="{BB962C8B-B14F-4D97-AF65-F5344CB8AC3E}">
        <p14:creationId xmlns:p14="http://schemas.microsoft.com/office/powerpoint/2010/main" val="238124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453397CA-DC45-48AF-8CAA-EDC34F2929EA}" type="slidenum">
              <a:rPr lang="en-US" altLang="fr-FR">
                <a:solidFill>
                  <a:prstClr val="black"/>
                </a:solidFill>
                <a:latin typeface="Times New Roman" pitchFamily="18" charset="0"/>
              </a:rPr>
              <a:pPr/>
              <a:t>19</a:t>
            </a:fld>
            <a:endParaRPr lang="en-US" altLang="fr-FR">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xfrm>
            <a:off x="1150938" y="692150"/>
            <a:ext cx="4556125" cy="3416300"/>
          </a:xfrm>
          <a:ln cap="flat"/>
        </p:spPr>
      </p:sp>
      <p:sp>
        <p:nvSpPr>
          <p:cNvPr id="14340"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1891509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3EA6757B-353C-4925-9F17-63C3309CEA71}" type="slidenum">
              <a:rPr lang="en-AU" altLang="en-US" sz="1200">
                <a:solidFill>
                  <a:prstClr val="black"/>
                </a:solidFill>
              </a:rPr>
              <a:pPr eaLnBrk="1" hangingPunct="1"/>
              <a:t>20</a:t>
            </a:fld>
            <a:endParaRPr lang="en-AU" altLang="en-US" sz="1200">
              <a:solidFill>
                <a:prstClr val="black"/>
              </a:solidFill>
            </a:endParaRPr>
          </a:p>
        </p:txBody>
      </p:sp>
      <p:sp>
        <p:nvSpPr>
          <p:cNvPr id="60419" name="Rectangle 2"/>
          <p:cNvSpPr>
            <a:spLocks noGrp="1" noRot="1" noChangeAspect="1" noChangeArrowheads="1" noTextEdit="1"/>
          </p:cNvSpPr>
          <p:nvPr>
            <p:ph type="sldImg"/>
          </p:nvPr>
        </p:nvSpPr>
        <p:spPr>
          <a:xfrm>
            <a:off x="1128713" y="701675"/>
            <a:ext cx="4584700" cy="3438525"/>
          </a:xfrm>
          <a:solidFill>
            <a:srgbClr val="FFFFFF"/>
          </a:solidFill>
          <a:ln/>
        </p:spPr>
      </p:sp>
      <p:sp>
        <p:nvSpPr>
          <p:cNvPr id="60420" name="Rectangle 3"/>
          <p:cNvSpPr>
            <a:spLocks noGrp="1" noChangeArrowheads="1"/>
          </p:cNvSpPr>
          <p:nvPr>
            <p:ph type="body" idx="1"/>
          </p:nvPr>
        </p:nvSpPr>
        <p:spPr>
          <a:xfrm>
            <a:off x="922338" y="4351338"/>
            <a:ext cx="4995862" cy="4141787"/>
          </a:xfrm>
          <a:solidFill>
            <a:srgbClr val="FFFFFF"/>
          </a:solidFill>
          <a:ln>
            <a:solidFill>
              <a:srgbClr val="000000"/>
            </a:solidFill>
          </a:ln>
        </p:spPr>
        <p:txBody>
          <a:bodyPr/>
          <a:lstStyle/>
          <a:p>
            <a:pPr eaLnBrk="1" hangingPunct="1"/>
            <a:endParaRPr lang="en-AU"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968247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BBF2E1B9-1570-4AA7-9C40-23731CDD7D3C}" type="slidenum">
              <a:rPr lang="en-AU" altLang="en-US" sz="1200">
                <a:solidFill>
                  <a:prstClr val="black"/>
                </a:solidFill>
              </a:rPr>
              <a:pPr eaLnBrk="1" hangingPunct="1"/>
              <a:t>21</a:t>
            </a:fld>
            <a:endParaRPr lang="en-AU" altLang="en-US" sz="1200">
              <a:solidFill>
                <a:prstClr val="black"/>
              </a:solidFill>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07871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E7E3319-4DA5-40DA-9530-B043CBBB0C9B}" type="slidenum">
              <a:rPr lang="en-US" altLang="fr-FR">
                <a:solidFill>
                  <a:prstClr val="black"/>
                </a:solidFill>
                <a:latin typeface="Times New Roman" pitchFamily="18" charset="0"/>
              </a:rPr>
              <a:pPr/>
              <a:t>25</a:t>
            </a:fld>
            <a:endParaRPr lang="en-US" altLang="fr-FR">
              <a:solidFill>
                <a:prstClr val="black"/>
              </a:solidFill>
              <a:latin typeface="Times New Roman" pitchFamily="18" charset="0"/>
            </a:endParaRPr>
          </a:p>
        </p:txBody>
      </p:sp>
      <p:sp>
        <p:nvSpPr>
          <p:cNvPr id="26627" name="Rectangle 2"/>
          <p:cNvSpPr>
            <a:spLocks noGrp="1" noRot="1" noChangeAspect="1" noChangeArrowheads="1" noTextEdit="1"/>
          </p:cNvSpPr>
          <p:nvPr>
            <p:ph type="sldImg"/>
          </p:nvPr>
        </p:nvSpPr>
        <p:spPr>
          <a:xfrm>
            <a:off x="1150938" y="692150"/>
            <a:ext cx="4556125" cy="3416300"/>
          </a:xfrm>
          <a:ln cap="flat"/>
        </p:spPr>
      </p:sp>
      <p:sp>
        <p:nvSpPr>
          <p:cNvPr id="26628"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4202286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6EA774B0-C417-44C0-B513-A9E4D2556B69}" type="slidenum">
              <a:rPr lang="en-US" altLang="fr-FR">
                <a:solidFill>
                  <a:prstClr val="black"/>
                </a:solidFill>
                <a:latin typeface="Times New Roman" pitchFamily="18" charset="0"/>
              </a:rPr>
              <a:pPr/>
              <a:t>26</a:t>
            </a:fld>
            <a:endParaRPr lang="en-US" altLang="fr-FR">
              <a:solidFill>
                <a:prstClr val="black"/>
              </a:solidFill>
              <a:latin typeface="Times New Roman" pitchFamily="18" charset="0"/>
            </a:endParaRPr>
          </a:p>
        </p:txBody>
      </p:sp>
      <p:sp>
        <p:nvSpPr>
          <p:cNvPr id="28675" name="Rectangle 2"/>
          <p:cNvSpPr>
            <a:spLocks noGrp="1" noRot="1" noChangeAspect="1" noChangeArrowheads="1" noTextEdit="1"/>
          </p:cNvSpPr>
          <p:nvPr>
            <p:ph type="sldImg"/>
          </p:nvPr>
        </p:nvSpPr>
        <p:spPr>
          <a:xfrm>
            <a:off x="1150938" y="692150"/>
            <a:ext cx="4556125" cy="3416300"/>
          </a:xfrm>
          <a:ln cap="flat"/>
        </p:spPr>
      </p:sp>
      <p:sp>
        <p:nvSpPr>
          <p:cNvPr id="28676"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4288181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49310D0-8644-4C18-926C-6B4BDD412080}" type="slidenum">
              <a:rPr lang="en-US" altLang="fr-FR" smtClean="0">
                <a:solidFill>
                  <a:srgbClr val="000000"/>
                </a:solidFill>
                <a:latin typeface="Times New Roman" panose="02020603050405020304" pitchFamily="18" charset="0"/>
              </a:rPr>
              <a:pPr/>
              <a:t>27</a:t>
            </a:fld>
            <a:endParaRPr lang="en-US" altLang="fr-FR" smtClean="0">
              <a:solidFill>
                <a:srgbClr val="000000"/>
              </a:solidFill>
              <a:latin typeface="Times New Roman" panose="02020603050405020304" pitchFamily="18" charset="0"/>
            </a:endParaRPr>
          </a:p>
        </p:txBody>
      </p:sp>
      <p:sp>
        <p:nvSpPr>
          <p:cNvPr id="16387" name="Rectangle 2"/>
          <p:cNvSpPr>
            <a:spLocks noRot="1" noChangeArrowheads="1" noTextEdit="1"/>
          </p:cNvSpPr>
          <p:nvPr>
            <p:ph type="sldImg"/>
          </p:nvPr>
        </p:nvSpPr>
        <p:spPr>
          <a:xfrm>
            <a:off x="1150938" y="692150"/>
            <a:ext cx="4556125" cy="3416300"/>
          </a:xfrm>
          <a:ln cap="flat"/>
        </p:spPr>
      </p:sp>
      <p:sp>
        <p:nvSpPr>
          <p:cNvPr id="1638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766331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3261C19-480A-40E1-9B47-418A8EEF3AE8}" type="slidenum">
              <a:rPr lang="en-US" altLang="fr-FR" smtClean="0">
                <a:solidFill>
                  <a:srgbClr val="000000"/>
                </a:solidFill>
                <a:latin typeface="Times New Roman" panose="02020603050405020304" pitchFamily="18" charset="0"/>
              </a:rPr>
              <a:pPr/>
              <a:t>28</a:t>
            </a:fld>
            <a:endParaRPr lang="en-US" altLang="fr-FR" smtClean="0">
              <a:solidFill>
                <a:srgbClr val="000000"/>
              </a:solidFill>
              <a:latin typeface="Times New Roman" panose="02020603050405020304" pitchFamily="18" charset="0"/>
            </a:endParaRPr>
          </a:p>
        </p:txBody>
      </p:sp>
      <p:sp>
        <p:nvSpPr>
          <p:cNvPr id="18435" name="Rectangle 2"/>
          <p:cNvSpPr>
            <a:spLocks noRot="1" noChangeArrowheads="1" noTextEdit="1"/>
          </p:cNvSpPr>
          <p:nvPr>
            <p:ph type="sldImg"/>
          </p:nvPr>
        </p:nvSpPr>
        <p:spPr>
          <a:xfrm>
            <a:off x="1150938" y="692150"/>
            <a:ext cx="4556125" cy="3416300"/>
          </a:xfrm>
          <a:ln cap="flat"/>
        </p:spPr>
      </p:sp>
      <p:sp>
        <p:nvSpPr>
          <p:cNvPr id="1843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063314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0E4628B-285D-4405-BA44-9DF3B9D749DA}" type="slidenum">
              <a:rPr lang="en-US" altLang="fr-FR" smtClean="0">
                <a:solidFill>
                  <a:srgbClr val="000000"/>
                </a:solidFill>
                <a:latin typeface="Times New Roman" panose="02020603050405020304" pitchFamily="18" charset="0"/>
              </a:rPr>
              <a:pPr/>
              <a:t>29</a:t>
            </a:fld>
            <a:endParaRPr lang="en-US" altLang="fr-FR" smtClean="0">
              <a:solidFill>
                <a:srgbClr val="000000"/>
              </a:solidFill>
              <a:latin typeface="Times New Roman" panose="02020603050405020304" pitchFamily="18" charset="0"/>
            </a:endParaRPr>
          </a:p>
        </p:txBody>
      </p:sp>
      <p:sp>
        <p:nvSpPr>
          <p:cNvPr id="20483" name="Rectangle 2"/>
          <p:cNvSpPr>
            <a:spLocks noRot="1" noChangeArrowheads="1" noTextEdit="1"/>
          </p:cNvSpPr>
          <p:nvPr>
            <p:ph type="sldImg"/>
          </p:nvPr>
        </p:nvSpPr>
        <p:spPr>
          <a:xfrm>
            <a:off x="1150938" y="692150"/>
            <a:ext cx="4556125" cy="3416300"/>
          </a:xfrm>
          <a:ln cap="flat"/>
        </p:spPr>
      </p:sp>
      <p:sp>
        <p:nvSpPr>
          <p:cNvPr id="2048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676325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56323FB-582A-4BAC-AA5F-5729F337D106}" type="slidenum">
              <a:rPr lang="en-US" altLang="fr-FR" smtClean="0">
                <a:solidFill>
                  <a:srgbClr val="000000"/>
                </a:solidFill>
                <a:latin typeface="Times New Roman" panose="02020603050405020304" pitchFamily="18" charset="0"/>
              </a:rPr>
              <a:pPr/>
              <a:t>30</a:t>
            </a:fld>
            <a:endParaRPr lang="en-US" altLang="fr-FR" smtClean="0">
              <a:solidFill>
                <a:srgbClr val="000000"/>
              </a:solidFill>
              <a:latin typeface="Times New Roman" panose="02020603050405020304" pitchFamily="18" charset="0"/>
            </a:endParaRPr>
          </a:p>
        </p:txBody>
      </p:sp>
      <p:sp>
        <p:nvSpPr>
          <p:cNvPr id="22531" name="Rectangle 2"/>
          <p:cNvSpPr>
            <a:spLocks noRot="1" noChangeArrowheads="1" noTextEdit="1"/>
          </p:cNvSpPr>
          <p:nvPr>
            <p:ph type="sldImg"/>
          </p:nvPr>
        </p:nvSpPr>
        <p:spPr>
          <a:xfrm>
            <a:off x="1150938" y="692150"/>
            <a:ext cx="4556125" cy="3416300"/>
          </a:xfrm>
          <a:ln cap="flat"/>
        </p:spPr>
      </p:sp>
      <p:sp>
        <p:nvSpPr>
          <p:cNvPr id="2253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936332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8376686-DBD9-4946-A3D8-BBD69DF8EBA5}" type="slidenum">
              <a:rPr lang="en-US" altLang="fr-FR" smtClean="0">
                <a:solidFill>
                  <a:srgbClr val="000000"/>
                </a:solidFill>
                <a:latin typeface="Times New Roman" panose="02020603050405020304" pitchFamily="18" charset="0"/>
              </a:rPr>
              <a:pPr/>
              <a:t>31</a:t>
            </a:fld>
            <a:endParaRPr lang="en-US" altLang="fr-FR" smtClean="0">
              <a:solidFill>
                <a:srgbClr val="000000"/>
              </a:solidFill>
              <a:latin typeface="Times New Roman" panose="02020603050405020304" pitchFamily="18" charset="0"/>
            </a:endParaRPr>
          </a:p>
        </p:txBody>
      </p:sp>
      <p:sp>
        <p:nvSpPr>
          <p:cNvPr id="30723" name="Rectangle 2"/>
          <p:cNvSpPr>
            <a:spLocks noRot="1" noChangeArrowheads="1" noTextEdit="1"/>
          </p:cNvSpPr>
          <p:nvPr>
            <p:ph type="sldImg"/>
          </p:nvPr>
        </p:nvSpPr>
        <p:spPr>
          <a:xfrm>
            <a:off x="1150938" y="692150"/>
            <a:ext cx="4556125" cy="3416300"/>
          </a:xfrm>
          <a:ln cap="flat"/>
        </p:spPr>
      </p:sp>
      <p:sp>
        <p:nvSpPr>
          <p:cNvPr id="3072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41535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FBEC3C70-401F-47A7-BA27-D3B9FD677C2F}" type="slidenum">
              <a:rPr lang="en-AU" altLang="en-US" sz="1200">
                <a:solidFill>
                  <a:prstClr val="black"/>
                </a:solidFill>
              </a:rPr>
              <a:pPr eaLnBrk="1" hangingPunct="1"/>
              <a:t>5</a:t>
            </a:fld>
            <a:endParaRPr lang="en-AU" altLang="en-US" sz="1200">
              <a:solidFill>
                <a:prstClr val="black"/>
              </a:solidFill>
            </a:endParaRPr>
          </a:p>
        </p:txBody>
      </p:sp>
      <p:sp>
        <p:nvSpPr>
          <p:cNvPr id="64515" name="Rectangle 2"/>
          <p:cNvSpPr>
            <a:spLocks noGrp="1" noRot="1" noChangeAspect="1" noChangeArrowheads="1" noTextEdit="1"/>
          </p:cNvSpPr>
          <p:nvPr>
            <p:ph type="sldImg"/>
          </p:nvPr>
        </p:nvSpPr>
        <p:spPr>
          <a:xfrm>
            <a:off x="1128713" y="701675"/>
            <a:ext cx="4584700" cy="3438525"/>
          </a:xfrm>
          <a:solidFill>
            <a:srgbClr val="FFFFFF"/>
          </a:solidFill>
          <a:ln/>
        </p:spPr>
      </p:sp>
      <p:sp>
        <p:nvSpPr>
          <p:cNvPr id="64516" name="Rectangle 3"/>
          <p:cNvSpPr>
            <a:spLocks noGrp="1" noChangeArrowheads="1"/>
          </p:cNvSpPr>
          <p:nvPr>
            <p:ph type="body" idx="1"/>
          </p:nvPr>
        </p:nvSpPr>
        <p:spPr>
          <a:xfrm>
            <a:off x="922338" y="4351338"/>
            <a:ext cx="4995862" cy="4141787"/>
          </a:xfrm>
          <a:solidFill>
            <a:srgbClr val="FFFFFF"/>
          </a:solidFill>
          <a:ln>
            <a:solidFill>
              <a:srgbClr val="000000"/>
            </a:solidFill>
          </a:ln>
        </p:spPr>
        <p:txBody>
          <a:bodyPr/>
          <a:lstStyle/>
          <a:p>
            <a:pPr eaLnBrk="1" hangingPunct="1"/>
            <a:endParaRPr lang="en-AU"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298124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5E6DEB8-61D3-4130-A262-A2EFC33F6389}" type="slidenum">
              <a:rPr lang="en-US" altLang="fr-FR" smtClean="0">
                <a:solidFill>
                  <a:srgbClr val="000000"/>
                </a:solidFill>
                <a:latin typeface="Times New Roman" panose="02020603050405020304" pitchFamily="18" charset="0"/>
              </a:rPr>
              <a:pPr/>
              <a:t>32</a:t>
            </a:fld>
            <a:endParaRPr lang="en-US" altLang="fr-FR" smtClean="0">
              <a:solidFill>
                <a:srgbClr val="000000"/>
              </a:solidFill>
              <a:latin typeface="Times New Roman" panose="02020603050405020304" pitchFamily="18" charset="0"/>
            </a:endParaRPr>
          </a:p>
        </p:txBody>
      </p:sp>
      <p:sp>
        <p:nvSpPr>
          <p:cNvPr id="34819" name="Rectangle 2"/>
          <p:cNvSpPr>
            <a:spLocks noRot="1" noChangeArrowheads="1" noTextEdit="1"/>
          </p:cNvSpPr>
          <p:nvPr>
            <p:ph type="sldImg"/>
          </p:nvPr>
        </p:nvSpPr>
        <p:spPr>
          <a:xfrm>
            <a:off x="1150938" y="692150"/>
            <a:ext cx="4556125" cy="3416300"/>
          </a:xfrm>
          <a:ln cap="flat"/>
        </p:spPr>
      </p:sp>
      <p:sp>
        <p:nvSpPr>
          <p:cNvPr id="3482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225944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D64A50E-303A-4A74-86E9-ECCD1AE99A9E}" type="slidenum">
              <a:rPr lang="en-US" altLang="fr-FR" smtClean="0">
                <a:solidFill>
                  <a:srgbClr val="000000"/>
                </a:solidFill>
                <a:latin typeface="Times New Roman" panose="02020603050405020304" pitchFamily="18" charset="0"/>
              </a:rPr>
              <a:pPr/>
              <a:t>33</a:t>
            </a:fld>
            <a:endParaRPr lang="en-US" altLang="fr-FR" smtClean="0">
              <a:solidFill>
                <a:srgbClr val="000000"/>
              </a:solidFill>
              <a:latin typeface="Times New Roman" panose="02020603050405020304" pitchFamily="18" charset="0"/>
            </a:endParaRPr>
          </a:p>
        </p:txBody>
      </p:sp>
      <p:sp>
        <p:nvSpPr>
          <p:cNvPr id="36867" name="Rectangle 2"/>
          <p:cNvSpPr>
            <a:spLocks noRot="1" noChangeArrowheads="1" noTextEdit="1"/>
          </p:cNvSpPr>
          <p:nvPr>
            <p:ph type="sldImg"/>
          </p:nvPr>
        </p:nvSpPr>
        <p:spPr>
          <a:xfrm>
            <a:off x="1150938" y="692150"/>
            <a:ext cx="4556125" cy="3416300"/>
          </a:xfrm>
          <a:ln cap="flat"/>
        </p:spPr>
      </p:sp>
      <p:sp>
        <p:nvSpPr>
          <p:cNvPr id="3686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783911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Male: 21ml/sec</a:t>
            </a:r>
          </a:p>
          <a:p>
            <a:r>
              <a:rPr lang="fr-FR" dirty="0" err="1"/>
              <a:t>Female</a:t>
            </a:r>
            <a:r>
              <a:rPr lang="fr-FR" dirty="0"/>
              <a:t>:</a:t>
            </a:r>
            <a:r>
              <a:rPr lang="fr-FR" baseline="0" dirty="0"/>
              <a:t> 18ml/sec</a:t>
            </a:r>
          </a:p>
          <a:p>
            <a:r>
              <a:rPr lang="fr-FR" baseline="0" dirty="0"/>
              <a:t>CL: L/h/kg</a:t>
            </a:r>
          </a:p>
          <a:p>
            <a:endParaRPr lang="fr-FR" dirty="0"/>
          </a:p>
        </p:txBody>
      </p:sp>
      <p:sp>
        <p:nvSpPr>
          <p:cNvPr id="4" name="Espace réservé du numéro de diapositive 3"/>
          <p:cNvSpPr>
            <a:spLocks noGrp="1"/>
          </p:cNvSpPr>
          <p:nvPr>
            <p:ph type="sldNum" sz="quarter" idx="10"/>
          </p:nvPr>
        </p:nvSpPr>
        <p:spPr/>
        <p:txBody>
          <a:bodyPr/>
          <a:lstStyle/>
          <a:p>
            <a:fld id="{30D4CFD3-1B61-4F2C-A6E7-26423B01D6A9}" type="slidenum">
              <a:rPr lang="en-US" smtClean="0"/>
              <a:pPr/>
              <a:t>6</a:t>
            </a:fld>
            <a:endParaRPr lang="en-US"/>
          </a:p>
        </p:txBody>
      </p:sp>
    </p:spTree>
    <p:extLst>
      <p:ext uri="{BB962C8B-B14F-4D97-AF65-F5344CB8AC3E}">
        <p14:creationId xmlns:p14="http://schemas.microsoft.com/office/powerpoint/2010/main" val="1558948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AFC8306D-4F56-47C6-8298-54266E736D70}" type="slidenum">
              <a:rPr lang="en-AU" altLang="en-US" sz="1200">
                <a:solidFill>
                  <a:prstClr val="black"/>
                </a:solidFill>
              </a:rPr>
              <a:pPr eaLnBrk="1" hangingPunct="1"/>
              <a:t>8</a:t>
            </a:fld>
            <a:endParaRPr lang="en-AU" altLang="en-US" sz="1200">
              <a:solidFill>
                <a:prstClr val="black"/>
              </a:solidFill>
            </a:endParaRPr>
          </a:p>
        </p:txBody>
      </p:sp>
      <p:sp>
        <p:nvSpPr>
          <p:cNvPr id="48131" name="Rectangle 2"/>
          <p:cNvSpPr>
            <a:spLocks noGrp="1" noRot="1" noChangeAspect="1" noChangeArrowheads="1"/>
          </p:cNvSpPr>
          <p:nvPr>
            <p:ph type="sldImg"/>
          </p:nvPr>
        </p:nvSpPr>
        <p:spPr>
          <a:xfrm>
            <a:off x="1128713" y="701675"/>
            <a:ext cx="4584700" cy="3438525"/>
          </a:xfrm>
          <a:solidFill>
            <a:srgbClr val="FFFFFF"/>
          </a:solidFill>
          <a:ln/>
        </p:spPr>
      </p:sp>
      <p:sp>
        <p:nvSpPr>
          <p:cNvPr id="48132" name="Rectangle 3"/>
          <p:cNvSpPr>
            <a:spLocks noGrp="1" noChangeArrowheads="1"/>
          </p:cNvSpPr>
          <p:nvPr>
            <p:ph type="body" idx="1"/>
          </p:nvPr>
        </p:nvSpPr>
        <p:spPr>
          <a:xfrm>
            <a:off x="922338" y="4351338"/>
            <a:ext cx="4995862" cy="4141787"/>
          </a:xfrm>
          <a:solidFill>
            <a:srgbClr val="FFFFFF"/>
          </a:solidFill>
          <a:ln>
            <a:solidFill>
              <a:srgbClr val="000000"/>
            </a:solidFill>
          </a:ln>
        </p:spPr>
        <p:txBody>
          <a:bodyPr/>
          <a:lstStyle/>
          <a:p>
            <a:pPr eaLnBrk="1" hangingPunct="1"/>
            <a:endParaRPr lang="en-AU"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43063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1st </a:t>
            </a:r>
            <a:r>
              <a:rPr lang="fr-FR" dirty="0" err="1"/>
              <a:t>order</a:t>
            </a:r>
            <a:r>
              <a:rPr lang="fr-FR" dirty="0"/>
              <a:t> </a:t>
            </a:r>
            <a:r>
              <a:rPr lang="fr-FR" dirty="0" err="1"/>
              <a:t>elimination</a:t>
            </a:r>
            <a:r>
              <a:rPr lang="fr-FR" dirty="0"/>
              <a:t> </a:t>
            </a:r>
            <a:r>
              <a:rPr lang="fr-FR" dirty="0" err="1"/>
              <a:t>means</a:t>
            </a:r>
            <a:r>
              <a:rPr lang="fr-FR" dirty="0"/>
              <a:t> </a:t>
            </a:r>
            <a:r>
              <a:rPr lang="fr-FR" dirty="0" err="1"/>
              <a:t>that</a:t>
            </a:r>
            <a:r>
              <a:rPr lang="fr-FR" dirty="0"/>
              <a:t> a constant</a:t>
            </a:r>
            <a:r>
              <a:rPr lang="fr-FR" baseline="0" dirty="0"/>
              <a:t> fraction of </a:t>
            </a:r>
            <a:r>
              <a:rPr lang="fr-FR" baseline="0" dirty="0" err="1"/>
              <a:t>drug</a:t>
            </a:r>
            <a:r>
              <a:rPr lang="fr-FR" baseline="0" dirty="0"/>
              <a:t> </a:t>
            </a:r>
            <a:r>
              <a:rPr lang="fr-FR" baseline="0" dirty="0" err="1"/>
              <a:t>is</a:t>
            </a:r>
            <a:r>
              <a:rPr lang="fr-FR" baseline="0" dirty="0"/>
              <a:t> </a:t>
            </a:r>
            <a:r>
              <a:rPr lang="fr-FR" baseline="0" dirty="0" err="1"/>
              <a:t>metabolized</a:t>
            </a:r>
            <a:r>
              <a:rPr lang="fr-FR" baseline="0" dirty="0"/>
              <a:t> per unit time ( </a:t>
            </a:r>
            <a:r>
              <a:rPr lang="fr-FR" baseline="0" dirty="0" err="1"/>
              <a:t>with</a:t>
            </a:r>
            <a:r>
              <a:rPr lang="fr-FR" baseline="0" dirty="0"/>
              <a:t> </a:t>
            </a:r>
            <a:r>
              <a:rPr lang="fr-FR" baseline="0" dirty="0" err="1"/>
              <a:t>each</a:t>
            </a:r>
            <a:r>
              <a:rPr lang="fr-FR" baseline="0" dirty="0"/>
              <a:t> </a:t>
            </a:r>
            <a:r>
              <a:rPr lang="fr-FR" baseline="0" dirty="0" err="1"/>
              <a:t>half</a:t>
            </a:r>
            <a:r>
              <a:rPr lang="fr-FR" baseline="0" dirty="0"/>
              <a:t> life the </a:t>
            </a:r>
            <a:r>
              <a:rPr lang="fr-FR" baseline="0" dirty="0" err="1"/>
              <a:t>conc</a:t>
            </a:r>
            <a:r>
              <a:rPr lang="fr-FR" baseline="0" dirty="0"/>
              <a:t> </a:t>
            </a:r>
            <a:r>
              <a:rPr lang="fr-FR" baseline="0" dirty="0" err="1"/>
              <a:t>decreases</a:t>
            </a:r>
            <a:r>
              <a:rPr lang="fr-FR" baseline="0" dirty="0"/>
              <a:t> by 50%) = </a:t>
            </a:r>
            <a:r>
              <a:rPr lang="fr-FR" baseline="0" dirty="0" err="1"/>
              <a:t>linear</a:t>
            </a:r>
            <a:r>
              <a:rPr lang="fr-FR" baseline="0" dirty="0"/>
              <a:t> </a:t>
            </a:r>
            <a:r>
              <a:rPr lang="fr-FR" baseline="0" dirty="0" err="1"/>
              <a:t>kinetics</a:t>
            </a:r>
            <a:endParaRPr lang="fr-FR" baseline="0" dirty="0"/>
          </a:p>
          <a:p>
            <a:r>
              <a:rPr lang="fr-FR" baseline="0" dirty="0" err="1"/>
              <a:t>Zero</a:t>
            </a:r>
            <a:r>
              <a:rPr lang="fr-FR" baseline="0" dirty="0"/>
              <a:t> </a:t>
            </a:r>
            <a:r>
              <a:rPr lang="fr-FR" baseline="0" dirty="0" err="1"/>
              <a:t>ordder</a:t>
            </a:r>
            <a:r>
              <a:rPr lang="fr-FR" baseline="0" dirty="0"/>
              <a:t> </a:t>
            </a:r>
            <a:r>
              <a:rPr lang="fr-FR" baseline="0" dirty="0" err="1"/>
              <a:t>kietics</a:t>
            </a:r>
            <a:r>
              <a:rPr lang="fr-FR" baseline="0" dirty="0"/>
              <a:t>: doses are </a:t>
            </a:r>
            <a:r>
              <a:rPr lang="fr-FR" baseline="0" dirty="0" err="1"/>
              <a:t>very</a:t>
            </a:r>
            <a:r>
              <a:rPr lang="fr-FR" baseline="0" dirty="0"/>
              <a:t> large, the enzymes </a:t>
            </a:r>
            <a:r>
              <a:rPr lang="fr-FR" baseline="0" dirty="0" err="1"/>
              <a:t>is</a:t>
            </a:r>
            <a:r>
              <a:rPr lang="fr-FR" baseline="0" dirty="0"/>
              <a:t> </a:t>
            </a:r>
            <a:r>
              <a:rPr lang="fr-FR" baseline="0" dirty="0" err="1"/>
              <a:t>saturated</a:t>
            </a:r>
            <a:r>
              <a:rPr lang="fr-FR" baseline="0" dirty="0"/>
              <a:t> by a high free </a:t>
            </a:r>
            <a:r>
              <a:rPr lang="fr-FR" baseline="0" dirty="0" err="1"/>
              <a:t>drug</a:t>
            </a:r>
            <a:r>
              <a:rPr lang="fr-FR" baseline="0" dirty="0"/>
              <a:t> </a:t>
            </a:r>
            <a:r>
              <a:rPr lang="fr-FR" baseline="0" dirty="0" err="1"/>
              <a:t>conc</a:t>
            </a:r>
            <a:r>
              <a:rPr lang="fr-FR" baseline="0" dirty="0"/>
              <a:t>, and the rate of </a:t>
            </a:r>
            <a:r>
              <a:rPr lang="fr-FR" baseline="0" dirty="0" err="1"/>
              <a:t>metabolism</a:t>
            </a:r>
            <a:r>
              <a:rPr lang="fr-FR" baseline="0" dirty="0"/>
              <a:t> </a:t>
            </a:r>
            <a:r>
              <a:rPr lang="fr-FR" baseline="0" dirty="0" err="1"/>
              <a:t>remains</a:t>
            </a:r>
            <a:r>
              <a:rPr lang="fr-FR" baseline="0" dirty="0"/>
              <a:t> constant over time</a:t>
            </a:r>
          </a:p>
          <a:p>
            <a:r>
              <a:rPr lang="fr-FR" baseline="0" dirty="0"/>
              <a:t>This </a:t>
            </a:r>
            <a:r>
              <a:rPr lang="fr-FR" baseline="0" dirty="0" err="1"/>
              <a:t>is</a:t>
            </a:r>
            <a:r>
              <a:rPr lang="fr-FR" baseline="0" dirty="0"/>
              <a:t> </a:t>
            </a:r>
            <a:r>
              <a:rPr lang="fr-FR" baseline="0" dirty="0" err="1"/>
              <a:t>caled</a:t>
            </a:r>
            <a:r>
              <a:rPr lang="fr-FR" baseline="0" dirty="0"/>
              <a:t> </a:t>
            </a:r>
            <a:r>
              <a:rPr lang="en-US" sz="1200" b="0" i="0" kern="1200" dirty="0">
                <a:solidFill>
                  <a:schemeClr val="tx1"/>
                </a:solidFill>
                <a:effectLst/>
                <a:latin typeface="+mn-lt"/>
                <a:ea typeface="+mn-ea"/>
                <a:cs typeface="+mn-cs"/>
              </a:rPr>
              <a:t>zero-order kinetics are also called “</a:t>
            </a:r>
            <a:r>
              <a:rPr lang="en-US" sz="1200" b="0" i="0" kern="1200" dirty="0">
                <a:solidFill>
                  <a:schemeClr val="tx1"/>
                </a:solidFill>
                <a:effectLst/>
                <a:latin typeface="+mn-lt"/>
                <a:ea typeface="+mn-ea"/>
                <a:cs typeface="+mn-cs"/>
                <a:hlinkClick r:id="rId3" tooltip="Opens internal link in current window"/>
              </a:rPr>
              <a:t>non-linear kinetics</a:t>
            </a:r>
            <a:r>
              <a:rPr lang="en-US" sz="1200" b="0" i="0" kern="1200" dirty="0">
                <a:solidFill>
                  <a:schemeClr val="tx1"/>
                </a:solidFill>
                <a:effectLst/>
                <a:latin typeface="+mn-lt"/>
                <a:ea typeface="+mn-ea"/>
                <a:cs typeface="+mn-cs"/>
              </a:rPr>
              <a:t>”. Constant amount of drug is metabolized per unit of time, and </a:t>
            </a:r>
            <a:r>
              <a:rPr lang="en-US" sz="1200" b="0" i="0" kern="1200" dirty="0" err="1">
                <a:solidFill>
                  <a:schemeClr val="tx1"/>
                </a:solidFill>
                <a:effectLst/>
                <a:latin typeface="+mn-lt"/>
                <a:ea typeface="+mn-ea"/>
                <a:cs typeface="+mn-cs"/>
              </a:rPr>
              <a:t>undependent</a:t>
            </a:r>
            <a:r>
              <a:rPr lang="en-US" sz="1200" b="0" i="0" kern="1200" dirty="0">
                <a:solidFill>
                  <a:schemeClr val="tx1"/>
                </a:solidFill>
                <a:effectLst/>
                <a:latin typeface="+mn-lt"/>
                <a:ea typeface="+mn-ea"/>
                <a:cs typeface="+mn-cs"/>
              </a:rPr>
              <a:t> on the drug</a:t>
            </a:r>
            <a:r>
              <a:rPr lang="en-US" sz="1200" b="0" i="0" kern="1200" baseline="0" dirty="0">
                <a:solidFill>
                  <a:schemeClr val="tx1"/>
                </a:solidFill>
                <a:effectLst/>
                <a:latin typeface="+mn-lt"/>
                <a:ea typeface="+mn-ea"/>
                <a:cs typeface="+mn-cs"/>
              </a:rPr>
              <a:t> </a:t>
            </a:r>
            <a:r>
              <a:rPr lang="en-US" sz="1200" b="0" i="0" kern="1200" baseline="0" dirty="0" err="1">
                <a:solidFill>
                  <a:schemeClr val="tx1"/>
                </a:solidFill>
                <a:effectLst/>
                <a:latin typeface="+mn-lt"/>
                <a:ea typeface="+mn-ea"/>
                <a:cs typeface="+mn-cs"/>
              </a:rPr>
              <a:t>conc</a:t>
            </a:r>
            <a:endParaRPr lang="fr-FR" dirty="0"/>
          </a:p>
        </p:txBody>
      </p:sp>
      <p:sp>
        <p:nvSpPr>
          <p:cNvPr id="4" name="Espace réservé du numéro de diapositive 3"/>
          <p:cNvSpPr>
            <a:spLocks noGrp="1"/>
          </p:cNvSpPr>
          <p:nvPr>
            <p:ph type="sldNum" sz="quarter" idx="10"/>
          </p:nvPr>
        </p:nvSpPr>
        <p:spPr/>
        <p:txBody>
          <a:bodyPr/>
          <a:lstStyle/>
          <a:p>
            <a:fld id="{30D4CFD3-1B61-4F2C-A6E7-26423B01D6A9}" type="slidenum">
              <a:rPr lang="en-US" smtClean="0"/>
              <a:pPr/>
              <a:t>10</a:t>
            </a:fld>
            <a:endParaRPr lang="en-US"/>
          </a:p>
        </p:txBody>
      </p:sp>
    </p:spTree>
    <p:extLst>
      <p:ext uri="{BB962C8B-B14F-4D97-AF65-F5344CB8AC3E}">
        <p14:creationId xmlns:p14="http://schemas.microsoft.com/office/powerpoint/2010/main" val="2670187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9E9BBEC8-35F8-46C4-A34E-31E816A14666}" type="slidenum">
              <a:rPr lang="en-US" altLang="fr-FR">
                <a:solidFill>
                  <a:prstClr val="black"/>
                </a:solidFill>
                <a:latin typeface="Times New Roman" pitchFamily="18" charset="0"/>
              </a:rPr>
              <a:pPr/>
              <a:t>14</a:t>
            </a:fld>
            <a:endParaRPr lang="en-US" altLang="fr-FR">
              <a:solidFill>
                <a:prstClr val="black"/>
              </a:solidFill>
              <a:latin typeface="Times New Roman" pitchFamily="18" charset="0"/>
            </a:endParaRPr>
          </a:p>
        </p:txBody>
      </p:sp>
      <p:sp>
        <p:nvSpPr>
          <p:cNvPr id="8195" name="Rectangle 2"/>
          <p:cNvSpPr>
            <a:spLocks noGrp="1" noRot="1" noChangeAspect="1" noChangeArrowheads="1" noTextEdit="1"/>
          </p:cNvSpPr>
          <p:nvPr>
            <p:ph type="sldImg"/>
          </p:nvPr>
        </p:nvSpPr>
        <p:spPr>
          <a:xfrm>
            <a:off x="1150938" y="692150"/>
            <a:ext cx="4556125" cy="3416300"/>
          </a:xfrm>
          <a:ln cap="flat"/>
        </p:spPr>
      </p:sp>
      <p:sp>
        <p:nvSpPr>
          <p:cNvPr id="8196"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1614206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5B873566-FACB-49CF-B01A-8608C7E9D523}" type="slidenum">
              <a:rPr lang="en-US" altLang="fr-FR">
                <a:solidFill>
                  <a:prstClr val="black"/>
                </a:solidFill>
                <a:latin typeface="Times New Roman" pitchFamily="18" charset="0"/>
              </a:rPr>
              <a:pPr/>
              <a:t>15</a:t>
            </a:fld>
            <a:endParaRPr lang="en-US" altLang="fr-FR">
              <a:solidFill>
                <a:prstClr val="black"/>
              </a:solidFill>
              <a:latin typeface="Times New Roman" pitchFamily="18" charset="0"/>
            </a:endParaRPr>
          </a:p>
        </p:txBody>
      </p:sp>
      <p:sp>
        <p:nvSpPr>
          <p:cNvPr id="10243" name="Rectangle 2"/>
          <p:cNvSpPr>
            <a:spLocks noGrp="1" noRot="1" noChangeAspect="1" noChangeArrowheads="1" noTextEdit="1"/>
          </p:cNvSpPr>
          <p:nvPr>
            <p:ph type="sldImg"/>
          </p:nvPr>
        </p:nvSpPr>
        <p:spPr>
          <a:xfrm>
            <a:off x="1150938" y="692150"/>
            <a:ext cx="4556125" cy="3416300"/>
          </a:xfrm>
          <a:ln cap="flat"/>
        </p:spPr>
      </p:sp>
      <p:sp>
        <p:nvSpPr>
          <p:cNvPr id="10244"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3555470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fld id="{09F7D0CE-FBFF-4FF9-8D93-5AB2C73ACA6D}" type="slidenum">
              <a:rPr lang="en-AU" altLang="en-US" sz="1200">
                <a:solidFill>
                  <a:prstClr val="black"/>
                </a:solidFill>
              </a:rPr>
              <a:pPr eaLnBrk="1" hangingPunct="1"/>
              <a:t>17</a:t>
            </a:fld>
            <a:endParaRPr lang="en-AU" altLang="en-US" sz="1200">
              <a:solidFill>
                <a:prstClr val="black"/>
              </a:solidFill>
            </a:endParaRPr>
          </a:p>
        </p:txBody>
      </p:sp>
      <p:sp>
        <p:nvSpPr>
          <p:cNvPr id="56323" name="Rectangle 2"/>
          <p:cNvSpPr>
            <a:spLocks noGrp="1" noRot="1" noChangeAspect="1" noChangeArrowheads="1" noTextEdit="1"/>
          </p:cNvSpPr>
          <p:nvPr>
            <p:ph type="sldImg"/>
          </p:nvPr>
        </p:nvSpPr>
        <p:spPr>
          <a:xfrm>
            <a:off x="1128713" y="701675"/>
            <a:ext cx="4584700" cy="3438525"/>
          </a:xfrm>
          <a:solidFill>
            <a:srgbClr val="FFFFFF"/>
          </a:solidFill>
          <a:ln/>
        </p:spPr>
      </p:sp>
      <p:sp>
        <p:nvSpPr>
          <p:cNvPr id="56324" name="Rectangle 3"/>
          <p:cNvSpPr>
            <a:spLocks noGrp="1" noChangeArrowheads="1"/>
          </p:cNvSpPr>
          <p:nvPr>
            <p:ph type="body" idx="1"/>
          </p:nvPr>
        </p:nvSpPr>
        <p:spPr>
          <a:xfrm>
            <a:off x="922338" y="4351338"/>
            <a:ext cx="4995862" cy="4141787"/>
          </a:xfrm>
          <a:solidFill>
            <a:srgbClr val="FFFFFF"/>
          </a:solidFill>
          <a:ln>
            <a:solidFill>
              <a:srgbClr val="000000"/>
            </a:solidFill>
          </a:ln>
        </p:spPr>
        <p:txBody>
          <a:bodyPr/>
          <a:lstStyle/>
          <a:p>
            <a:pPr eaLnBrk="1" hangingPunct="1"/>
            <a:endParaRPr lang="en-AU" altLang="en-US"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177692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p:spPr>
        <p:txBody>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fld id="{EC486786-862B-4CBC-9661-EC13A7C3A176}" type="slidenum">
              <a:rPr lang="en-US" altLang="fr-FR">
                <a:solidFill>
                  <a:prstClr val="black"/>
                </a:solidFill>
                <a:latin typeface="Times New Roman" pitchFamily="18" charset="0"/>
              </a:rPr>
              <a:pPr/>
              <a:t>18</a:t>
            </a:fld>
            <a:endParaRPr lang="en-US" altLang="fr-FR">
              <a:solidFill>
                <a:prstClr val="black"/>
              </a:solidFill>
              <a:latin typeface="Times New Roman" pitchFamily="18" charset="0"/>
            </a:endParaRPr>
          </a:p>
        </p:txBody>
      </p:sp>
      <p:sp>
        <p:nvSpPr>
          <p:cNvPr id="12291" name="Rectangle 2"/>
          <p:cNvSpPr>
            <a:spLocks noGrp="1" noRot="1" noChangeAspect="1" noChangeArrowheads="1" noTextEdit="1"/>
          </p:cNvSpPr>
          <p:nvPr>
            <p:ph type="sldImg"/>
          </p:nvPr>
        </p:nvSpPr>
        <p:spPr>
          <a:xfrm>
            <a:off x="1150938" y="692150"/>
            <a:ext cx="4556125" cy="3416300"/>
          </a:xfrm>
          <a:ln cap="flat"/>
        </p:spPr>
      </p:sp>
      <p:sp>
        <p:nvSpPr>
          <p:cNvPr id="12292" name="Rectangle 3"/>
          <p:cNvSpPr>
            <a:spLocks noGrp="1" noChangeArrowheads="1"/>
          </p:cNvSpPr>
          <p:nvPr>
            <p:ph type="body" idx="1"/>
          </p:nvPr>
        </p:nvSpPr>
        <p:spPr>
          <a:noFill/>
        </p:spPr>
        <p:txBody>
          <a:bodyPr/>
          <a:lstStyle/>
          <a:p>
            <a:pPr eaLnBrk="1" hangingPunct="1"/>
            <a:endParaRPr lang="fr-FR" altLang="fr-FR" smtClean="0">
              <a:cs typeface="Arial" charset="0"/>
            </a:endParaRPr>
          </a:p>
        </p:txBody>
      </p:sp>
    </p:spTree>
    <p:extLst>
      <p:ext uri="{BB962C8B-B14F-4D97-AF65-F5344CB8AC3E}">
        <p14:creationId xmlns:p14="http://schemas.microsoft.com/office/powerpoint/2010/main" val="108338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CAC0CF-8745-4B45-9DF1-9D5892B47861}"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280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067402-CE9A-4F87-9D5F-344C8656EDED}"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8719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E5DE2B-4001-422A-B811-4C93D56C60E1}"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5091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43CA54-F8FB-4FC1-AF27-4DFCB4E921E4}" type="datetime1">
              <a:rPr lang="en-US" smtClean="0">
                <a:solidFill>
                  <a:prstClr val="black">
                    <a:tint val="75000"/>
                  </a:prstClr>
                </a:solidFill>
              </a:rPr>
              <a:pPr/>
              <a:t>11/17/2019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545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873DE2-F56D-4D9F-BDBD-1380462CEB14}" type="datetime1">
              <a:rPr lang="en-US" smtClean="0">
                <a:solidFill>
                  <a:prstClr val="black">
                    <a:tint val="75000"/>
                  </a:prstClr>
                </a:solidFill>
              </a:rPr>
              <a:pPr/>
              <a:t>11/17/2019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377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EE0929-F953-494D-A5B3-8929D1617A0F}" type="datetime1">
              <a:rPr lang="en-US" smtClean="0">
                <a:solidFill>
                  <a:prstClr val="black">
                    <a:tint val="75000"/>
                  </a:prstClr>
                </a:solidFill>
              </a:rPr>
              <a:pPr/>
              <a:t>11/17/2019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421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9464D-7868-4783-96C4-D0BB3B24423A}" type="datetime1">
              <a:rPr lang="en-US" smtClean="0">
                <a:solidFill>
                  <a:prstClr val="black">
                    <a:tint val="75000"/>
                  </a:prstClr>
                </a:solidFill>
              </a:rPr>
              <a:pPr/>
              <a:t>11/17/2019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7907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ABF4F9-FB49-4CF6-8DF5-C0FFD1674EF2}" type="datetime1">
              <a:rPr lang="en-US" smtClean="0">
                <a:solidFill>
                  <a:prstClr val="black">
                    <a:tint val="75000"/>
                  </a:prstClr>
                </a:solidFill>
              </a:rPr>
              <a:pPr/>
              <a:t>11/17/2019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53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79D62A-F0C3-47C8-B100-E0C5CAD9648E}" type="datetime1">
              <a:rPr lang="en-US" smtClean="0">
                <a:solidFill>
                  <a:prstClr val="black">
                    <a:tint val="75000"/>
                  </a:prstClr>
                </a:solidFill>
              </a:rPr>
              <a:pPr/>
              <a:t>11/17/2019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D3060-F9D5-4747-A466-623446C0D7E5}"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0310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A3F96D-4EB7-4268-8DDE-D770B18D80F9}"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3800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defRPr/>
              </a:pPr>
              <a:endParaRPr lang="fr-FR" altLang="fr-FR">
                <a:solidFill>
                  <a:srgbClr val="000000"/>
                </a:solidFill>
              </a:endParaRPr>
            </a:p>
          </p:txBody>
        </p:sp>
      </p:grpSp>
      <p:sp>
        <p:nvSpPr>
          <p:cNvPr id="132108" name="Rectangle 12"/>
          <p:cNvSpPr>
            <a:spLocks noGrp="1" noChangeArrowheads="1"/>
          </p:cNvSpPr>
          <p:nvPr>
            <p:ph type="ctrTitle"/>
          </p:nvPr>
        </p:nvSpPr>
        <p:spPr>
          <a:xfrm>
            <a:off x="990600" y="1676400"/>
            <a:ext cx="7772400" cy="1462088"/>
          </a:xfrm>
        </p:spPr>
        <p:txBody>
          <a:bodyPr/>
          <a:lstStyle>
            <a:lvl1pPr>
              <a:defRPr/>
            </a:lvl1pPr>
          </a:lstStyle>
          <a:p>
            <a:pPr lvl="0"/>
            <a:r>
              <a:rPr lang="en-US" altLang="fr-FR" noProof="0"/>
              <a:t>Click to edit Master title style</a:t>
            </a:r>
          </a:p>
        </p:txBody>
      </p:sp>
      <p:sp>
        <p:nvSpPr>
          <p:cNvPr id="132109"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fr-FR"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fr-FR">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fr-FR">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7A8E85F-90A7-49CB-BF5F-375BA6D696A8}" type="slidenum">
              <a:rPr lang="en-US" altLang="fr-FR">
                <a:solidFill>
                  <a:srgbClr val="1C1C1C"/>
                </a:solidFill>
              </a:rPr>
              <a:pPr>
                <a:defRPr/>
              </a:pPr>
              <a:t>‹#›</a:t>
            </a:fld>
            <a:endParaRPr lang="en-US" altLang="fr-FR">
              <a:solidFill>
                <a:srgbClr val="1C1C1C"/>
              </a:solidFill>
            </a:endParaRPr>
          </a:p>
        </p:txBody>
      </p:sp>
    </p:spTree>
    <p:extLst>
      <p:ext uri="{BB962C8B-B14F-4D97-AF65-F5344CB8AC3E}">
        <p14:creationId xmlns:p14="http://schemas.microsoft.com/office/powerpoint/2010/main" val="188797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1EC911E4-1B4B-4EE1-9941-3382396FD607}"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10066374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lstStyle>
            <a:lvl1pPr>
              <a:defRPr sz="6000"/>
            </a:lvl1pPr>
          </a:lstStyle>
          <a:p>
            <a:r>
              <a:rPr lang="fr-FR"/>
              <a:t>Modifiez le style du titre</a:t>
            </a: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C20AA33-C468-45A3-AFD8-BE75E655C0A1}"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1571768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182688" y="2017713"/>
            <a:ext cx="3810000" cy="4114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145088" y="2017713"/>
            <a:ext cx="3810000" cy="411480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4A084D0-345B-4FA6-B7BE-56232F7E8712}"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33766579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a:t>Modifiez le style du titre</a:t>
            </a: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4631FF00-6449-4178-B9A7-CD14F93AA49C}"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35729177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E0FA3BD9-D3DA-4E47-9A00-EF8218F2F646}"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2209405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16288011-C1EB-4A41-BDD6-54809630E6AA}"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4201818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a:t>Modifiez le style du titre</a:t>
            </a: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0D6D6B51-1D80-4738-8AD5-6680D23A37F3}"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23263661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lstStyle>
            <a:lvl1pPr>
              <a:defRPr sz="3200"/>
            </a:lvl1pPr>
          </a:lstStyle>
          <a:p>
            <a:r>
              <a:rPr lang="fr-FR"/>
              <a:t>Modifiez le style du titre</a:t>
            </a: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802192E3-990A-4385-A544-21B524A72A2C}"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515255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2018AEA-E2D7-4189-974B-58EF5682F337}"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3171129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fr-FR">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fr-FR">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CBD216A3-451C-4D76-918B-515E5C5F4E10}" type="slidenum">
              <a:rPr lang="en-US" altLang="fr-FR">
                <a:solidFill>
                  <a:srgbClr val="000000"/>
                </a:solidFill>
              </a:rPr>
              <a:pPr>
                <a:defRPr/>
              </a:pPr>
              <a:t>‹#›</a:t>
            </a:fld>
            <a:endParaRPr lang="en-US" altLang="fr-FR">
              <a:solidFill>
                <a:srgbClr val="000000"/>
              </a:solidFill>
            </a:endParaRPr>
          </a:p>
        </p:txBody>
      </p:sp>
    </p:spTree>
    <p:extLst>
      <p:ext uri="{BB962C8B-B14F-4D97-AF65-F5344CB8AC3E}">
        <p14:creationId xmlns:p14="http://schemas.microsoft.com/office/powerpoint/2010/main" val="43548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777D-A318-4302-9780-B8FA75B777DE}" type="datetime1">
              <a:rPr lang="en-US" smtClean="0">
                <a:solidFill>
                  <a:prstClr val="black">
                    <a:tint val="75000"/>
                  </a:prstClr>
                </a:solidFill>
              </a:rPr>
              <a:pPr/>
              <a:t>11/17/2019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6210C-F1C1-4948-BFEC-B9D3760F1B0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03576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fontAlgn="base">
              <a:spcBef>
                <a:spcPct val="0"/>
              </a:spcBef>
              <a:spcAft>
                <a:spcPct val="0"/>
              </a:spcAft>
              <a:defRPr/>
            </a:pPr>
            <a:endParaRPr kumimoji="1" lang="fr-FR" altLang="fr-FR" sz="2400">
              <a:solidFill>
                <a:srgbClr val="000000"/>
              </a:solidFill>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fr-FR"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r-FR" smtClean="0"/>
              <a:t>Click to edit Master text styles</a:t>
            </a:r>
          </a:p>
          <a:p>
            <a:pPr lvl="1"/>
            <a:r>
              <a:rPr lang="en-US" altLang="fr-FR" smtClean="0"/>
              <a:t>Second level</a:t>
            </a:r>
          </a:p>
          <a:p>
            <a:pPr lvl="2"/>
            <a:r>
              <a:rPr lang="en-US" altLang="fr-FR" smtClean="0"/>
              <a:t>Third level</a:t>
            </a:r>
          </a:p>
          <a:p>
            <a:pPr lvl="3"/>
            <a:r>
              <a:rPr lang="en-US" altLang="fr-FR" smtClean="0"/>
              <a:t>Fourth level</a:t>
            </a:r>
          </a:p>
          <a:p>
            <a:pPr lvl="4"/>
            <a:r>
              <a:rPr lang="en-US" altLang="fr-FR" smtClean="0"/>
              <a:t>Fifth level</a:t>
            </a:r>
          </a:p>
        </p:txBody>
      </p:sp>
      <p:sp>
        <p:nvSpPr>
          <p:cNvPr id="1310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ltLang="fr-FR">
              <a:solidFill>
                <a:srgbClr val="000000"/>
              </a:solidFill>
            </a:endParaRPr>
          </a:p>
        </p:txBody>
      </p:sp>
      <p:sp>
        <p:nvSpPr>
          <p:cNvPr id="1310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ltLang="fr-FR">
              <a:solidFill>
                <a:srgbClr val="000000"/>
              </a:solidFill>
            </a:endParaRPr>
          </a:p>
        </p:txBody>
      </p:sp>
      <p:sp>
        <p:nvSpPr>
          <p:cNvPr id="1310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95C06A7D-B786-4B6C-9D7F-B9C06ABE43B4}" type="slidenum">
              <a:rPr lang="en-US" altLang="fr-FR">
                <a:solidFill>
                  <a:srgbClr val="000000"/>
                </a:solidFill>
              </a:rPr>
              <a:pPr fontAlgn="base">
                <a:spcBef>
                  <a:spcPct val="0"/>
                </a:spcBef>
                <a:spcAft>
                  <a:spcPct val="0"/>
                </a:spcAft>
                <a:defRPr/>
              </a:pPr>
              <a:t>‹#›</a:t>
            </a:fld>
            <a:endParaRPr lang="en-US" altLang="fr-FR">
              <a:solidFill>
                <a:srgbClr val="000000"/>
              </a:solidFill>
            </a:endParaRPr>
          </a:p>
        </p:txBody>
      </p:sp>
    </p:spTree>
    <p:extLst>
      <p:ext uri="{BB962C8B-B14F-4D97-AF65-F5344CB8AC3E}">
        <p14:creationId xmlns:p14="http://schemas.microsoft.com/office/powerpoint/2010/main" val="37367402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82762"/>
          </a:xfrm>
        </p:spPr>
        <p:txBody>
          <a:bodyPr>
            <a:normAutofit/>
          </a:bodyPr>
          <a:lstStyle/>
          <a:p>
            <a:r>
              <a:rPr lang="en-US" sz="4800" b="1" dirty="0" smtClean="0">
                <a:solidFill>
                  <a:srgbClr val="7030A0"/>
                </a:solidFill>
                <a:latin typeface="Arial Narrow" panose="020B0606020202030204" pitchFamily="34" charset="0"/>
              </a:rPr>
              <a:t>(1)</a:t>
            </a:r>
            <a:r>
              <a:rPr lang="en-US" sz="4000" b="1" dirty="0" smtClean="0">
                <a:solidFill>
                  <a:srgbClr val="C00000"/>
                </a:solidFill>
                <a:latin typeface="Arial Narrow" panose="020B0606020202030204" pitchFamily="34" charset="0"/>
              </a:rPr>
              <a:t> </a:t>
            </a:r>
            <a:br>
              <a:rPr lang="en-US" sz="4000" b="1" dirty="0" smtClean="0">
                <a:solidFill>
                  <a:srgbClr val="C00000"/>
                </a:solidFill>
                <a:latin typeface="Arial Narrow" panose="020B0606020202030204" pitchFamily="34" charset="0"/>
              </a:rPr>
            </a:br>
            <a:r>
              <a:rPr lang="en-US" sz="4000" b="1" dirty="0" smtClean="0">
                <a:solidFill>
                  <a:srgbClr val="C00000"/>
                </a:solidFill>
                <a:latin typeface="Arial Narrow" panose="020B0606020202030204" pitchFamily="34" charset="0"/>
              </a:rPr>
              <a:t>Factors</a:t>
            </a:r>
            <a:r>
              <a:rPr lang="fr-FR" sz="4000" b="1" dirty="0" smtClean="0">
                <a:solidFill>
                  <a:srgbClr val="C00000"/>
                </a:solidFill>
                <a:latin typeface="Arial Narrow" panose="020B0606020202030204" pitchFamily="34" charset="0"/>
              </a:rPr>
              <a:t> </a:t>
            </a:r>
            <a:r>
              <a:rPr lang="en-US" sz="4000" b="1" dirty="0">
                <a:solidFill>
                  <a:srgbClr val="C00000"/>
                </a:solidFill>
                <a:latin typeface="Arial Narrow" panose="020B0606020202030204" pitchFamily="34" charset="0"/>
              </a:rPr>
              <a:t>influencing</a:t>
            </a:r>
            <a:r>
              <a:rPr lang="fr-FR" sz="4000" b="1" dirty="0">
                <a:solidFill>
                  <a:srgbClr val="C00000"/>
                </a:solidFill>
                <a:latin typeface="Arial Narrow" panose="020B0606020202030204" pitchFamily="34" charset="0"/>
              </a:rPr>
              <a:t> absorption</a:t>
            </a:r>
          </a:p>
        </p:txBody>
      </p:sp>
      <p:sp>
        <p:nvSpPr>
          <p:cNvPr id="3" name="Espace réservé du contenu 2"/>
          <p:cNvSpPr>
            <a:spLocks noGrp="1"/>
          </p:cNvSpPr>
          <p:nvPr>
            <p:ph idx="1"/>
          </p:nvPr>
        </p:nvSpPr>
        <p:spPr>
          <a:xfrm>
            <a:off x="528638" y="2590800"/>
            <a:ext cx="8158162" cy="3535363"/>
          </a:xfrm>
        </p:spPr>
        <p:txBody>
          <a:bodyPr>
            <a:normAutofit/>
          </a:bodyPr>
          <a:lstStyle/>
          <a:p>
            <a:pPr marL="514350" indent="-514350">
              <a:buFont typeface="+mj-lt"/>
              <a:buAutoNum type="arabicPeriod"/>
            </a:pPr>
            <a:r>
              <a:rPr lang="fr-FR" sz="2800" b="1" dirty="0" err="1">
                <a:solidFill>
                  <a:schemeClr val="bg2">
                    <a:lumMod val="75000"/>
                  </a:schemeClr>
                </a:solidFill>
                <a:latin typeface="Arial Narrow" panose="020B0606020202030204" pitchFamily="34" charset="0"/>
              </a:rPr>
              <a:t>Effect</a:t>
            </a:r>
            <a:r>
              <a:rPr lang="fr-FR" sz="2800" b="1" dirty="0">
                <a:solidFill>
                  <a:schemeClr val="bg2">
                    <a:lumMod val="75000"/>
                  </a:schemeClr>
                </a:solidFill>
                <a:latin typeface="Arial Narrow" panose="020B0606020202030204" pitchFamily="34" charset="0"/>
              </a:rPr>
              <a:t> of pH on </a:t>
            </a:r>
            <a:r>
              <a:rPr lang="fr-FR" sz="2800" b="1" dirty="0" err="1">
                <a:solidFill>
                  <a:schemeClr val="bg2">
                    <a:lumMod val="75000"/>
                  </a:schemeClr>
                </a:solidFill>
                <a:latin typeface="Arial Narrow" panose="020B0606020202030204" pitchFamily="34" charset="0"/>
              </a:rPr>
              <a:t>drug</a:t>
            </a:r>
            <a:r>
              <a:rPr lang="fr-FR" sz="2800" b="1" dirty="0">
                <a:solidFill>
                  <a:schemeClr val="bg2">
                    <a:lumMod val="75000"/>
                  </a:schemeClr>
                </a:solidFill>
                <a:latin typeface="Arial Narrow" panose="020B0606020202030204" pitchFamily="34" charset="0"/>
              </a:rPr>
              <a:t> absorption</a:t>
            </a:r>
          </a:p>
          <a:p>
            <a:pPr marL="514350" indent="-514350">
              <a:buFont typeface="+mj-lt"/>
              <a:buAutoNum type="arabicPeriod"/>
            </a:pPr>
            <a:r>
              <a:rPr lang="fr-FR" sz="2800" b="1" dirty="0">
                <a:solidFill>
                  <a:schemeClr val="bg2">
                    <a:lumMod val="75000"/>
                  </a:schemeClr>
                </a:solidFill>
                <a:latin typeface="Arial Narrow" panose="020B0606020202030204" pitchFamily="34" charset="0"/>
              </a:rPr>
              <a:t>Blood flow to the absorption site</a:t>
            </a:r>
          </a:p>
          <a:p>
            <a:pPr marL="514350" indent="-514350">
              <a:buFont typeface="+mj-lt"/>
              <a:buAutoNum type="arabicPeriod"/>
            </a:pPr>
            <a:r>
              <a:rPr lang="fr-FR" sz="2800" b="1" dirty="0">
                <a:solidFill>
                  <a:schemeClr val="bg2">
                    <a:lumMod val="75000"/>
                  </a:schemeClr>
                </a:solidFill>
                <a:latin typeface="Arial Narrow" panose="020B0606020202030204" pitchFamily="34" charset="0"/>
              </a:rPr>
              <a:t>Total surface area </a:t>
            </a:r>
            <a:r>
              <a:rPr lang="en-US" sz="2800" b="1" dirty="0">
                <a:solidFill>
                  <a:schemeClr val="bg2">
                    <a:lumMod val="75000"/>
                  </a:schemeClr>
                </a:solidFill>
                <a:latin typeface="Arial Narrow" panose="020B0606020202030204" pitchFamily="34" charset="0"/>
              </a:rPr>
              <a:t>available</a:t>
            </a:r>
            <a:r>
              <a:rPr lang="fr-FR" sz="2800" b="1" dirty="0">
                <a:solidFill>
                  <a:schemeClr val="bg2">
                    <a:lumMod val="75000"/>
                  </a:schemeClr>
                </a:solidFill>
                <a:latin typeface="Arial Narrow" panose="020B0606020202030204" pitchFamily="34" charset="0"/>
              </a:rPr>
              <a:t> for absorption</a:t>
            </a:r>
          </a:p>
          <a:p>
            <a:pPr marL="514350" indent="-514350">
              <a:buFont typeface="+mj-lt"/>
              <a:buAutoNum type="arabicPeriod"/>
            </a:pPr>
            <a:r>
              <a:rPr lang="fr-FR" sz="2800" b="1" dirty="0">
                <a:solidFill>
                  <a:schemeClr val="bg2">
                    <a:lumMod val="75000"/>
                  </a:schemeClr>
                </a:solidFill>
                <a:latin typeface="Arial Narrow" panose="020B0606020202030204" pitchFamily="34" charset="0"/>
              </a:rPr>
              <a:t>Contact time at the absorption surface</a:t>
            </a:r>
          </a:p>
          <a:p>
            <a:pPr marL="514350" indent="-514350">
              <a:buFont typeface="+mj-lt"/>
              <a:buAutoNum type="arabicPeriod"/>
            </a:pPr>
            <a:r>
              <a:rPr lang="fr-FR" b="1" dirty="0">
                <a:solidFill>
                  <a:srgbClr val="FF0000"/>
                </a:solidFill>
                <a:latin typeface="Arial Narrow" panose="020B0606020202030204" pitchFamily="34" charset="0"/>
              </a:rPr>
              <a:t>Expression of P-</a:t>
            </a:r>
            <a:r>
              <a:rPr lang="fr-FR" b="1" dirty="0" err="1">
                <a:solidFill>
                  <a:srgbClr val="FF0000"/>
                </a:solidFill>
                <a:latin typeface="Arial Narrow" panose="020B0606020202030204" pitchFamily="34" charset="0"/>
              </a:rPr>
              <a:t>glycoprotein</a:t>
            </a:r>
            <a:endParaRPr lang="fr-FR" b="1" dirty="0">
              <a:solidFill>
                <a:srgbClr val="FF0000"/>
              </a:solidFill>
              <a:latin typeface="Arial Narrow" panose="020B0606020202030204" pitchFamily="34" charset="0"/>
            </a:endParaRPr>
          </a:p>
        </p:txBody>
      </p:sp>
      <p:sp>
        <p:nvSpPr>
          <p:cNvPr id="4" name="Espace réservé du numéro de diapositive 3"/>
          <p:cNvSpPr>
            <a:spLocks noGrp="1"/>
          </p:cNvSpPr>
          <p:nvPr>
            <p:ph type="sldNum" sz="quarter" idx="12"/>
          </p:nvPr>
        </p:nvSpPr>
        <p:spPr/>
        <p:txBody>
          <a:bodyPr/>
          <a:lstStyle/>
          <a:p>
            <a:fld id="{084F2A69-9AEF-4398-A806-4FBEDD949AD8}"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174441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74638"/>
            <a:ext cx="8458200" cy="1143000"/>
          </a:xfrm>
        </p:spPr>
        <p:txBody>
          <a:bodyPr>
            <a:normAutofit fontScale="90000"/>
          </a:bodyPr>
          <a:lstStyle/>
          <a:p>
            <a:pPr algn="l"/>
            <a:r>
              <a:rPr lang="en-US" sz="4000" b="1" dirty="0">
                <a:solidFill>
                  <a:srgbClr val="C00000"/>
                </a:solidFill>
                <a:latin typeface="Arial Narrow" panose="020B0606020202030204" pitchFamily="34" charset="0"/>
              </a:rPr>
              <a:t>1</a:t>
            </a:r>
            <a:r>
              <a:rPr lang="en-US" sz="4000" b="1" baseline="30000" dirty="0">
                <a:solidFill>
                  <a:srgbClr val="C00000"/>
                </a:solidFill>
                <a:latin typeface="Arial Narrow" panose="020B0606020202030204" pitchFamily="34" charset="0"/>
              </a:rPr>
              <a:t>st</a:t>
            </a:r>
            <a:r>
              <a:rPr lang="en-US" sz="4000" b="1" dirty="0">
                <a:solidFill>
                  <a:srgbClr val="C00000"/>
                </a:solidFill>
                <a:latin typeface="Arial Narrow" panose="020B0606020202030204" pitchFamily="34" charset="0"/>
              </a:rPr>
              <a:t> order elimination vs. zero order elimination</a:t>
            </a:r>
          </a:p>
        </p:txBody>
      </p:sp>
      <p:pic>
        <p:nvPicPr>
          <p:cNvPr id="7" name="Picture 4"/>
          <p:cNvPicPr>
            <a:picLocks noGrp="1" noChangeAspect="1" noChangeArrowheads="1"/>
          </p:cNvPicPr>
          <p:nvPr>
            <p:ph sz="half" idx="1"/>
          </p:nvPr>
        </p:nvPicPr>
        <p:blipFill>
          <a:blip r:embed="rId3" cstate="print"/>
          <a:srcRect/>
          <a:stretch>
            <a:fillRect/>
          </a:stretch>
        </p:blipFill>
        <p:spPr bwMode="auto">
          <a:xfrm>
            <a:off x="381000" y="1295400"/>
            <a:ext cx="4038600" cy="4033153"/>
          </a:xfrm>
          <a:prstGeom prst="rect">
            <a:avLst/>
          </a:prstGeom>
          <a:noFill/>
          <a:ln w="9525">
            <a:noFill/>
            <a:miter lim="800000"/>
            <a:headEnd/>
            <a:tailEnd/>
          </a:ln>
          <a:effectLst/>
        </p:spPr>
      </p:pic>
      <p:pic>
        <p:nvPicPr>
          <p:cNvPr id="8" name="Picture 4"/>
          <p:cNvPicPr>
            <a:picLocks noGrp="1" noChangeAspect="1" noChangeArrowheads="1"/>
          </p:cNvPicPr>
          <p:nvPr>
            <p:ph sz="half" idx="2"/>
          </p:nvPr>
        </p:nvPicPr>
        <p:blipFill>
          <a:blip r:embed="rId4" cstate="print"/>
          <a:srcRect/>
          <a:stretch>
            <a:fillRect/>
          </a:stretch>
        </p:blipFill>
        <p:spPr bwMode="auto">
          <a:xfrm>
            <a:off x="4648200" y="1600200"/>
            <a:ext cx="4038600" cy="3248439"/>
          </a:xfrm>
          <a:prstGeom prst="rect">
            <a:avLst/>
          </a:prstGeom>
          <a:noFill/>
          <a:ln w="9525">
            <a:noFill/>
            <a:miter lim="800000"/>
            <a:headEnd/>
            <a:tailEnd/>
          </a:ln>
          <a:effectLst/>
        </p:spPr>
      </p:pic>
      <p:sp>
        <p:nvSpPr>
          <p:cNvPr id="2" name="مستطيل 1"/>
          <p:cNvSpPr/>
          <p:nvPr/>
        </p:nvSpPr>
        <p:spPr>
          <a:xfrm>
            <a:off x="457200" y="5638800"/>
            <a:ext cx="8305800" cy="830997"/>
          </a:xfrm>
          <a:prstGeom prst="rect">
            <a:avLst/>
          </a:prstGeom>
        </p:spPr>
        <p:txBody>
          <a:bodyPr wrap="square">
            <a:spAutoFit/>
          </a:bodyPr>
          <a:lstStyle/>
          <a:p>
            <a:r>
              <a:rPr lang="en-US" sz="2400" b="1" dirty="0">
                <a:solidFill>
                  <a:srgbClr val="FF0000"/>
                </a:solidFill>
                <a:latin typeface="Arial Narrow" panose="020B0606020202030204" pitchFamily="34" charset="0"/>
              </a:rPr>
              <a:t>Drug half-life </a:t>
            </a:r>
            <a:r>
              <a:rPr lang="en-US" sz="2400" dirty="0">
                <a:latin typeface="Arial Narrow" panose="020B0606020202030204" pitchFamily="34" charset="0"/>
              </a:rPr>
              <a:t>is often used as a measurement of drug CL, as </a:t>
            </a:r>
            <a:r>
              <a:rPr lang="en-US" sz="2400" b="1" dirty="0">
                <a:latin typeface="Arial Narrow" panose="020B0606020202030204" pitchFamily="34" charset="0"/>
              </a:rPr>
              <a:t>, </a:t>
            </a:r>
            <a:r>
              <a:rPr lang="en-US" sz="2400" b="1" dirty="0" err="1">
                <a:latin typeface="Arial Narrow" panose="020B0606020202030204" pitchFamily="34" charset="0"/>
              </a:rPr>
              <a:t>V</a:t>
            </a:r>
            <a:r>
              <a:rPr lang="en-US" sz="2400" b="1" baseline="-25000" dirty="0" err="1">
                <a:latin typeface="Arial Narrow" panose="020B0606020202030204" pitchFamily="34" charset="0"/>
              </a:rPr>
              <a:t>d</a:t>
            </a:r>
            <a:r>
              <a:rPr lang="en-US" sz="2400" b="1" dirty="0">
                <a:latin typeface="Arial Narrow" panose="020B0606020202030204" pitchFamily="34" charset="0"/>
              </a:rPr>
              <a:t> is a constant </a:t>
            </a:r>
            <a:r>
              <a:rPr lang="en-US" sz="2400" dirty="0">
                <a:latin typeface="Arial Narrow" panose="020B0606020202030204" pitchFamily="34" charset="0"/>
              </a:rPr>
              <a:t>for many drugs</a:t>
            </a:r>
            <a:r>
              <a:rPr lang="en-US" sz="2400" i="1" dirty="0">
                <a:latin typeface="Arial Narrow" panose="020B0606020202030204" pitchFamily="34" charset="0"/>
              </a:rPr>
              <a:t>. </a:t>
            </a:r>
            <a:endParaRPr lang="ar-JO" sz="2400" i="1" dirty="0">
              <a:latin typeface="Arial Narrow" panose="020B0606020202030204" pitchFamily="34" charset="0"/>
            </a:endParaRPr>
          </a:p>
        </p:txBody>
      </p:sp>
      <p:sp>
        <p:nvSpPr>
          <p:cNvPr id="3" name="عنصر نائب لرقم الشريحة 2"/>
          <p:cNvSpPr>
            <a:spLocks noGrp="1"/>
          </p:cNvSpPr>
          <p:nvPr>
            <p:ph type="sldNum" sz="quarter" idx="12"/>
          </p:nvPr>
        </p:nvSpPr>
        <p:spPr/>
        <p:txBody>
          <a:bodyPr/>
          <a:lstStyle/>
          <a:p>
            <a:fld id="{5FB6210C-F1C1-4948-BFEC-B9D3760F1B03}" type="slidenum">
              <a:rPr lang="en-US" smtClean="0"/>
              <a:pPr/>
              <a:t>10</a:t>
            </a:fld>
            <a:endParaRPr lang="en-US"/>
          </a:p>
        </p:txBody>
      </p:sp>
    </p:spTree>
    <p:extLst>
      <p:ext uri="{BB962C8B-B14F-4D97-AF65-F5344CB8AC3E}">
        <p14:creationId xmlns:p14="http://schemas.microsoft.com/office/powerpoint/2010/main" val="206152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659160"/>
          </a:xfrm>
        </p:spPr>
        <p:txBody>
          <a:bodyPr/>
          <a:lstStyle/>
          <a:p>
            <a:pPr algn="l"/>
            <a:r>
              <a:rPr lang="en-US" sz="3600" b="1" dirty="0" smtClean="0">
                <a:solidFill>
                  <a:srgbClr val="C00000"/>
                </a:solidFill>
              </a:rPr>
              <a:t>Basic parameters: </a:t>
            </a:r>
            <a:endParaRPr lang="en-US" sz="3600" b="1" dirty="0">
              <a:solidFill>
                <a:srgbClr val="C00000"/>
              </a:solidFill>
            </a:endParaRPr>
          </a:p>
        </p:txBody>
      </p:sp>
      <p:sp>
        <p:nvSpPr>
          <p:cNvPr id="3" name="عنصر نائب للمحتوى 2"/>
          <p:cNvSpPr>
            <a:spLocks noGrp="1"/>
          </p:cNvSpPr>
          <p:nvPr>
            <p:ph idx="1"/>
          </p:nvPr>
        </p:nvSpPr>
        <p:spPr>
          <a:xfrm>
            <a:off x="611560" y="1628800"/>
            <a:ext cx="7772400" cy="4114800"/>
          </a:xfrm>
        </p:spPr>
        <p:txBody>
          <a:bodyPr/>
          <a:lstStyle/>
          <a:p>
            <a:pPr marL="514350" indent="-514350">
              <a:buFont typeface="+mj-lt"/>
              <a:buAutoNum type="arabicPeriod"/>
            </a:pPr>
            <a:r>
              <a:rPr lang="en-US" sz="2800" dirty="0" smtClean="0"/>
              <a:t>Bioavailability “ F ” &amp; AUC</a:t>
            </a:r>
          </a:p>
          <a:p>
            <a:pPr marL="514350" indent="-514350">
              <a:buFont typeface="+mj-lt"/>
              <a:buAutoNum type="arabicPeriod"/>
            </a:pPr>
            <a:r>
              <a:rPr lang="en-US" sz="2800" dirty="0" smtClean="0"/>
              <a:t>Volume of distribution (</a:t>
            </a:r>
            <a:r>
              <a:rPr lang="en-US" sz="2800" dirty="0" err="1" smtClean="0"/>
              <a:t>V</a:t>
            </a:r>
            <a:r>
              <a:rPr lang="en-US" sz="1800" dirty="0" err="1" smtClean="0"/>
              <a:t>d</a:t>
            </a:r>
            <a:r>
              <a:rPr lang="en-US" sz="2800" dirty="0" smtClean="0"/>
              <a:t>)</a:t>
            </a:r>
          </a:p>
          <a:p>
            <a:pPr marL="514350" indent="-514350">
              <a:buFont typeface="+mj-lt"/>
              <a:buAutoNum type="arabicPeriod"/>
            </a:pPr>
            <a:r>
              <a:rPr lang="en-US" sz="2800" dirty="0" smtClean="0"/>
              <a:t>Clearance (CL) </a:t>
            </a:r>
          </a:p>
          <a:p>
            <a:pPr marL="514350" indent="-514350">
              <a:buFont typeface="+mj-lt"/>
              <a:buAutoNum type="arabicPeriod"/>
            </a:pPr>
            <a:r>
              <a:rPr lang="en-US" sz="2800" dirty="0" smtClean="0"/>
              <a:t>Elimination rate constant (K)</a:t>
            </a:r>
          </a:p>
          <a:p>
            <a:pPr marL="514350" indent="-514350">
              <a:buFont typeface="+mj-lt"/>
              <a:buAutoNum type="arabicPeriod"/>
            </a:pPr>
            <a:r>
              <a:rPr lang="en-US" sz="2800" dirty="0" smtClean="0"/>
              <a:t>Half life (t</a:t>
            </a:r>
            <a:r>
              <a:rPr lang="en-US" sz="1400" dirty="0" smtClean="0"/>
              <a:t>1/2</a:t>
            </a:r>
            <a:r>
              <a:rPr lang="en-US" sz="2800" dirty="0" smtClean="0"/>
              <a:t>)</a:t>
            </a:r>
          </a:p>
          <a:p>
            <a:pPr marL="514350" indent="-514350">
              <a:buFont typeface="+mj-lt"/>
              <a:buAutoNum type="arabicPeriod"/>
            </a:pPr>
            <a:r>
              <a:rPr lang="en-US" sz="2800" dirty="0" smtClean="0"/>
              <a:t>Loading (LD)</a:t>
            </a:r>
          </a:p>
          <a:p>
            <a:pPr marL="514350" indent="-514350">
              <a:buFont typeface="+mj-lt"/>
              <a:buAutoNum type="arabicPeriod"/>
            </a:pPr>
            <a:r>
              <a:rPr lang="en-US" sz="2800" dirty="0" smtClean="0"/>
              <a:t>Steady State </a:t>
            </a:r>
            <a:r>
              <a:rPr lang="en-US" sz="2800" dirty="0"/>
              <a:t>C</a:t>
            </a:r>
            <a:r>
              <a:rPr lang="en-US" sz="2800" dirty="0" smtClean="0"/>
              <a:t>oncentration (</a:t>
            </a:r>
            <a:r>
              <a:rPr lang="en-US" sz="2800" dirty="0" err="1" smtClean="0"/>
              <a:t>C</a:t>
            </a:r>
            <a:r>
              <a:rPr lang="en-US" sz="2000" dirty="0" err="1" smtClean="0"/>
              <a:t>ss</a:t>
            </a:r>
            <a:r>
              <a:rPr lang="en-US" sz="2800" dirty="0" smtClean="0"/>
              <a:t>)  </a:t>
            </a:r>
          </a:p>
          <a:p>
            <a:endParaRPr lang="en-US" dirty="0" smtClean="0"/>
          </a:p>
          <a:p>
            <a:endParaRPr lang="en-US" dirty="0"/>
          </a:p>
        </p:txBody>
      </p:sp>
      <p:sp>
        <p:nvSpPr>
          <p:cNvPr id="4" name="عنصر نائب لرقم الشريحة 3"/>
          <p:cNvSpPr>
            <a:spLocks noGrp="1"/>
          </p:cNvSpPr>
          <p:nvPr>
            <p:ph type="sldNum" sz="quarter" idx="12"/>
          </p:nvPr>
        </p:nvSpPr>
        <p:spPr/>
        <p:txBody>
          <a:bodyPr/>
          <a:lstStyle/>
          <a:p>
            <a:fld id="{8346F0D5-57E6-4E8F-B0C2-B1928B271080}"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176390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3"/>
          <p:cNvSpPr>
            <a:spLocks noGrp="1"/>
          </p:cNvSpPr>
          <p:nvPr>
            <p:ph type="title"/>
          </p:nvPr>
        </p:nvSpPr>
        <p:spPr>
          <a:xfrm>
            <a:off x="685800" y="381000"/>
            <a:ext cx="7772400" cy="914400"/>
          </a:xfrm>
        </p:spPr>
        <p:txBody>
          <a:bodyPr>
            <a:normAutofit fontScale="90000"/>
          </a:bodyPr>
          <a:lstStyle/>
          <a:p>
            <a:r>
              <a:rPr lang="en-US" altLang="en-US" sz="3200" b="1" dirty="0" smtClean="0">
                <a:solidFill>
                  <a:srgbClr val="C00000"/>
                </a:solidFill>
                <a:ea typeface="ＭＳ Ｐゴシック" pitchFamily="34" charset="-128"/>
              </a:rPr>
              <a:t>Route of Administration Determines Bioavailability (AUC)</a:t>
            </a:r>
          </a:p>
        </p:txBody>
      </p:sp>
      <p:pic>
        <p:nvPicPr>
          <p:cNvPr id="13209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3624" y="1981200"/>
            <a:ext cx="5396752" cy="4114800"/>
          </a:xfrm>
        </p:spPr>
      </p:pic>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4071458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3568" y="260648"/>
            <a:ext cx="7772400" cy="648072"/>
          </a:xfrm>
        </p:spPr>
        <p:txBody>
          <a:bodyPr/>
          <a:lstStyle/>
          <a:p>
            <a:pPr eaLnBrk="1" hangingPunct="1"/>
            <a:r>
              <a:rPr lang="en-US" altLang="en-US" sz="3600" b="1" dirty="0" smtClean="0">
                <a:solidFill>
                  <a:srgbClr val="C00000"/>
                </a:solidFill>
                <a:ea typeface="ＭＳ Ｐゴシック" pitchFamily="34" charset="-128"/>
                <a:cs typeface="Times New Roman" pitchFamily="18" charset="0"/>
              </a:rPr>
              <a:t>Volume of Distribution</a:t>
            </a:r>
            <a:r>
              <a:rPr lang="en-US" altLang="en-US" sz="3600" b="1" dirty="0" smtClean="0">
                <a:solidFill>
                  <a:srgbClr val="C00000"/>
                </a:solidFill>
                <a:ea typeface="ＭＳ Ｐゴシック" pitchFamily="34" charset="-128"/>
              </a:rPr>
              <a:t> </a:t>
            </a:r>
          </a:p>
        </p:txBody>
      </p:sp>
      <p:sp>
        <p:nvSpPr>
          <p:cNvPr id="125955" name="Rectangle 3"/>
          <p:cNvSpPr>
            <a:spLocks noGrp="1" noChangeArrowheads="1"/>
          </p:cNvSpPr>
          <p:nvPr>
            <p:ph type="body" idx="1"/>
          </p:nvPr>
        </p:nvSpPr>
        <p:spPr>
          <a:xfrm>
            <a:off x="539552" y="1196752"/>
            <a:ext cx="8208912" cy="4896544"/>
          </a:xfrm>
        </p:spPr>
        <p:txBody>
          <a:bodyPr/>
          <a:lstStyle/>
          <a:p>
            <a:pPr eaLnBrk="1" hangingPunct="1">
              <a:lnSpc>
                <a:spcPct val="90000"/>
              </a:lnSpc>
            </a:pPr>
            <a:r>
              <a:rPr lang="en-US" altLang="en-US" sz="2800" dirty="0" smtClean="0">
                <a:ea typeface="ＭＳ Ｐゴシック" pitchFamily="34" charset="-128"/>
                <a:cs typeface="Times New Roman" pitchFamily="18" charset="0"/>
              </a:rPr>
              <a:t>C =  D/V</a:t>
            </a:r>
            <a:endParaRPr lang="en-US" altLang="en-US" sz="2800" baseline="-25000" dirty="0" smtClean="0">
              <a:ea typeface="ＭＳ Ｐゴシック" pitchFamily="34" charset="-128"/>
              <a:cs typeface="Times New Roman" pitchFamily="18" charset="0"/>
            </a:endParaRPr>
          </a:p>
          <a:p>
            <a:pPr lvl="1" eaLnBrk="1" hangingPunct="1">
              <a:lnSpc>
                <a:spcPct val="90000"/>
              </a:lnSpc>
              <a:buFontTx/>
              <a:buNone/>
            </a:pPr>
            <a:r>
              <a:rPr lang="en-US" altLang="en-US" sz="2400" dirty="0" err="1" smtClean="0">
                <a:ea typeface="ＭＳ Ｐゴシック" pitchFamily="34" charset="-128"/>
                <a:cs typeface="Times New Roman" pitchFamily="18" charset="0"/>
              </a:rPr>
              <a:t>V</a:t>
            </a:r>
            <a:r>
              <a:rPr lang="en-US" altLang="en-US" sz="2400" baseline="-25000" dirty="0" err="1" smtClean="0">
                <a:ea typeface="ＭＳ Ｐゴシック" pitchFamily="34" charset="-128"/>
                <a:cs typeface="Times New Roman" pitchFamily="18" charset="0"/>
              </a:rPr>
              <a:t>d</a:t>
            </a:r>
            <a:r>
              <a:rPr lang="en-US" altLang="en-US" sz="2400" dirty="0" smtClean="0">
                <a:ea typeface="ＭＳ Ｐゴシック" pitchFamily="34" charset="-128"/>
                <a:cs typeface="Times New Roman" pitchFamily="18" charset="0"/>
              </a:rPr>
              <a:t> is the apparent volume of distribution</a:t>
            </a:r>
          </a:p>
          <a:p>
            <a:pPr lvl="1" eaLnBrk="1" hangingPunct="1">
              <a:lnSpc>
                <a:spcPct val="90000"/>
              </a:lnSpc>
              <a:buFontTx/>
              <a:buNone/>
            </a:pPr>
            <a:r>
              <a:rPr lang="en-US" altLang="en-US" sz="2400" dirty="0" smtClean="0">
                <a:ea typeface="ＭＳ Ｐゴシック" pitchFamily="34" charset="-128"/>
                <a:cs typeface="Times New Roman" pitchFamily="18" charset="0"/>
              </a:rPr>
              <a:t>C= [drug] in plasma at some time</a:t>
            </a:r>
          </a:p>
          <a:p>
            <a:pPr lvl="1" eaLnBrk="1" hangingPunct="1">
              <a:lnSpc>
                <a:spcPct val="90000"/>
              </a:lnSpc>
              <a:buFontTx/>
              <a:buNone/>
            </a:pPr>
            <a:r>
              <a:rPr lang="en-US" altLang="en-US" sz="2400" dirty="0" smtClean="0">
                <a:ea typeface="ＭＳ Ｐゴシック" pitchFamily="34" charset="-128"/>
                <a:cs typeface="Times New Roman" pitchFamily="18" charset="0"/>
              </a:rPr>
              <a:t>D= total [drug] in system</a:t>
            </a:r>
          </a:p>
          <a:p>
            <a:pPr lvl="1" eaLnBrk="1" hangingPunct="1">
              <a:lnSpc>
                <a:spcPct val="90000"/>
              </a:lnSpc>
            </a:pPr>
            <a:endParaRPr lang="en-US" altLang="en-US" sz="2400" dirty="0" smtClean="0">
              <a:ea typeface="ＭＳ Ｐゴシック" pitchFamily="34" charset="-128"/>
              <a:cs typeface="Times New Roman" pitchFamily="18" charset="0"/>
            </a:endParaRPr>
          </a:p>
          <a:p>
            <a:pPr eaLnBrk="1" hangingPunct="1">
              <a:lnSpc>
                <a:spcPct val="90000"/>
              </a:lnSpc>
            </a:pPr>
            <a:r>
              <a:rPr lang="en-US" altLang="en-US" sz="2800" dirty="0" err="1" smtClean="0">
                <a:ea typeface="ＭＳ Ｐゴシック" pitchFamily="34" charset="-128"/>
                <a:cs typeface="Times New Roman" pitchFamily="18" charset="0"/>
              </a:rPr>
              <a:t>V</a:t>
            </a:r>
            <a:r>
              <a:rPr lang="en-US" altLang="en-US" sz="2800" baseline="-25000" dirty="0" err="1" smtClean="0">
                <a:ea typeface="ＭＳ Ｐゴシック" pitchFamily="34" charset="-128"/>
                <a:cs typeface="Times New Roman" pitchFamily="18" charset="0"/>
              </a:rPr>
              <a:t>d</a:t>
            </a:r>
            <a:r>
              <a:rPr lang="en-US" altLang="en-US" sz="2800" dirty="0" smtClean="0">
                <a:ea typeface="ＭＳ Ｐゴシック" pitchFamily="34" charset="-128"/>
                <a:cs typeface="Times New Roman" pitchFamily="18" charset="0"/>
              </a:rPr>
              <a:t> gives an estimation of how well the drug is distributed:</a:t>
            </a:r>
          </a:p>
          <a:p>
            <a:pPr marL="0" indent="0" eaLnBrk="1" hangingPunct="1">
              <a:lnSpc>
                <a:spcPct val="90000"/>
              </a:lnSpc>
              <a:buNone/>
            </a:pPr>
            <a:r>
              <a:rPr lang="en-US" altLang="en-US" sz="2800" dirty="0" smtClean="0">
                <a:ea typeface="ＭＳ Ｐゴシック" pitchFamily="34" charset="-128"/>
                <a:cs typeface="Times New Roman" pitchFamily="18" charset="0"/>
              </a:rPr>
              <a:t>  </a:t>
            </a:r>
          </a:p>
          <a:p>
            <a:pPr eaLnBrk="1" hangingPunct="1">
              <a:lnSpc>
                <a:spcPct val="90000"/>
              </a:lnSpc>
              <a:buFont typeface="Wingdings" panose="05000000000000000000" pitchFamily="2" charset="2"/>
              <a:buChar char="Ø"/>
            </a:pPr>
            <a:r>
              <a:rPr lang="en-US" altLang="en-US" sz="2400" dirty="0" err="1" smtClean="0">
                <a:solidFill>
                  <a:srgbClr val="0000FF"/>
                </a:solidFill>
                <a:ea typeface="ＭＳ Ｐゴシック" pitchFamily="34" charset="-128"/>
                <a:cs typeface="Times New Roman" pitchFamily="18" charset="0"/>
              </a:rPr>
              <a:t>V</a:t>
            </a:r>
            <a:r>
              <a:rPr lang="en-US" altLang="en-US" sz="2400" baseline="-25000" dirty="0" err="1" smtClean="0">
                <a:solidFill>
                  <a:srgbClr val="0000FF"/>
                </a:solidFill>
                <a:ea typeface="ＭＳ Ｐゴシック" pitchFamily="34" charset="-128"/>
                <a:cs typeface="Times New Roman" pitchFamily="18" charset="0"/>
              </a:rPr>
              <a:t>d</a:t>
            </a:r>
            <a:r>
              <a:rPr lang="en-US" altLang="en-US" sz="2400" dirty="0" smtClean="0">
                <a:solidFill>
                  <a:srgbClr val="0000FF"/>
                </a:solidFill>
                <a:ea typeface="ＭＳ Ｐゴシック" pitchFamily="34" charset="-128"/>
                <a:cs typeface="Times New Roman" pitchFamily="18" charset="0"/>
              </a:rPr>
              <a:t> &lt; 0.071 L/kg indicate the drug is mainly in the circulatory system.  </a:t>
            </a:r>
          </a:p>
          <a:p>
            <a:pPr eaLnBrk="1" hangingPunct="1">
              <a:lnSpc>
                <a:spcPct val="90000"/>
              </a:lnSpc>
              <a:buFont typeface="Wingdings" panose="05000000000000000000" pitchFamily="2" charset="2"/>
              <a:buChar char="Ø"/>
            </a:pPr>
            <a:r>
              <a:rPr lang="en-US" altLang="en-US" sz="2400" dirty="0" err="1" smtClean="0">
                <a:solidFill>
                  <a:srgbClr val="0000FF"/>
                </a:solidFill>
                <a:ea typeface="ＭＳ Ｐゴシック" pitchFamily="34" charset="-128"/>
                <a:cs typeface="Times New Roman" pitchFamily="18" charset="0"/>
              </a:rPr>
              <a:t>V</a:t>
            </a:r>
            <a:r>
              <a:rPr lang="en-US" altLang="en-US" sz="2400" baseline="-25000" dirty="0" err="1" smtClean="0">
                <a:solidFill>
                  <a:srgbClr val="0000FF"/>
                </a:solidFill>
                <a:ea typeface="ＭＳ Ｐゴシック" pitchFamily="34" charset="-128"/>
                <a:cs typeface="Times New Roman" pitchFamily="18" charset="0"/>
              </a:rPr>
              <a:t>d</a:t>
            </a:r>
            <a:r>
              <a:rPr lang="en-US" altLang="en-US" sz="2400" dirty="0" smtClean="0">
                <a:solidFill>
                  <a:srgbClr val="0000FF"/>
                </a:solidFill>
                <a:ea typeface="ＭＳ Ｐゴシック" pitchFamily="34" charset="-128"/>
                <a:cs typeface="Times New Roman" pitchFamily="18" charset="0"/>
              </a:rPr>
              <a:t> &gt; 0.071 L/kg indicate the drug has entered specific tissues.</a:t>
            </a:r>
          </a:p>
          <a:p>
            <a:pPr lvl="1" eaLnBrk="1" hangingPunct="1">
              <a:lnSpc>
                <a:spcPct val="90000"/>
              </a:lnSpc>
            </a:pPr>
            <a:endParaRPr lang="en-US" altLang="en-US" sz="2400" dirty="0" smtClean="0">
              <a:ea typeface="ＭＳ Ｐゴシック" pitchFamily="34" charset="-128"/>
            </a:endParaRPr>
          </a:p>
          <a:p>
            <a:pPr eaLnBrk="1" hangingPunct="1">
              <a:lnSpc>
                <a:spcPct val="90000"/>
              </a:lnSpc>
            </a:pPr>
            <a:endParaRPr lang="en-US" altLang="en-US" sz="2400" dirty="0" smtClean="0">
              <a:ea typeface="ＭＳ Ｐゴシック" pitchFamily="34" charset="-128"/>
            </a:endParaRPr>
          </a:p>
        </p:txBody>
      </p:sp>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2322993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498725" y="2376488"/>
            <a:ext cx="19954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b="1" i="1" smtClean="0">
                <a:solidFill>
                  <a:srgbClr val="000000"/>
                </a:solidFill>
                <a:latin typeface="Arial" charset="0"/>
              </a:rPr>
              <a:t>C  </a:t>
            </a:r>
            <a:r>
              <a:rPr lang="en-US" altLang="fr-FR" sz="2800" b="1" smtClean="0">
                <a:solidFill>
                  <a:srgbClr val="000000"/>
                </a:solidFill>
                <a:latin typeface="Arial" charset="0"/>
              </a:rPr>
              <a:t>=  </a:t>
            </a:r>
            <a:r>
              <a:rPr lang="en-US" altLang="fr-FR" sz="2800" b="1" i="1" smtClean="0">
                <a:solidFill>
                  <a:srgbClr val="000000"/>
                </a:solidFill>
                <a:latin typeface="Arial" charset="0"/>
              </a:rPr>
              <a:t>--------</a:t>
            </a:r>
          </a:p>
        </p:txBody>
      </p:sp>
      <p:sp>
        <p:nvSpPr>
          <p:cNvPr id="7171" name="Rectangle 4"/>
          <p:cNvSpPr>
            <a:spLocks noChangeArrowheads="1"/>
          </p:cNvSpPr>
          <p:nvPr/>
        </p:nvSpPr>
        <p:spPr bwMode="auto">
          <a:xfrm>
            <a:off x="3652838" y="199548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W </a:t>
            </a:r>
          </a:p>
        </p:txBody>
      </p:sp>
      <p:sp>
        <p:nvSpPr>
          <p:cNvPr id="7172" name="Rectangle 5"/>
          <p:cNvSpPr>
            <a:spLocks noChangeArrowheads="1"/>
          </p:cNvSpPr>
          <p:nvPr/>
        </p:nvSpPr>
        <p:spPr bwMode="auto">
          <a:xfrm>
            <a:off x="3625850" y="2833688"/>
            <a:ext cx="5207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V </a:t>
            </a:r>
          </a:p>
        </p:txBody>
      </p:sp>
      <p:sp>
        <p:nvSpPr>
          <p:cNvPr id="7173" name="Rectangle 6"/>
          <p:cNvSpPr>
            <a:spLocks noChangeArrowheads="1"/>
          </p:cNvSpPr>
          <p:nvPr/>
        </p:nvSpPr>
        <p:spPr bwMode="auto">
          <a:xfrm>
            <a:off x="898525" y="3671888"/>
            <a:ext cx="73294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smtClean="0">
                <a:solidFill>
                  <a:srgbClr val="000000"/>
                </a:solidFill>
                <a:latin typeface="Arial" charset="0"/>
              </a:rPr>
              <a:t>where </a:t>
            </a:r>
            <a:r>
              <a:rPr lang="en-US" altLang="fr-FR" sz="2800" i="1" smtClean="0">
                <a:solidFill>
                  <a:srgbClr val="000000"/>
                </a:solidFill>
                <a:latin typeface="Arial" charset="0"/>
              </a:rPr>
              <a:t>C</a:t>
            </a:r>
            <a:r>
              <a:rPr lang="en-US" altLang="fr-FR" sz="2800" smtClean="0">
                <a:solidFill>
                  <a:srgbClr val="000000"/>
                </a:solidFill>
                <a:latin typeface="Arial" charset="0"/>
              </a:rPr>
              <a:t> = concentration, </a:t>
            </a:r>
            <a:r>
              <a:rPr lang="en-US" altLang="fr-FR" sz="2800" i="1" smtClean="0">
                <a:solidFill>
                  <a:srgbClr val="000000"/>
                </a:solidFill>
                <a:latin typeface="Arial" charset="0"/>
              </a:rPr>
              <a:t>W</a:t>
            </a:r>
            <a:r>
              <a:rPr lang="en-US" altLang="fr-FR" sz="2800" smtClean="0">
                <a:solidFill>
                  <a:srgbClr val="000000"/>
                </a:solidFill>
                <a:latin typeface="Arial" charset="0"/>
              </a:rPr>
              <a:t> = weight of drug,</a:t>
            </a:r>
          </a:p>
          <a:p>
            <a:pPr eaLnBrk="0" fontAlgn="base" hangingPunct="0">
              <a:spcBef>
                <a:spcPct val="0"/>
              </a:spcBef>
              <a:spcAft>
                <a:spcPct val="0"/>
              </a:spcAft>
            </a:pPr>
            <a:r>
              <a:rPr lang="en-US" altLang="fr-FR" sz="2800" smtClean="0">
                <a:solidFill>
                  <a:srgbClr val="000000"/>
                </a:solidFill>
                <a:latin typeface="Arial" charset="0"/>
              </a:rPr>
              <a:t>and </a:t>
            </a:r>
            <a:r>
              <a:rPr lang="en-US" altLang="fr-FR" sz="2800" i="1" smtClean="0">
                <a:solidFill>
                  <a:srgbClr val="000000"/>
                </a:solidFill>
                <a:latin typeface="Arial" charset="0"/>
              </a:rPr>
              <a:t>V</a:t>
            </a:r>
            <a:r>
              <a:rPr lang="en-US" altLang="fr-FR" sz="2800" smtClean="0">
                <a:solidFill>
                  <a:srgbClr val="000000"/>
                </a:solidFill>
                <a:latin typeface="Arial" charset="0"/>
              </a:rPr>
              <a:t>  = volume of solution</a:t>
            </a:r>
          </a:p>
        </p:txBody>
      </p:sp>
      <p:sp>
        <p:nvSpPr>
          <p:cNvPr id="7174" name="Rectangle 7"/>
          <p:cNvSpPr>
            <a:spLocks noGrp="1" noChangeArrowheads="1"/>
          </p:cNvSpPr>
          <p:nvPr>
            <p:ph type="title"/>
          </p:nvPr>
        </p:nvSpPr>
        <p:spPr/>
        <p:txBody>
          <a:bodyPr/>
          <a:lstStyle/>
          <a:p>
            <a:pPr eaLnBrk="1" hangingPunct="1"/>
            <a:r>
              <a:rPr lang="en-US" altLang="fr-FR" smtClean="0"/>
              <a:t>So now if you want an equation,</a:t>
            </a:r>
          </a:p>
        </p:txBody>
      </p:sp>
    </p:spTree>
    <p:extLst>
      <p:ext uri="{BB962C8B-B14F-4D97-AF65-F5344CB8AC3E}">
        <p14:creationId xmlns:p14="http://schemas.microsoft.com/office/powerpoint/2010/main" val="1454471837"/>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955925" y="2300288"/>
            <a:ext cx="490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b="1" smtClean="0">
                <a:solidFill>
                  <a:srgbClr val="000000"/>
                </a:solidFill>
                <a:latin typeface="Arial" charset="0"/>
              </a:rPr>
              <a:t>= </a:t>
            </a:r>
          </a:p>
        </p:txBody>
      </p:sp>
      <p:sp>
        <p:nvSpPr>
          <p:cNvPr id="9219" name="Rectangle 4"/>
          <p:cNvSpPr>
            <a:spLocks noChangeArrowheads="1"/>
          </p:cNvSpPr>
          <p:nvPr/>
        </p:nvSpPr>
        <p:spPr bwMode="auto">
          <a:xfrm>
            <a:off x="2052638" y="230028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W </a:t>
            </a:r>
          </a:p>
        </p:txBody>
      </p:sp>
      <p:sp>
        <p:nvSpPr>
          <p:cNvPr id="9220" name="Rectangle 5"/>
          <p:cNvSpPr>
            <a:spLocks noChangeArrowheads="1"/>
          </p:cNvSpPr>
          <p:nvPr/>
        </p:nvSpPr>
        <p:spPr bwMode="auto">
          <a:xfrm>
            <a:off x="4387850" y="2300288"/>
            <a:ext cx="5207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V </a:t>
            </a:r>
          </a:p>
        </p:txBody>
      </p:sp>
      <p:sp>
        <p:nvSpPr>
          <p:cNvPr id="9221" name="Rectangle 6"/>
          <p:cNvSpPr>
            <a:spLocks noChangeArrowheads="1"/>
          </p:cNvSpPr>
          <p:nvPr/>
        </p:nvSpPr>
        <p:spPr bwMode="auto">
          <a:xfrm>
            <a:off x="3668713" y="2255838"/>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3200" b="1" i="1" smtClean="0">
                <a:solidFill>
                  <a:srgbClr val="000000"/>
                </a:solidFill>
                <a:latin typeface="Arial" charset="0"/>
              </a:rPr>
              <a:t>C </a:t>
            </a:r>
          </a:p>
        </p:txBody>
      </p:sp>
      <p:sp>
        <p:nvSpPr>
          <p:cNvPr id="9222" name="Rectangle 7"/>
          <p:cNvSpPr>
            <a:spLocks noChangeArrowheads="1"/>
          </p:cNvSpPr>
          <p:nvPr/>
        </p:nvSpPr>
        <p:spPr bwMode="auto">
          <a:xfrm>
            <a:off x="974725" y="3094038"/>
            <a:ext cx="79629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and you can think about W as a dose (mg),</a:t>
            </a:r>
          </a:p>
          <a:p>
            <a:pPr eaLnBrk="0" fontAlgn="base" hangingPunct="0">
              <a:spcBef>
                <a:spcPct val="0"/>
              </a:spcBef>
              <a:spcAft>
                <a:spcPct val="0"/>
              </a:spcAft>
            </a:pPr>
            <a:r>
              <a:rPr lang="en-US" altLang="fr-FR" sz="3200" smtClean="0">
                <a:solidFill>
                  <a:srgbClr val="000000"/>
                </a:solidFill>
                <a:latin typeface="Arial" charset="0"/>
              </a:rPr>
              <a:t>C as a serum or plasma drug concentration</a:t>
            </a:r>
          </a:p>
          <a:p>
            <a:pPr eaLnBrk="0" fontAlgn="base" hangingPunct="0">
              <a:spcBef>
                <a:spcPct val="0"/>
              </a:spcBef>
              <a:spcAft>
                <a:spcPct val="0"/>
              </a:spcAft>
            </a:pPr>
            <a:r>
              <a:rPr lang="en-US" altLang="fr-FR" sz="3200" smtClean="0">
                <a:solidFill>
                  <a:srgbClr val="000000"/>
                </a:solidFill>
                <a:latin typeface="Arial" charset="0"/>
              </a:rPr>
              <a:t>(mg/L), and V as apparent volume of</a:t>
            </a:r>
          </a:p>
          <a:p>
            <a:pPr eaLnBrk="0" fontAlgn="base" hangingPunct="0">
              <a:spcBef>
                <a:spcPct val="0"/>
              </a:spcBef>
              <a:spcAft>
                <a:spcPct val="0"/>
              </a:spcAft>
            </a:pPr>
            <a:r>
              <a:rPr lang="en-US" altLang="fr-FR" sz="3200" smtClean="0">
                <a:solidFill>
                  <a:srgbClr val="000000"/>
                </a:solidFill>
                <a:latin typeface="Arial" charset="0"/>
              </a:rPr>
              <a:t>distribution (L).</a:t>
            </a:r>
          </a:p>
        </p:txBody>
      </p:sp>
      <p:sp>
        <p:nvSpPr>
          <p:cNvPr id="9223" name="Rectangle 8"/>
          <p:cNvSpPr>
            <a:spLocks noGrp="1" noChangeArrowheads="1"/>
          </p:cNvSpPr>
          <p:nvPr>
            <p:ph type="title"/>
          </p:nvPr>
        </p:nvSpPr>
        <p:spPr/>
        <p:txBody>
          <a:bodyPr/>
          <a:lstStyle/>
          <a:p>
            <a:pPr eaLnBrk="1" hangingPunct="1"/>
            <a:r>
              <a:rPr lang="en-US" altLang="fr-FR" smtClean="0"/>
              <a:t>You can rearrange this equation:</a:t>
            </a:r>
          </a:p>
        </p:txBody>
      </p:sp>
    </p:spTree>
    <p:extLst>
      <p:ext uri="{BB962C8B-B14F-4D97-AF65-F5344CB8AC3E}">
        <p14:creationId xmlns:p14="http://schemas.microsoft.com/office/powerpoint/2010/main" val="2349510327"/>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93037" cy="1462087"/>
          </a:xfrm>
        </p:spPr>
        <p:txBody>
          <a:bodyPr/>
          <a:lstStyle/>
          <a:p>
            <a:r>
              <a:rPr lang="en-US" b="1" dirty="0" smtClean="0">
                <a:solidFill>
                  <a:srgbClr val="C00000"/>
                </a:solidFill>
              </a:rPr>
              <a:t>Loading dose calculation</a:t>
            </a:r>
            <a:endParaRPr lang="en-US" b="1" dirty="0">
              <a:solidFill>
                <a:srgbClr val="C00000"/>
              </a:solidFill>
            </a:endParaRPr>
          </a:p>
        </p:txBody>
      </p:sp>
      <p:sp>
        <p:nvSpPr>
          <p:cNvPr id="3" name="Rectangle 2"/>
          <p:cNvSpPr txBox="1">
            <a:spLocks noChangeArrowheads="1"/>
          </p:cNvSpPr>
          <p:nvPr/>
        </p:nvSpPr>
        <p:spPr bwMode="auto">
          <a:xfrm>
            <a:off x="683568" y="332656"/>
            <a:ext cx="7772400" cy="73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a:lstStyle>
          <a:p>
            <a:pPr eaLnBrk="1" hangingPunct="1"/>
            <a:r>
              <a:rPr lang="en-US" altLang="en-US" sz="3200" b="1" smtClean="0">
                <a:solidFill>
                  <a:srgbClr val="C00000"/>
                </a:solidFill>
                <a:latin typeface="Arial" pitchFamily="34" charset="0"/>
                <a:ea typeface="ＭＳ Ｐゴシック" pitchFamily="34" charset="-128"/>
              </a:rPr>
              <a:t>Volume of Distribution (Cont.)</a:t>
            </a:r>
            <a:endParaRPr lang="en-US" altLang="en-US" sz="3200" b="1" dirty="0" smtClean="0">
              <a:solidFill>
                <a:srgbClr val="C00000"/>
              </a:solidFill>
              <a:latin typeface="Arial" pitchFamily="34" charset="0"/>
              <a:ea typeface="ＭＳ Ｐゴシック" pitchFamily="34" charset="-128"/>
            </a:endParaRPr>
          </a:p>
        </p:txBody>
      </p:sp>
    </p:spTree>
    <p:extLst>
      <p:ext uri="{BB962C8B-B14F-4D97-AF65-F5344CB8AC3E}">
        <p14:creationId xmlns:p14="http://schemas.microsoft.com/office/powerpoint/2010/main" val="3565614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3568" y="332656"/>
            <a:ext cx="7772400" cy="731168"/>
          </a:xfrm>
        </p:spPr>
        <p:txBody>
          <a:bodyPr/>
          <a:lstStyle/>
          <a:p>
            <a:pPr eaLnBrk="1" hangingPunct="1"/>
            <a:r>
              <a:rPr lang="en-US" altLang="en-US" sz="3200" b="1" dirty="0" smtClean="0">
                <a:solidFill>
                  <a:srgbClr val="C00000"/>
                </a:solidFill>
                <a:latin typeface="Arial" pitchFamily="34" charset="0"/>
                <a:ea typeface="ＭＳ Ｐゴシック" pitchFamily="34" charset="-128"/>
              </a:rPr>
              <a:t>Volume of Distribution (Cont.)</a:t>
            </a:r>
          </a:p>
        </p:txBody>
      </p:sp>
      <p:sp>
        <p:nvSpPr>
          <p:cNvPr id="55299" name="Rectangle 3"/>
          <p:cNvSpPr>
            <a:spLocks noGrp="1" noChangeArrowheads="1"/>
          </p:cNvSpPr>
          <p:nvPr>
            <p:ph idx="1"/>
          </p:nvPr>
        </p:nvSpPr>
        <p:spPr>
          <a:xfrm>
            <a:off x="683568" y="1052736"/>
            <a:ext cx="7772400" cy="2088232"/>
          </a:xfrm>
        </p:spPr>
        <p:txBody>
          <a:bodyPr/>
          <a:lstStyle/>
          <a:p>
            <a:pPr eaLnBrk="1" hangingPunct="1"/>
            <a:endParaRPr lang="en-US" altLang="en-US" sz="2000" dirty="0" smtClean="0">
              <a:latin typeface="Arial" pitchFamily="34" charset="0"/>
              <a:ea typeface="ＭＳ Ｐゴシック" pitchFamily="34" charset="-128"/>
            </a:endParaRPr>
          </a:p>
          <a:p>
            <a:pPr eaLnBrk="1" hangingPunct="1"/>
            <a:endParaRPr lang="en-US" altLang="en-US" sz="2000" dirty="0" smtClean="0">
              <a:latin typeface="Arial" pitchFamily="34" charset="0"/>
              <a:ea typeface="ＭＳ Ｐゴシック" pitchFamily="34" charset="-128"/>
            </a:endParaRPr>
          </a:p>
          <a:p>
            <a:pPr eaLnBrk="1" hangingPunct="1"/>
            <a:r>
              <a:rPr lang="en-US" altLang="en-US" sz="2800" dirty="0" smtClean="0">
                <a:latin typeface="Arial" pitchFamily="34" charset="0"/>
                <a:ea typeface="ＭＳ Ｐゴシック" pitchFamily="34" charset="-128"/>
              </a:rPr>
              <a:t>Used to calculate a loading dose …</a:t>
            </a:r>
          </a:p>
        </p:txBody>
      </p:sp>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17</a:t>
            </a:fld>
            <a:endParaRPr lang="en-US" altLang="en-US">
              <a:solidFill>
                <a:srgbClr val="00000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0" y="3140968"/>
            <a:ext cx="412750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4005064"/>
            <a:ext cx="7344815"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26553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508125" y="4052888"/>
            <a:ext cx="4905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b="1" smtClean="0">
                <a:solidFill>
                  <a:srgbClr val="000000"/>
                </a:solidFill>
                <a:latin typeface="Arial" charset="0"/>
              </a:rPr>
              <a:t>= </a:t>
            </a:r>
          </a:p>
        </p:txBody>
      </p:sp>
      <p:sp>
        <p:nvSpPr>
          <p:cNvPr id="11267" name="Rectangle 4"/>
          <p:cNvSpPr>
            <a:spLocks noChangeArrowheads="1"/>
          </p:cNvSpPr>
          <p:nvPr/>
        </p:nvSpPr>
        <p:spPr bwMode="auto">
          <a:xfrm>
            <a:off x="757238" y="405288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W </a:t>
            </a:r>
          </a:p>
        </p:txBody>
      </p:sp>
      <p:sp>
        <p:nvSpPr>
          <p:cNvPr id="11268" name="Rectangle 5"/>
          <p:cNvSpPr>
            <a:spLocks noChangeArrowheads="1"/>
          </p:cNvSpPr>
          <p:nvPr/>
        </p:nvSpPr>
        <p:spPr bwMode="auto">
          <a:xfrm>
            <a:off x="2711450" y="4052888"/>
            <a:ext cx="5207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V </a:t>
            </a:r>
          </a:p>
        </p:txBody>
      </p:sp>
      <p:sp>
        <p:nvSpPr>
          <p:cNvPr id="11269" name="Rectangle 6"/>
          <p:cNvSpPr>
            <a:spLocks noChangeArrowheads="1"/>
          </p:cNvSpPr>
          <p:nvPr/>
        </p:nvSpPr>
        <p:spPr bwMode="auto">
          <a:xfrm>
            <a:off x="2068513" y="4008438"/>
            <a:ext cx="5905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3200" b="1" i="1" smtClean="0">
                <a:solidFill>
                  <a:srgbClr val="000000"/>
                </a:solidFill>
                <a:latin typeface="Arial" charset="0"/>
              </a:rPr>
              <a:t>C </a:t>
            </a:r>
          </a:p>
        </p:txBody>
      </p:sp>
      <p:sp>
        <p:nvSpPr>
          <p:cNvPr id="11270" name="Rectangle 7"/>
          <p:cNvSpPr>
            <a:spLocks noChangeArrowheads="1"/>
          </p:cNvSpPr>
          <p:nvPr/>
        </p:nvSpPr>
        <p:spPr bwMode="auto">
          <a:xfrm>
            <a:off x="4251325" y="4008438"/>
            <a:ext cx="36433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or       </a:t>
            </a:r>
            <a:r>
              <a:rPr lang="en-US" altLang="fr-FR" sz="3200" b="1" i="1" smtClean="0">
                <a:solidFill>
                  <a:srgbClr val="000000"/>
                </a:solidFill>
                <a:latin typeface="Arial" charset="0"/>
              </a:rPr>
              <a:t>LD  </a:t>
            </a:r>
            <a:r>
              <a:rPr lang="en-US" altLang="fr-FR" sz="3200" b="1" smtClean="0">
                <a:solidFill>
                  <a:srgbClr val="000000"/>
                </a:solidFill>
                <a:latin typeface="Arial" charset="0"/>
              </a:rPr>
              <a:t>=  </a:t>
            </a:r>
            <a:r>
              <a:rPr lang="en-US" altLang="fr-FR" sz="3200" b="1" i="1" smtClean="0">
                <a:solidFill>
                  <a:srgbClr val="000000"/>
                </a:solidFill>
                <a:latin typeface="Arial" charset="0"/>
              </a:rPr>
              <a:t>C</a:t>
            </a:r>
            <a:r>
              <a:rPr lang="en-US" altLang="fr-FR" sz="3200" b="1" i="1" baseline="-25000" smtClean="0">
                <a:solidFill>
                  <a:srgbClr val="000000"/>
                </a:solidFill>
                <a:latin typeface="Arial" charset="0"/>
              </a:rPr>
              <a:t>p</a:t>
            </a:r>
            <a:r>
              <a:rPr lang="en-US" altLang="fr-FR" sz="3200" b="1" i="1" smtClean="0">
                <a:solidFill>
                  <a:srgbClr val="000000"/>
                </a:solidFill>
                <a:latin typeface="Arial" charset="0"/>
              </a:rPr>
              <a:t> V</a:t>
            </a:r>
            <a:r>
              <a:rPr lang="en-US" altLang="fr-FR" sz="3200" b="1" i="1" baseline="-25000" smtClean="0">
                <a:solidFill>
                  <a:srgbClr val="000000"/>
                </a:solidFill>
                <a:latin typeface="Arial" charset="0"/>
              </a:rPr>
              <a:t>d </a:t>
            </a:r>
          </a:p>
        </p:txBody>
      </p:sp>
      <p:sp>
        <p:nvSpPr>
          <p:cNvPr id="11271" name="Rectangle 8"/>
          <p:cNvSpPr>
            <a:spLocks noChangeArrowheads="1"/>
          </p:cNvSpPr>
          <p:nvPr/>
        </p:nvSpPr>
        <p:spPr bwMode="auto">
          <a:xfrm>
            <a:off x="822325" y="4922838"/>
            <a:ext cx="810895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b="1" i="1" smtClean="0">
                <a:solidFill>
                  <a:srgbClr val="000000"/>
                </a:solidFill>
                <a:latin typeface="Arial" charset="0"/>
              </a:rPr>
              <a:t>LD  </a:t>
            </a:r>
            <a:r>
              <a:rPr lang="en-US" altLang="fr-FR" sz="3200" b="1" smtClean="0">
                <a:solidFill>
                  <a:srgbClr val="000000"/>
                </a:solidFill>
                <a:latin typeface="Arial" charset="0"/>
              </a:rPr>
              <a:t>=  (12 mg/L) (0.5 L/kg) (62 kg)</a:t>
            </a:r>
          </a:p>
          <a:p>
            <a:pPr eaLnBrk="0" fontAlgn="base" hangingPunct="0">
              <a:spcBef>
                <a:spcPct val="0"/>
              </a:spcBef>
              <a:spcAft>
                <a:spcPct val="0"/>
              </a:spcAft>
            </a:pPr>
            <a:endParaRPr lang="en-US" altLang="fr-FR" sz="3200" b="1" smtClean="0">
              <a:solidFill>
                <a:srgbClr val="000000"/>
              </a:solidFill>
              <a:latin typeface="Arial" charset="0"/>
            </a:endParaRPr>
          </a:p>
          <a:p>
            <a:pPr eaLnBrk="0" fontAlgn="base" hangingPunct="0">
              <a:spcBef>
                <a:spcPct val="0"/>
              </a:spcBef>
              <a:spcAft>
                <a:spcPct val="0"/>
              </a:spcAft>
            </a:pPr>
            <a:r>
              <a:rPr lang="en-US" altLang="fr-FR" sz="3200" b="1" smtClean="0">
                <a:solidFill>
                  <a:srgbClr val="000000"/>
                </a:solidFill>
                <a:latin typeface="Arial" charset="0"/>
              </a:rPr>
              <a:t>       =  372 mg      [ round it to 375 or 350 ]</a:t>
            </a:r>
          </a:p>
        </p:txBody>
      </p:sp>
      <p:sp>
        <p:nvSpPr>
          <p:cNvPr id="11272" name="Rectangle 9"/>
          <p:cNvSpPr>
            <a:spLocks noGrp="1" noChangeArrowheads="1"/>
          </p:cNvSpPr>
          <p:nvPr>
            <p:ph type="title"/>
          </p:nvPr>
        </p:nvSpPr>
        <p:spPr/>
        <p:txBody>
          <a:bodyPr>
            <a:normAutofit fontScale="90000"/>
          </a:bodyPr>
          <a:lstStyle/>
          <a:p>
            <a:pPr eaLnBrk="1" hangingPunct="1"/>
            <a:r>
              <a:rPr lang="en-US" altLang="fr-FR" sz="3600" dirty="0"/>
              <a:t>T</a:t>
            </a:r>
            <a:r>
              <a:rPr lang="en-US" altLang="fr-FR" sz="3600" dirty="0" smtClean="0"/>
              <a:t>he </a:t>
            </a:r>
            <a:r>
              <a:rPr lang="en-US" altLang="fr-FR" sz="3600" dirty="0" err="1" smtClean="0"/>
              <a:t>Vd</a:t>
            </a:r>
            <a:r>
              <a:rPr lang="en-US" altLang="fr-FR" sz="3600" dirty="0" smtClean="0"/>
              <a:t>  of theophylline is 0.5 L per kg of body weight.</a:t>
            </a:r>
          </a:p>
        </p:txBody>
      </p:sp>
      <p:sp>
        <p:nvSpPr>
          <p:cNvPr id="11273" name="Rectangle 10"/>
          <p:cNvSpPr>
            <a:spLocks noChangeArrowheads="1"/>
          </p:cNvSpPr>
          <p:nvPr/>
        </p:nvSpPr>
        <p:spPr bwMode="auto">
          <a:xfrm>
            <a:off x="762000" y="2057400"/>
            <a:ext cx="7696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fr-FR" sz="2800" smtClean="0">
                <a:solidFill>
                  <a:srgbClr val="000000"/>
                </a:solidFill>
              </a:rPr>
              <a:t>What is the IV loading dose to give a serum</a:t>
            </a:r>
          </a:p>
          <a:p>
            <a:pPr fontAlgn="base">
              <a:spcBef>
                <a:spcPct val="0"/>
              </a:spcBef>
              <a:spcAft>
                <a:spcPct val="0"/>
              </a:spcAft>
            </a:pPr>
            <a:r>
              <a:rPr lang="en-US" altLang="fr-FR" sz="2800" smtClean="0">
                <a:solidFill>
                  <a:srgbClr val="000000"/>
                </a:solidFill>
              </a:rPr>
              <a:t>theophylline concentration of 12 mg/L in</a:t>
            </a:r>
          </a:p>
          <a:p>
            <a:pPr fontAlgn="base">
              <a:spcBef>
                <a:spcPct val="0"/>
              </a:spcBef>
              <a:spcAft>
                <a:spcPct val="0"/>
              </a:spcAft>
            </a:pPr>
            <a:r>
              <a:rPr lang="en-US" altLang="fr-FR" sz="2800" smtClean="0">
                <a:solidFill>
                  <a:srgbClr val="000000"/>
                </a:solidFill>
              </a:rPr>
              <a:t>a 62 kg man?</a:t>
            </a:r>
          </a:p>
        </p:txBody>
      </p:sp>
    </p:spTree>
    <p:extLst>
      <p:ext uri="{BB962C8B-B14F-4D97-AF65-F5344CB8AC3E}">
        <p14:creationId xmlns:p14="http://schemas.microsoft.com/office/powerpoint/2010/main" val="4069338900"/>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746125" y="1112838"/>
            <a:ext cx="81454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We usually use mcg/mL (or ug/mL), which is</a:t>
            </a:r>
          </a:p>
          <a:p>
            <a:pPr eaLnBrk="0" fontAlgn="base" hangingPunct="0">
              <a:spcBef>
                <a:spcPct val="0"/>
              </a:spcBef>
              <a:spcAft>
                <a:spcPct val="0"/>
              </a:spcAft>
            </a:pPr>
            <a:r>
              <a:rPr lang="en-US" altLang="fr-FR" sz="3200" smtClean="0">
                <a:solidFill>
                  <a:srgbClr val="000000"/>
                </a:solidFill>
                <a:latin typeface="Arial" charset="0"/>
              </a:rPr>
              <a:t>the same thing as mg/L because</a:t>
            </a:r>
          </a:p>
        </p:txBody>
      </p:sp>
      <p:sp>
        <p:nvSpPr>
          <p:cNvPr id="13315" name="Rectangle 3"/>
          <p:cNvSpPr>
            <a:spLocks noChangeArrowheads="1"/>
          </p:cNvSpPr>
          <p:nvPr/>
        </p:nvSpPr>
        <p:spPr bwMode="auto">
          <a:xfrm>
            <a:off x="1279525" y="2789238"/>
            <a:ext cx="29575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u="sng" smtClean="0">
                <a:solidFill>
                  <a:srgbClr val="000000"/>
                </a:solidFill>
                <a:latin typeface="Arial" charset="0"/>
              </a:rPr>
              <a:t>   mcg  x 1000  </a:t>
            </a:r>
          </a:p>
        </p:txBody>
      </p:sp>
      <p:sp>
        <p:nvSpPr>
          <p:cNvPr id="13316" name="Rectangle 4"/>
          <p:cNvSpPr>
            <a:spLocks noChangeArrowheads="1"/>
          </p:cNvSpPr>
          <p:nvPr/>
        </p:nvSpPr>
        <p:spPr bwMode="auto">
          <a:xfrm>
            <a:off x="1812925" y="3246438"/>
            <a:ext cx="2078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mL x 1000</a:t>
            </a:r>
          </a:p>
        </p:txBody>
      </p:sp>
      <p:sp>
        <p:nvSpPr>
          <p:cNvPr id="13317" name="Rectangle 5"/>
          <p:cNvSpPr>
            <a:spLocks noChangeArrowheads="1"/>
          </p:cNvSpPr>
          <p:nvPr/>
        </p:nvSpPr>
        <p:spPr bwMode="auto">
          <a:xfrm>
            <a:off x="4860925" y="2941638"/>
            <a:ext cx="4222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a:t>
            </a:r>
          </a:p>
        </p:txBody>
      </p:sp>
      <p:sp>
        <p:nvSpPr>
          <p:cNvPr id="13318" name="Rectangle 6"/>
          <p:cNvSpPr>
            <a:spLocks noChangeArrowheads="1"/>
          </p:cNvSpPr>
          <p:nvPr/>
        </p:nvSpPr>
        <p:spPr bwMode="auto">
          <a:xfrm>
            <a:off x="5775325" y="2789238"/>
            <a:ext cx="974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u="sng" smtClean="0">
                <a:solidFill>
                  <a:srgbClr val="000000"/>
                </a:solidFill>
                <a:latin typeface="Arial" charset="0"/>
              </a:rPr>
              <a:t> mg </a:t>
            </a:r>
          </a:p>
        </p:txBody>
      </p:sp>
      <p:sp>
        <p:nvSpPr>
          <p:cNvPr id="13319" name="Rectangle 7"/>
          <p:cNvSpPr>
            <a:spLocks noChangeArrowheads="1"/>
          </p:cNvSpPr>
          <p:nvPr/>
        </p:nvSpPr>
        <p:spPr bwMode="auto">
          <a:xfrm>
            <a:off x="6003925" y="3246438"/>
            <a:ext cx="409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L</a:t>
            </a:r>
          </a:p>
        </p:txBody>
      </p:sp>
      <p:sp>
        <p:nvSpPr>
          <p:cNvPr id="13320" name="Rectangle 8"/>
          <p:cNvSpPr>
            <a:spLocks noChangeArrowheads="1"/>
          </p:cNvSpPr>
          <p:nvPr/>
        </p:nvSpPr>
        <p:spPr bwMode="auto">
          <a:xfrm>
            <a:off x="822325" y="4313238"/>
            <a:ext cx="71294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3200" smtClean="0">
                <a:solidFill>
                  <a:srgbClr val="000000"/>
                </a:solidFill>
                <a:latin typeface="Arial" charset="0"/>
              </a:rPr>
              <a:t>Go back and work the problem using a</a:t>
            </a:r>
          </a:p>
          <a:p>
            <a:pPr eaLnBrk="0" fontAlgn="base" hangingPunct="0">
              <a:spcBef>
                <a:spcPct val="0"/>
              </a:spcBef>
              <a:spcAft>
                <a:spcPct val="0"/>
              </a:spcAft>
            </a:pPr>
            <a:r>
              <a:rPr lang="en-US" altLang="fr-FR" sz="3200" smtClean="0">
                <a:solidFill>
                  <a:srgbClr val="000000"/>
                </a:solidFill>
                <a:latin typeface="Arial" charset="0"/>
              </a:rPr>
              <a:t>desired concentration of 12 µg/mL.</a:t>
            </a:r>
          </a:p>
        </p:txBody>
      </p:sp>
    </p:spTree>
    <p:extLst>
      <p:ext uri="{BB962C8B-B14F-4D97-AF65-F5344CB8AC3E}">
        <p14:creationId xmlns:p14="http://schemas.microsoft.com/office/powerpoint/2010/main" val="1215204527"/>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b="1" dirty="0">
                <a:solidFill>
                  <a:srgbClr val="FF0000"/>
                </a:solidFill>
                <a:latin typeface="Arial Narrow" panose="020B0606020202030204" pitchFamily="34" charset="0"/>
                <a:ea typeface="+mn-ea"/>
                <a:cs typeface="+mn-cs"/>
              </a:rPr>
              <a:t>P-</a:t>
            </a:r>
            <a:r>
              <a:rPr lang="fr-FR" sz="3200" b="1" dirty="0" err="1">
                <a:solidFill>
                  <a:srgbClr val="FF0000"/>
                </a:solidFill>
                <a:latin typeface="Arial Narrow" panose="020B0606020202030204" pitchFamily="34" charset="0"/>
                <a:ea typeface="+mn-ea"/>
                <a:cs typeface="+mn-cs"/>
              </a:rPr>
              <a:t>glycoprotein</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a:t>P-glycoprotein </a:t>
            </a:r>
            <a:r>
              <a:rPr lang="en-US" dirty="0" smtClean="0"/>
              <a:t>is </a:t>
            </a:r>
            <a:r>
              <a:rPr lang="en-US" dirty="0"/>
              <a:t>one of the most extensively studied members of the </a:t>
            </a:r>
            <a:r>
              <a:rPr lang="en-US" dirty="0" smtClean="0"/>
              <a:t>superfamily of transporters </a:t>
            </a:r>
            <a:r>
              <a:rPr lang="en-US" dirty="0"/>
              <a:t>found in </a:t>
            </a:r>
            <a:r>
              <a:rPr lang="en-US" dirty="0" smtClean="0"/>
              <a:t>plants </a:t>
            </a:r>
            <a:r>
              <a:rPr lang="en-US" dirty="0"/>
              <a:t>and </a:t>
            </a:r>
            <a:r>
              <a:rPr lang="en-US" dirty="0" smtClean="0"/>
              <a:t>animals</a:t>
            </a:r>
            <a:r>
              <a:rPr lang="en-US" dirty="0"/>
              <a:t>.</a:t>
            </a:r>
            <a:r>
              <a:rPr lang="en-US" dirty="0" smtClean="0"/>
              <a:t> it bring </a:t>
            </a:r>
            <a:r>
              <a:rPr lang="en-US" dirty="0"/>
              <a:t>about movement of substances such as ions, sugars, amino acids, phospholipids, peptides, toxins, and antibiotics. </a:t>
            </a:r>
            <a:r>
              <a:rPr lang="en-US" dirty="0" err="1" smtClean="0"/>
              <a:t>Pgp</a:t>
            </a:r>
            <a:r>
              <a:rPr lang="en-US" dirty="0" smtClean="0"/>
              <a:t> </a:t>
            </a:r>
            <a:r>
              <a:rPr lang="en-US" dirty="0"/>
              <a:t>is remarkable in that it is able to transport a wide range of substrates with differing structures including many lipophilic anticancer drugs.</a:t>
            </a:r>
          </a:p>
        </p:txBody>
      </p:sp>
    </p:spTree>
    <p:extLst>
      <p:ext uri="{BB962C8B-B14F-4D97-AF65-F5344CB8AC3E}">
        <p14:creationId xmlns:p14="http://schemas.microsoft.com/office/powerpoint/2010/main" val="39894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11560" y="332656"/>
            <a:ext cx="7772400" cy="731168"/>
          </a:xfrm>
        </p:spPr>
        <p:txBody>
          <a:bodyPr/>
          <a:lstStyle/>
          <a:p>
            <a:pPr algn="l" eaLnBrk="1" hangingPunct="1"/>
            <a:r>
              <a:rPr lang="en-NZ" altLang="en-US" sz="2800" b="1" dirty="0" smtClean="0">
                <a:solidFill>
                  <a:srgbClr val="C00000"/>
                </a:solidFill>
                <a:latin typeface="Arial" pitchFamily="34" charset="0"/>
                <a:ea typeface="ＭＳ Ｐゴシック" pitchFamily="34" charset="-128"/>
              </a:rPr>
              <a:t>Example #1: </a:t>
            </a:r>
            <a:endParaRPr lang="en-AU" altLang="en-US" sz="2800" b="1" dirty="0" smtClean="0">
              <a:solidFill>
                <a:srgbClr val="C00000"/>
              </a:solidFill>
              <a:latin typeface="Arial" pitchFamily="34" charset="0"/>
              <a:ea typeface="ＭＳ Ｐゴシック" pitchFamily="34" charset="-128"/>
            </a:endParaRPr>
          </a:p>
        </p:txBody>
      </p:sp>
      <p:sp>
        <p:nvSpPr>
          <p:cNvPr id="59395" name="Rectangle 3"/>
          <p:cNvSpPr>
            <a:spLocks noGrp="1" noChangeArrowheads="1"/>
          </p:cNvSpPr>
          <p:nvPr>
            <p:ph idx="1"/>
          </p:nvPr>
        </p:nvSpPr>
        <p:spPr>
          <a:xfrm>
            <a:off x="760040" y="1371600"/>
            <a:ext cx="7772400" cy="1656184"/>
          </a:xfrm>
        </p:spPr>
        <p:txBody>
          <a:bodyPr/>
          <a:lstStyle/>
          <a:p>
            <a:pPr eaLnBrk="1" hangingPunct="1"/>
            <a:r>
              <a:rPr lang="en-NZ" altLang="en-US" sz="2000" i="1" dirty="0" smtClean="0">
                <a:solidFill>
                  <a:srgbClr val="0000FF"/>
                </a:solidFill>
                <a:latin typeface="Arial" pitchFamily="34" charset="0"/>
                <a:ea typeface="ＭＳ Ｐゴシック" pitchFamily="34" charset="-128"/>
              </a:rPr>
              <a:t>What is the loading dose required for drug A if;</a:t>
            </a:r>
          </a:p>
          <a:p>
            <a:pPr eaLnBrk="1" hangingPunct="1">
              <a:buFont typeface="Wingdings" panose="05000000000000000000" pitchFamily="2" charset="2"/>
              <a:buChar char="Ø"/>
            </a:pPr>
            <a:r>
              <a:rPr lang="en-NZ" altLang="en-US" sz="2000" i="1" dirty="0" smtClean="0">
                <a:solidFill>
                  <a:srgbClr val="0000FF"/>
                </a:solidFill>
                <a:latin typeface="Arial" pitchFamily="34" charset="0"/>
                <a:ea typeface="ＭＳ Ｐゴシック" pitchFamily="34" charset="-128"/>
              </a:rPr>
              <a:t>Target concentration for drug A is 10 mg/L</a:t>
            </a:r>
          </a:p>
          <a:p>
            <a:pPr eaLnBrk="1" hangingPunct="1">
              <a:buFont typeface="Wingdings" panose="05000000000000000000" pitchFamily="2" charset="2"/>
              <a:buChar char="Ø"/>
            </a:pPr>
            <a:r>
              <a:rPr lang="en-NZ" altLang="en-US" sz="2000" i="1" dirty="0" err="1" smtClean="0">
                <a:solidFill>
                  <a:srgbClr val="0000FF"/>
                </a:solidFill>
                <a:latin typeface="Arial" pitchFamily="34" charset="0"/>
                <a:ea typeface="ＭＳ Ｐゴシック" pitchFamily="34" charset="-128"/>
              </a:rPr>
              <a:t>V</a:t>
            </a:r>
            <a:r>
              <a:rPr lang="en-NZ" altLang="en-US" sz="2000" i="1" baseline="-25000" dirty="0" err="1" smtClean="0">
                <a:solidFill>
                  <a:srgbClr val="0000FF"/>
                </a:solidFill>
                <a:latin typeface="Arial" pitchFamily="34" charset="0"/>
                <a:ea typeface="ＭＳ Ｐゴシック" pitchFamily="34" charset="-128"/>
              </a:rPr>
              <a:t>d</a:t>
            </a:r>
            <a:r>
              <a:rPr lang="en-NZ" altLang="en-US" sz="2000" i="1" dirty="0" smtClean="0">
                <a:solidFill>
                  <a:srgbClr val="0000FF"/>
                </a:solidFill>
                <a:latin typeface="Arial" pitchFamily="34" charset="0"/>
                <a:ea typeface="ＭＳ Ｐゴシック" pitchFamily="34" charset="-128"/>
              </a:rPr>
              <a:t> is 0.75 L/kg</a:t>
            </a:r>
          </a:p>
          <a:p>
            <a:pPr eaLnBrk="1" hangingPunct="1">
              <a:buFont typeface="Wingdings" panose="05000000000000000000" pitchFamily="2" charset="2"/>
              <a:buChar char="Ø"/>
            </a:pPr>
            <a:r>
              <a:rPr lang="en-NZ" altLang="en-US" sz="2000" i="1" dirty="0" smtClean="0">
                <a:solidFill>
                  <a:srgbClr val="0000FF"/>
                </a:solidFill>
                <a:latin typeface="Arial" pitchFamily="34" charset="0"/>
                <a:ea typeface="ＭＳ Ｐゴシック" pitchFamily="34" charset="-128"/>
              </a:rPr>
              <a:t>Patients weight is 73 kg</a:t>
            </a:r>
          </a:p>
          <a:p>
            <a:pPr marL="0" indent="0" eaLnBrk="1" hangingPunct="1">
              <a:buNone/>
            </a:pPr>
            <a:endParaRPr lang="en-NZ" altLang="en-US" sz="2000" dirty="0" smtClean="0">
              <a:latin typeface="Arial" pitchFamily="34" charset="0"/>
              <a:ea typeface="ＭＳ Ｐゴシック" pitchFamily="34" charset="-128"/>
            </a:endParaRPr>
          </a:p>
        </p:txBody>
      </p:sp>
      <p:sp>
        <p:nvSpPr>
          <p:cNvPr id="3" name="عنصر نائب لرقم الشريحة 2"/>
          <p:cNvSpPr>
            <a:spLocks noGrp="1"/>
          </p:cNvSpPr>
          <p:nvPr>
            <p:ph type="sldNum" sz="quarter" idx="12"/>
          </p:nvPr>
        </p:nvSpPr>
        <p:spPr/>
        <p:txBody>
          <a:bodyPr/>
          <a:lstStyle/>
          <a:p>
            <a:fld id="{8346F0D5-57E6-4E8F-B0C2-B1928B271080}" type="slidenum">
              <a:rPr lang="en-US" altLang="en-US" smtClean="0">
                <a:solidFill>
                  <a:srgbClr val="000000"/>
                </a:solidFill>
              </a:rPr>
              <a:pPr/>
              <a:t>20</a:t>
            </a:fld>
            <a:endParaRPr lang="en-US" altLang="en-US">
              <a:solidFill>
                <a:srgbClr val="000000"/>
              </a:solidFill>
            </a:endParaRPr>
          </a:p>
        </p:txBody>
      </p:sp>
      <p:sp>
        <p:nvSpPr>
          <p:cNvPr id="2" name="مستطيل 1"/>
          <p:cNvSpPr/>
          <p:nvPr/>
        </p:nvSpPr>
        <p:spPr>
          <a:xfrm>
            <a:off x="611560" y="3573016"/>
            <a:ext cx="7920880" cy="2308324"/>
          </a:xfrm>
          <a:prstGeom prst="rect">
            <a:avLst/>
          </a:prstGeom>
        </p:spPr>
        <p:txBody>
          <a:bodyPr wrap="square">
            <a:spAutoFit/>
          </a:bodyPr>
          <a:lstStyle/>
          <a:p>
            <a:pPr algn="l" rtl="0"/>
            <a:r>
              <a:rPr lang="en-US" u="sng" dirty="0" smtClean="0"/>
              <a:t>Solution: </a:t>
            </a:r>
          </a:p>
          <a:p>
            <a:pPr algn="l" rtl="0"/>
            <a:endParaRPr lang="en-US" dirty="0" smtClean="0"/>
          </a:p>
          <a:p>
            <a:pPr algn="l" rtl="0"/>
            <a:r>
              <a:rPr lang="en-US" dirty="0" smtClean="0"/>
              <a:t>- Dose </a:t>
            </a:r>
            <a:r>
              <a:rPr lang="en-US" dirty="0"/>
              <a:t>= Target Concentration x </a:t>
            </a:r>
            <a:r>
              <a:rPr lang="en-US" dirty="0" err="1" smtClean="0"/>
              <a:t>Vd</a:t>
            </a:r>
            <a:endParaRPr lang="en-US" dirty="0"/>
          </a:p>
          <a:p>
            <a:pPr algn="l" rtl="0"/>
            <a:r>
              <a:rPr lang="en-US" dirty="0" smtClean="0"/>
              <a:t>- </a:t>
            </a:r>
            <a:r>
              <a:rPr lang="en-US" dirty="0" err="1" smtClean="0"/>
              <a:t>Vd</a:t>
            </a:r>
            <a:r>
              <a:rPr lang="en-US" dirty="0" smtClean="0"/>
              <a:t> </a:t>
            </a:r>
            <a:r>
              <a:rPr lang="en-US" dirty="0"/>
              <a:t>= 0.75 L/kg x </a:t>
            </a:r>
            <a:r>
              <a:rPr lang="en-US" dirty="0" smtClean="0"/>
              <a:t>73 </a:t>
            </a:r>
            <a:r>
              <a:rPr lang="en-US" dirty="0"/>
              <a:t>kg = </a:t>
            </a:r>
            <a:r>
              <a:rPr lang="en-US" dirty="0" smtClean="0"/>
              <a:t>54.75 </a:t>
            </a:r>
            <a:r>
              <a:rPr lang="en-US" dirty="0"/>
              <a:t>L</a:t>
            </a:r>
          </a:p>
          <a:p>
            <a:pPr algn="l" rtl="0"/>
            <a:r>
              <a:rPr lang="en-US" dirty="0" smtClean="0"/>
              <a:t>- Target </a:t>
            </a:r>
            <a:r>
              <a:rPr lang="en-US" dirty="0"/>
              <a:t>Conc. = 10 mg/L</a:t>
            </a:r>
          </a:p>
          <a:p>
            <a:pPr algn="l" rtl="0"/>
            <a:r>
              <a:rPr lang="en-US" dirty="0" smtClean="0"/>
              <a:t>- Dose </a:t>
            </a:r>
            <a:r>
              <a:rPr lang="en-US" dirty="0"/>
              <a:t>= 10 mg/L x </a:t>
            </a:r>
            <a:r>
              <a:rPr lang="en-US" dirty="0" smtClean="0"/>
              <a:t>54.75 </a:t>
            </a:r>
            <a:r>
              <a:rPr lang="en-US" dirty="0"/>
              <a:t>L</a:t>
            </a:r>
          </a:p>
          <a:p>
            <a:pPr algn="l" rtl="0"/>
            <a:r>
              <a:rPr lang="en-US" dirty="0"/>
              <a:t>         </a:t>
            </a:r>
            <a:r>
              <a:rPr lang="en-US" dirty="0" smtClean="0"/>
              <a:t>   =  547.5 mg</a:t>
            </a:r>
            <a:endParaRPr lang="en-US" dirty="0"/>
          </a:p>
          <a:p>
            <a:pPr algn="l" rtl="0"/>
            <a:r>
              <a:rPr lang="en-US" dirty="0"/>
              <a:t>This would probably be rounded to </a:t>
            </a:r>
            <a:r>
              <a:rPr lang="en-US" dirty="0" smtClean="0"/>
              <a:t>550 </a:t>
            </a:r>
            <a:r>
              <a:rPr lang="en-US" dirty="0"/>
              <a:t>or even </a:t>
            </a:r>
            <a:r>
              <a:rPr lang="en-US" u="sng" dirty="0"/>
              <a:t>500 </a:t>
            </a:r>
            <a:r>
              <a:rPr lang="en-US" u="sng" dirty="0" smtClean="0"/>
              <a:t>mg </a:t>
            </a:r>
            <a:r>
              <a:rPr lang="en-US" dirty="0" smtClean="0"/>
              <a:t>(as a single loading dose) </a:t>
            </a:r>
            <a:endParaRPr lang="en-US" dirty="0"/>
          </a:p>
        </p:txBody>
      </p:sp>
    </p:spTree>
    <p:extLst>
      <p:ext uri="{BB962C8B-B14F-4D97-AF65-F5344CB8AC3E}">
        <p14:creationId xmlns:p14="http://schemas.microsoft.com/office/powerpoint/2010/main" val="105045126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55576" y="404664"/>
            <a:ext cx="7772400" cy="1143000"/>
          </a:xfrm>
        </p:spPr>
        <p:txBody>
          <a:bodyPr>
            <a:normAutofit fontScale="90000"/>
          </a:bodyPr>
          <a:lstStyle/>
          <a:p>
            <a:pPr eaLnBrk="1" hangingPunct="1"/>
            <a:r>
              <a:rPr lang="en-NZ" altLang="en-US" sz="3600" b="1" dirty="0" smtClean="0">
                <a:solidFill>
                  <a:srgbClr val="C00000"/>
                </a:solidFill>
                <a:latin typeface="Arial" pitchFamily="34" charset="0"/>
                <a:ea typeface="ＭＳ Ｐゴシック" pitchFamily="34" charset="-128"/>
              </a:rPr>
              <a:t>Half-Life and elimination rate constant “k”</a:t>
            </a:r>
            <a:endParaRPr lang="en-AU" altLang="en-US" sz="3600" b="1" dirty="0" smtClean="0">
              <a:solidFill>
                <a:srgbClr val="C00000"/>
              </a:solidFill>
              <a:latin typeface="Arial" pitchFamily="34" charset="0"/>
              <a:ea typeface="ＭＳ Ｐゴシック" pitchFamily="34" charset="-128"/>
            </a:endParaRPr>
          </a:p>
        </p:txBody>
      </p:sp>
      <p:sp>
        <p:nvSpPr>
          <p:cNvPr id="73731" name="Rectangle 3"/>
          <p:cNvSpPr>
            <a:spLocks noGrp="1" noChangeArrowheads="1"/>
          </p:cNvSpPr>
          <p:nvPr>
            <p:ph type="body" idx="1"/>
          </p:nvPr>
        </p:nvSpPr>
        <p:spPr>
          <a:xfrm>
            <a:off x="683568" y="2276872"/>
            <a:ext cx="7772400" cy="2952328"/>
          </a:xfrm>
        </p:spPr>
        <p:txBody>
          <a:bodyPr>
            <a:normAutofit fontScale="92500" lnSpcReduction="10000"/>
          </a:bodyPr>
          <a:lstStyle/>
          <a:p>
            <a:pPr eaLnBrk="1" hangingPunct="1"/>
            <a:r>
              <a:rPr lang="en-NZ" altLang="en-US" sz="2800" b="1" u="sng" dirty="0" smtClean="0">
                <a:latin typeface="Arial" pitchFamily="34" charset="0"/>
                <a:ea typeface="ＭＳ Ｐゴシック" pitchFamily="34" charset="-128"/>
              </a:rPr>
              <a:t>Half-life (t</a:t>
            </a:r>
            <a:r>
              <a:rPr lang="en-NZ" altLang="en-US" sz="1400" b="1" u="sng" dirty="0" smtClean="0">
                <a:latin typeface="Arial" pitchFamily="34" charset="0"/>
                <a:ea typeface="ＭＳ Ｐゴシック" pitchFamily="34" charset="-128"/>
              </a:rPr>
              <a:t>1/2</a:t>
            </a:r>
            <a:r>
              <a:rPr lang="en-NZ" altLang="en-US" sz="2800" b="1" u="sng" dirty="0" smtClean="0">
                <a:latin typeface="Arial" pitchFamily="34" charset="0"/>
                <a:ea typeface="ＭＳ Ｐゴシック" pitchFamily="34" charset="-128"/>
              </a:rPr>
              <a:t>): </a:t>
            </a:r>
            <a:r>
              <a:rPr lang="en-NZ" altLang="en-US" sz="2800" dirty="0" smtClean="0">
                <a:latin typeface="Arial" pitchFamily="34" charset="0"/>
                <a:ea typeface="ＭＳ Ｐゴシック" pitchFamily="34" charset="-128"/>
              </a:rPr>
              <a:t>is the time taken for the drug concentration to fall to half its original value</a:t>
            </a:r>
          </a:p>
          <a:p>
            <a:pPr marL="0" indent="0" eaLnBrk="1" hangingPunct="1">
              <a:buNone/>
            </a:pPr>
            <a:endParaRPr lang="en-NZ" altLang="en-US" sz="2800" dirty="0" smtClean="0">
              <a:latin typeface="Arial" pitchFamily="34" charset="0"/>
              <a:ea typeface="ＭＳ Ｐゴシック" pitchFamily="34" charset="-128"/>
            </a:endParaRPr>
          </a:p>
          <a:p>
            <a:pPr marL="0" indent="0" eaLnBrk="1" hangingPunct="1">
              <a:buNone/>
            </a:pPr>
            <a:endParaRPr lang="en-NZ" altLang="en-US" sz="2800" dirty="0" smtClean="0">
              <a:latin typeface="Arial" pitchFamily="34" charset="0"/>
              <a:ea typeface="ＭＳ Ｐゴシック" pitchFamily="34" charset="-128"/>
            </a:endParaRPr>
          </a:p>
          <a:p>
            <a:pPr eaLnBrk="1" hangingPunct="1"/>
            <a:r>
              <a:rPr lang="en-NZ" altLang="en-US" sz="2800" b="1" u="sng" dirty="0" smtClean="0">
                <a:latin typeface="Arial" pitchFamily="34" charset="0"/>
                <a:ea typeface="ＭＳ Ｐゴシック" pitchFamily="34" charset="-128"/>
              </a:rPr>
              <a:t>The elimination rate constant (k):</a:t>
            </a:r>
            <a:r>
              <a:rPr lang="en-NZ" altLang="en-US" sz="2800" b="1" dirty="0" smtClean="0">
                <a:latin typeface="Arial" pitchFamily="34" charset="0"/>
                <a:ea typeface="ＭＳ Ｐゴシック" pitchFamily="34" charset="-128"/>
              </a:rPr>
              <a:t> </a:t>
            </a:r>
            <a:r>
              <a:rPr lang="en-NZ" altLang="en-US" sz="2800" dirty="0" smtClean="0">
                <a:latin typeface="Arial" pitchFamily="34" charset="0"/>
                <a:ea typeface="ＭＳ Ｐゴシック" pitchFamily="34" charset="-128"/>
              </a:rPr>
              <a:t>is the fraction of drug in the body which is removed per unit time.</a:t>
            </a:r>
            <a:endParaRPr lang="en-AU" altLang="en-US" sz="2800" dirty="0" smtClean="0">
              <a:latin typeface="Arial" pitchFamily="34" charset="0"/>
              <a:ea typeface="ＭＳ Ｐゴシック" pitchFamily="34" charset="-128"/>
            </a:endParaRPr>
          </a:p>
        </p:txBody>
      </p:sp>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21</a:t>
            </a:fld>
            <a:endParaRPr lang="en-US" altLang="en-US">
              <a:solidFill>
                <a:srgbClr val="000000"/>
              </a:solidFill>
            </a:endParaRPr>
          </a:p>
        </p:txBody>
      </p:sp>
    </p:spTree>
    <p:extLst>
      <p:ext uri="{BB962C8B-B14F-4D97-AF65-F5344CB8AC3E}">
        <p14:creationId xmlns:p14="http://schemas.microsoft.com/office/powerpoint/2010/main" val="3424054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4126399"/>
              </p:ext>
            </p:extLst>
          </p:nvPr>
        </p:nvGraphicFramePr>
        <p:xfrm>
          <a:off x="540191" y="1484784"/>
          <a:ext cx="8064895" cy="3744413"/>
        </p:xfrm>
        <a:graphic>
          <a:graphicData uri="http://schemas.openxmlformats.org/drawingml/2006/table">
            <a:tbl>
              <a:tblPr firstRow="1" firstCol="1" bandRow="1">
                <a:tableStyleId>{5C22544A-7EE6-4342-B048-85BDC9FD1C3A}</a:tableStyleId>
              </a:tblPr>
              <a:tblGrid>
                <a:gridCol w="2376690"/>
                <a:gridCol w="2377463"/>
                <a:gridCol w="3310742"/>
              </a:tblGrid>
              <a:tr h="575021">
                <a:tc>
                  <a:txBody>
                    <a:bodyPr/>
                    <a:lstStyle/>
                    <a:p>
                      <a:pPr marL="457200" algn="just" hangingPunct="0">
                        <a:spcAft>
                          <a:spcPts val="0"/>
                        </a:spcAft>
                      </a:pPr>
                      <a:r>
                        <a:rPr lang="en-US" sz="1800" dirty="0" smtClean="0">
                          <a:solidFill>
                            <a:srgbClr val="FF0000"/>
                          </a:solidFill>
                        </a:rPr>
                        <a:t>TIME</a:t>
                      </a:r>
                      <a:endParaRPr lang="tr-TR" sz="1800" dirty="0">
                        <a:solidFill>
                          <a:srgbClr val="FF0000"/>
                        </a:solidFill>
                      </a:endParaRPr>
                    </a:p>
                  </a:txBody>
                  <a:tcPr marL="68573" marR="68573" marT="0" marB="0" anchor="ctr"/>
                </a:tc>
                <a:tc>
                  <a:txBody>
                    <a:bodyPr/>
                    <a:lstStyle/>
                    <a:p>
                      <a:pPr marL="457200" algn="just" hangingPunct="0">
                        <a:spcAft>
                          <a:spcPts val="0"/>
                        </a:spcAft>
                      </a:pPr>
                      <a:r>
                        <a:rPr lang="en-US" sz="1800" dirty="0" smtClean="0">
                          <a:solidFill>
                            <a:srgbClr val="FF0000"/>
                          </a:solidFill>
                        </a:rPr>
                        <a:t>DRUG LEFT %</a:t>
                      </a:r>
                      <a:endParaRPr lang="tr-TR" sz="1800" dirty="0">
                        <a:solidFill>
                          <a:srgbClr val="FF0000"/>
                        </a:solidFill>
                      </a:endParaRPr>
                    </a:p>
                  </a:txBody>
                  <a:tcPr marL="68573" marR="68573" marT="0" marB="0" anchor="ctr"/>
                </a:tc>
                <a:tc>
                  <a:txBody>
                    <a:bodyPr/>
                    <a:lstStyle/>
                    <a:p>
                      <a:pPr marL="457200" algn="ctr" hangingPunct="0">
                        <a:spcAft>
                          <a:spcPts val="0"/>
                        </a:spcAft>
                      </a:pPr>
                      <a:r>
                        <a:rPr lang="en-US" sz="1800" dirty="0">
                          <a:solidFill>
                            <a:srgbClr val="FF0000"/>
                          </a:solidFill>
                        </a:rPr>
                        <a:t>RATIO OF THE DRUG LEFT </a:t>
                      </a:r>
                      <a:endParaRPr lang="tr-TR" sz="1800" dirty="0">
                        <a:solidFill>
                          <a:srgbClr val="FF0000"/>
                        </a:solidFill>
                      </a:endParaRPr>
                    </a:p>
                  </a:txBody>
                  <a:tcPr marL="68573" marR="68573" marT="0" marB="0" anchor="ctr"/>
                </a:tc>
              </a:tr>
              <a:tr h="528232">
                <a:tc>
                  <a:txBody>
                    <a:bodyPr/>
                    <a:lstStyle/>
                    <a:p>
                      <a:pPr marL="457200" algn="just" hangingPunct="0">
                        <a:spcAft>
                          <a:spcPts val="0"/>
                        </a:spcAft>
                      </a:pPr>
                      <a:r>
                        <a:rPr lang="en-US" sz="2000" dirty="0">
                          <a:effectLst/>
                        </a:rPr>
                        <a:t>0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pPr>
                      <a:r>
                        <a:rPr lang="en-US" sz="2000" dirty="0">
                          <a:effectLst/>
                        </a:rPr>
                        <a:t>         100</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a:t>
                      </a:r>
                      <a:endParaRPr lang="tr-TR" sz="2000" dirty="0">
                        <a:effectLst/>
                        <a:latin typeface="Times New Roman"/>
                        <a:ea typeface="Times New Roman"/>
                        <a:cs typeface="Times New Roman"/>
                      </a:endParaRPr>
                    </a:p>
                  </a:txBody>
                  <a:tcPr marL="68573" marR="68573" marT="0" marB="0" anchor="ctr"/>
                </a:tc>
              </a:tr>
              <a:tr h="528232">
                <a:tc>
                  <a:txBody>
                    <a:bodyPr/>
                    <a:lstStyle/>
                    <a:p>
                      <a:pPr marL="457200" algn="just" hangingPunct="0">
                        <a:spcAft>
                          <a:spcPts val="0"/>
                        </a:spcAft>
                      </a:pPr>
                      <a:r>
                        <a:rPr lang="en-US" sz="2000" dirty="0">
                          <a:effectLst/>
                        </a:rPr>
                        <a:t>1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tabLst>
                          <a:tab pos="841375" algn="l"/>
                          <a:tab pos="906145" algn="ctr"/>
                        </a:tabLst>
                      </a:pPr>
                      <a:r>
                        <a:rPr lang="en-US" sz="2000" dirty="0">
                          <a:effectLst/>
                        </a:rPr>
                        <a:t>         </a:t>
                      </a:r>
                      <a:r>
                        <a:rPr lang="tr-TR" sz="2000" dirty="0" smtClean="0">
                          <a:effectLst/>
                        </a:rPr>
                        <a:t> </a:t>
                      </a:r>
                      <a:r>
                        <a:rPr lang="en-US" sz="2000" dirty="0" smtClean="0">
                          <a:effectLst/>
                        </a:rPr>
                        <a:t>50</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1/2</a:t>
                      </a:r>
                      <a:endParaRPr lang="tr-TR" sz="2000" dirty="0">
                        <a:effectLst/>
                        <a:latin typeface="Times New Roman"/>
                        <a:ea typeface="Times New Roman"/>
                        <a:cs typeface="Times New Roman"/>
                      </a:endParaRPr>
                    </a:p>
                  </a:txBody>
                  <a:tcPr marL="68573" marR="68573" marT="0" marB="0" anchor="ctr"/>
                </a:tc>
              </a:tr>
              <a:tr h="528232">
                <a:tc>
                  <a:txBody>
                    <a:bodyPr/>
                    <a:lstStyle/>
                    <a:p>
                      <a:pPr marL="457200" algn="just" hangingPunct="0">
                        <a:spcAft>
                          <a:spcPts val="0"/>
                        </a:spcAft>
                      </a:pPr>
                      <a:r>
                        <a:rPr lang="en-US" sz="2000" dirty="0">
                          <a:effectLst/>
                        </a:rPr>
                        <a:t>2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pPr>
                      <a:r>
                        <a:rPr lang="en-US" sz="2000" dirty="0">
                          <a:effectLst/>
                        </a:rPr>
                        <a:t>         </a:t>
                      </a:r>
                      <a:r>
                        <a:rPr lang="tr-TR" sz="2000" dirty="0" smtClean="0">
                          <a:effectLst/>
                        </a:rPr>
                        <a:t> </a:t>
                      </a:r>
                      <a:r>
                        <a:rPr lang="en-US" sz="2000" dirty="0" smtClean="0">
                          <a:effectLst/>
                        </a:rPr>
                        <a:t>25</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1/4</a:t>
                      </a:r>
                      <a:endParaRPr lang="tr-TR" sz="2000" dirty="0">
                        <a:effectLst/>
                        <a:latin typeface="Times New Roman"/>
                        <a:ea typeface="Times New Roman"/>
                        <a:cs typeface="Times New Roman"/>
                      </a:endParaRPr>
                    </a:p>
                  </a:txBody>
                  <a:tcPr marL="68573" marR="68573" marT="0" marB="0" anchor="ctr"/>
                </a:tc>
              </a:tr>
              <a:tr h="528232">
                <a:tc>
                  <a:txBody>
                    <a:bodyPr/>
                    <a:lstStyle/>
                    <a:p>
                      <a:pPr marL="457200" algn="just" hangingPunct="0">
                        <a:spcAft>
                          <a:spcPts val="0"/>
                        </a:spcAft>
                      </a:pPr>
                      <a:r>
                        <a:rPr lang="en-US" sz="2000" dirty="0">
                          <a:effectLst/>
                        </a:rPr>
                        <a:t>3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pPr>
                      <a:r>
                        <a:rPr lang="en-US" sz="2000" dirty="0">
                          <a:effectLst/>
                        </a:rPr>
                        <a:t>         </a:t>
                      </a:r>
                      <a:r>
                        <a:rPr lang="en-US" sz="2000" dirty="0" smtClean="0">
                          <a:effectLst/>
                        </a:rPr>
                        <a:t>12,5</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1/8</a:t>
                      </a:r>
                      <a:endParaRPr lang="tr-TR" sz="2000" dirty="0">
                        <a:effectLst/>
                        <a:latin typeface="Times New Roman"/>
                        <a:ea typeface="Times New Roman"/>
                        <a:cs typeface="Times New Roman"/>
                      </a:endParaRPr>
                    </a:p>
                  </a:txBody>
                  <a:tcPr marL="68573" marR="68573" marT="0" marB="0" anchor="ctr"/>
                </a:tc>
              </a:tr>
              <a:tr h="528232">
                <a:tc>
                  <a:txBody>
                    <a:bodyPr/>
                    <a:lstStyle/>
                    <a:p>
                      <a:pPr marL="457200" algn="just" hangingPunct="0">
                        <a:spcAft>
                          <a:spcPts val="0"/>
                        </a:spcAft>
                      </a:pPr>
                      <a:r>
                        <a:rPr lang="en-US" sz="2000" dirty="0">
                          <a:effectLst/>
                        </a:rPr>
                        <a:t>4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pPr>
                      <a:r>
                        <a:rPr lang="en-US" sz="2000" dirty="0">
                          <a:effectLst/>
                        </a:rPr>
                        <a:t>         </a:t>
                      </a:r>
                      <a:r>
                        <a:rPr lang="en-US" sz="2000" dirty="0" smtClean="0">
                          <a:effectLst/>
                        </a:rPr>
                        <a:t>6,25</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1/16</a:t>
                      </a:r>
                      <a:endParaRPr lang="tr-TR" sz="2000" dirty="0">
                        <a:effectLst/>
                        <a:latin typeface="Times New Roman"/>
                        <a:ea typeface="Times New Roman"/>
                        <a:cs typeface="Times New Roman"/>
                      </a:endParaRPr>
                    </a:p>
                  </a:txBody>
                  <a:tcPr marL="68573" marR="68573" marT="0" marB="0" anchor="ctr"/>
                </a:tc>
              </a:tr>
              <a:tr h="528232">
                <a:tc>
                  <a:txBody>
                    <a:bodyPr/>
                    <a:lstStyle/>
                    <a:p>
                      <a:pPr marL="457200" algn="just" hangingPunct="0">
                        <a:spcAft>
                          <a:spcPts val="0"/>
                        </a:spcAft>
                      </a:pPr>
                      <a:r>
                        <a:rPr lang="en-US" sz="2000" dirty="0">
                          <a:effectLst/>
                        </a:rPr>
                        <a:t>5  x t</a:t>
                      </a:r>
                      <a:r>
                        <a:rPr lang="en-US" sz="2000" baseline="-25000" dirty="0">
                          <a:effectLst/>
                        </a:rPr>
                        <a:t>1/2</a:t>
                      </a:r>
                      <a:endParaRPr lang="tr-TR" sz="2000" dirty="0">
                        <a:effectLst/>
                        <a:latin typeface="Times New Roman"/>
                        <a:ea typeface="Times New Roman"/>
                        <a:cs typeface="Times New Roman"/>
                      </a:endParaRPr>
                    </a:p>
                  </a:txBody>
                  <a:tcPr marL="68573" marR="68573" marT="0" marB="0" anchor="ctr"/>
                </a:tc>
                <a:tc>
                  <a:txBody>
                    <a:bodyPr/>
                    <a:lstStyle/>
                    <a:p>
                      <a:pPr marL="457200" hangingPunct="0">
                        <a:spcAft>
                          <a:spcPts val="0"/>
                        </a:spcAft>
                      </a:pPr>
                      <a:r>
                        <a:rPr lang="en-US" sz="2000" dirty="0">
                          <a:effectLst/>
                        </a:rPr>
                        <a:t>       </a:t>
                      </a:r>
                      <a:r>
                        <a:rPr lang="tr-TR" sz="2000" dirty="0" smtClean="0">
                          <a:effectLst/>
                        </a:rPr>
                        <a:t> </a:t>
                      </a:r>
                      <a:r>
                        <a:rPr lang="en-US" sz="2000" dirty="0" smtClean="0">
                          <a:effectLst/>
                        </a:rPr>
                        <a:t>3,125</a:t>
                      </a:r>
                      <a:endParaRPr lang="tr-TR" sz="2000" dirty="0">
                        <a:effectLst/>
                        <a:latin typeface="Times New Roman"/>
                        <a:ea typeface="Times New Roman"/>
                        <a:cs typeface="Times New Roman"/>
                      </a:endParaRPr>
                    </a:p>
                  </a:txBody>
                  <a:tcPr marL="68573" marR="68573" marT="0" marB="0" anchor="ctr"/>
                </a:tc>
                <a:tc>
                  <a:txBody>
                    <a:bodyPr/>
                    <a:lstStyle/>
                    <a:p>
                      <a:pPr marL="457200" algn="just" hangingPunct="0">
                        <a:spcAft>
                          <a:spcPts val="0"/>
                        </a:spcAft>
                      </a:pPr>
                      <a:r>
                        <a:rPr lang="en-US" sz="2000" dirty="0">
                          <a:effectLst/>
                        </a:rPr>
                        <a:t>                   </a:t>
                      </a:r>
                      <a:r>
                        <a:rPr lang="en-US" sz="2000" dirty="0" smtClean="0">
                          <a:effectLst/>
                        </a:rPr>
                        <a:t>1/32</a:t>
                      </a:r>
                      <a:endParaRPr lang="tr-TR" sz="2000" dirty="0">
                        <a:effectLst/>
                        <a:latin typeface="Times New Roman"/>
                        <a:ea typeface="Times New Roman"/>
                        <a:cs typeface="Times New Roman"/>
                      </a:endParaRPr>
                    </a:p>
                  </a:txBody>
                  <a:tcPr marL="68573" marR="68573" marT="0" marB="0" anchor="ctr"/>
                </a:tc>
              </a:tr>
            </a:tbl>
          </a:graphicData>
        </a:graphic>
      </p:graphicFrame>
      <p:sp>
        <p:nvSpPr>
          <p:cNvPr id="2" name="عنصر نائب لرقم الشريحة 1"/>
          <p:cNvSpPr>
            <a:spLocks noGrp="1"/>
          </p:cNvSpPr>
          <p:nvPr>
            <p:ph type="sldNum" sz="quarter" idx="12"/>
          </p:nvPr>
        </p:nvSpPr>
        <p:spPr/>
        <p:txBody>
          <a:bodyPr/>
          <a:lstStyle/>
          <a:p>
            <a:pPr>
              <a:defRPr/>
            </a:pPr>
            <a:fld id="{B288C6A5-56E2-4837-A06A-5245CB647663}" type="slidenum">
              <a:rPr lang="tr-TR" smtClean="0">
                <a:solidFill>
                  <a:srgbClr val="FFFFFF"/>
                </a:solidFill>
              </a:rPr>
              <a:pPr>
                <a:defRPr/>
              </a:pPr>
              <a:t>22</a:t>
            </a:fld>
            <a:endParaRPr lang="tr-TR">
              <a:solidFill>
                <a:srgbClr val="FFFFFF"/>
              </a:solidFill>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8052"/>
            <a:ext cx="7772400" cy="930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465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755576" y="404664"/>
            <a:ext cx="7772400" cy="1143000"/>
          </a:xfrm>
        </p:spPr>
        <p:txBody>
          <a:bodyPr/>
          <a:lstStyle/>
          <a:p>
            <a:pPr eaLnBrk="1" hangingPunct="1"/>
            <a:r>
              <a:rPr lang="en-US" altLang="en-US" b="1" dirty="0" smtClean="0">
                <a:solidFill>
                  <a:srgbClr val="C00000"/>
                </a:solidFill>
                <a:ea typeface="ＭＳ Ｐゴシック" pitchFamily="34" charset="-128"/>
              </a:rPr>
              <a:t>Half-Life</a:t>
            </a:r>
          </a:p>
        </p:txBody>
      </p:sp>
      <p:sp>
        <p:nvSpPr>
          <p:cNvPr id="76803" name="Rectangle 3"/>
          <p:cNvSpPr>
            <a:spLocks noGrp="1" noChangeArrowheads="1"/>
          </p:cNvSpPr>
          <p:nvPr>
            <p:ph type="body" idx="1"/>
          </p:nvPr>
        </p:nvSpPr>
        <p:spPr>
          <a:xfrm>
            <a:off x="539552" y="1484784"/>
            <a:ext cx="8064896" cy="4824536"/>
          </a:xfrm>
        </p:spPr>
        <p:txBody>
          <a:bodyPr>
            <a:normAutofit lnSpcReduction="10000"/>
          </a:bodyPr>
          <a:lstStyle/>
          <a:p>
            <a:pPr marL="0" indent="0" eaLnBrk="1" hangingPunct="1">
              <a:buNone/>
            </a:pPr>
            <a:r>
              <a:rPr lang="en-US" altLang="en-US" sz="2800" u="sng" dirty="0" smtClean="0">
                <a:ea typeface="ＭＳ Ｐゴシック" pitchFamily="34" charset="-128"/>
              </a:rPr>
              <a:t>For 1</a:t>
            </a:r>
            <a:r>
              <a:rPr lang="en-US" altLang="en-US" sz="2800" u="sng" baseline="30000" dirty="0" smtClean="0">
                <a:ea typeface="ＭＳ Ｐゴシック" pitchFamily="34" charset="-128"/>
              </a:rPr>
              <a:t>st</a:t>
            </a:r>
            <a:r>
              <a:rPr lang="en-US" altLang="en-US" sz="2800" u="sng" dirty="0" smtClean="0">
                <a:ea typeface="ＭＳ Ｐゴシック" pitchFamily="34" charset="-128"/>
              </a:rPr>
              <a:t> order kinetic: </a:t>
            </a:r>
          </a:p>
          <a:p>
            <a:pPr eaLnBrk="1" hangingPunct="1"/>
            <a:r>
              <a:rPr lang="en-US" altLang="en-US" sz="2800" dirty="0" smtClean="0">
                <a:ea typeface="ＭＳ Ｐゴシック" pitchFamily="34" charset="-128"/>
              </a:rPr>
              <a:t>C = C</a:t>
            </a:r>
            <a:r>
              <a:rPr lang="en-US" altLang="en-US" sz="2800" baseline="-25000" dirty="0" smtClean="0">
                <a:ea typeface="ＭＳ Ｐゴシック" pitchFamily="34" charset="-128"/>
              </a:rPr>
              <a:t>o</a:t>
            </a:r>
            <a:r>
              <a:rPr lang="en-US" altLang="en-US" sz="2800" dirty="0" smtClean="0">
                <a:ea typeface="ＭＳ Ｐゴシック" pitchFamily="34" charset="-128"/>
              </a:rPr>
              <a:t>  e </a:t>
            </a:r>
            <a:r>
              <a:rPr lang="en-US" altLang="en-US" sz="2800" baseline="30000" dirty="0" smtClean="0">
                <a:ea typeface="ＭＳ Ｐゴシック" pitchFamily="34" charset="-128"/>
              </a:rPr>
              <a:t>– </a:t>
            </a:r>
            <a:r>
              <a:rPr lang="en-US" altLang="en-US" sz="2800" baseline="30000" dirty="0" err="1" smtClean="0">
                <a:ea typeface="ＭＳ Ｐゴシック" pitchFamily="34" charset="-128"/>
              </a:rPr>
              <a:t>kt</a:t>
            </a:r>
            <a:r>
              <a:rPr lang="en-US" altLang="en-US" sz="2800" baseline="30000" dirty="0" smtClean="0">
                <a:ea typeface="ＭＳ Ｐゴシック" pitchFamily="34" charset="-128"/>
              </a:rPr>
              <a:t> or </a:t>
            </a:r>
            <a:r>
              <a:rPr lang="en-US" altLang="en-US" sz="2800" dirty="0" smtClean="0">
                <a:ea typeface="ＭＳ Ｐゴシック" pitchFamily="34" charset="-128"/>
              </a:rPr>
              <a:t>	….. or  (ln C = ln C</a:t>
            </a:r>
            <a:r>
              <a:rPr lang="en-US" altLang="en-US" sz="1400" dirty="0" smtClean="0">
                <a:ea typeface="ＭＳ Ｐゴシック" pitchFamily="34" charset="-128"/>
              </a:rPr>
              <a:t>o</a:t>
            </a:r>
            <a:r>
              <a:rPr lang="en-US" altLang="en-US" sz="2800" dirty="0" smtClean="0">
                <a:ea typeface="ＭＳ Ｐゴシック" pitchFamily="34" charset="-128"/>
              </a:rPr>
              <a:t> – </a:t>
            </a:r>
            <a:r>
              <a:rPr lang="en-US" altLang="en-US" sz="2800" dirty="0" err="1" smtClean="0">
                <a:ea typeface="ＭＳ Ｐゴシック" pitchFamily="34" charset="-128"/>
              </a:rPr>
              <a:t>Kt</a:t>
            </a:r>
            <a:r>
              <a:rPr lang="en-US" altLang="en-US" sz="2800" dirty="0" smtClean="0">
                <a:ea typeface="ＭＳ Ｐゴシック" pitchFamily="34" charset="-128"/>
              </a:rPr>
              <a:t>)</a:t>
            </a:r>
          </a:p>
          <a:p>
            <a:pPr eaLnBrk="1" hangingPunct="1"/>
            <a:r>
              <a:rPr lang="en-US" altLang="en-US" sz="2800" dirty="0" smtClean="0">
                <a:ea typeface="ＭＳ Ｐゴシック" pitchFamily="34" charset="-128"/>
              </a:rPr>
              <a:t>C/C</a:t>
            </a:r>
            <a:r>
              <a:rPr lang="en-US" altLang="en-US" sz="1800" dirty="0" smtClean="0">
                <a:ea typeface="ＭＳ Ｐゴシック" pitchFamily="34" charset="-128"/>
              </a:rPr>
              <a:t>o</a:t>
            </a:r>
            <a:r>
              <a:rPr lang="en-US" altLang="en-US" sz="2800" dirty="0" smtClean="0">
                <a:ea typeface="ＭＳ Ｐゴシック" pitchFamily="34" charset="-128"/>
              </a:rPr>
              <a:t> = 0.50 for half of the original amount</a:t>
            </a:r>
          </a:p>
          <a:p>
            <a:pPr eaLnBrk="1" hangingPunct="1"/>
            <a:endParaRPr lang="en-US" altLang="en-US" sz="2800" dirty="0" smtClean="0">
              <a:ea typeface="ＭＳ Ｐゴシック" pitchFamily="34" charset="-128"/>
            </a:endParaRPr>
          </a:p>
          <a:p>
            <a:pPr eaLnBrk="1" hangingPunct="1"/>
            <a:r>
              <a:rPr lang="en-US" altLang="en-US" sz="2800" dirty="0" smtClean="0">
                <a:ea typeface="ＭＳ Ｐゴシック" pitchFamily="34" charset="-128"/>
              </a:rPr>
              <a:t>0.50 = e </a:t>
            </a:r>
            <a:r>
              <a:rPr lang="en-US" altLang="en-US" sz="2800" baseline="30000" dirty="0" smtClean="0">
                <a:ea typeface="ＭＳ Ｐゴシック" pitchFamily="34" charset="-128"/>
              </a:rPr>
              <a:t>– k t</a:t>
            </a:r>
          </a:p>
          <a:p>
            <a:pPr eaLnBrk="1" hangingPunct="1"/>
            <a:r>
              <a:rPr lang="en-US" altLang="en-US" dirty="0" smtClean="0">
                <a:ea typeface="ＭＳ Ｐゴシック" pitchFamily="34" charset="-128"/>
              </a:rPr>
              <a:t>ln 0.50 = -k t                                                                                                                                                             </a:t>
            </a:r>
            <a:r>
              <a:rPr lang="en-US" altLang="en-US" baseline="-25000" dirty="0" smtClean="0">
                <a:ea typeface="ＭＳ Ｐゴシック" pitchFamily="34" charset="-128"/>
              </a:rPr>
              <a:t>½</a:t>
            </a:r>
            <a:endParaRPr lang="en-US" altLang="en-US" sz="2800" baseline="-25000" dirty="0" smtClean="0">
              <a:ea typeface="ＭＳ Ｐゴシック" pitchFamily="34" charset="-128"/>
            </a:endParaRPr>
          </a:p>
          <a:p>
            <a:pPr eaLnBrk="1" hangingPunct="1"/>
            <a:r>
              <a:rPr lang="en-US" altLang="en-US" sz="2800" dirty="0" smtClean="0">
                <a:ea typeface="ＭＳ Ｐゴシック" pitchFamily="34" charset="-128"/>
              </a:rPr>
              <a:t>-0.693 = </a:t>
            </a:r>
            <a:r>
              <a:rPr lang="en-US" altLang="en-US" dirty="0" smtClean="0">
                <a:ea typeface="ＭＳ Ｐゴシック" pitchFamily="34" charset="-128"/>
              </a:rPr>
              <a:t>-k t </a:t>
            </a:r>
            <a:r>
              <a:rPr lang="en-US" altLang="en-US" baseline="-25000" dirty="0" smtClean="0">
                <a:ea typeface="ＭＳ Ｐゴシック" pitchFamily="34" charset="-128"/>
              </a:rPr>
              <a:t>½</a:t>
            </a:r>
            <a:endParaRPr lang="en-US" altLang="en-US" sz="2800" dirty="0" smtClean="0">
              <a:ea typeface="ＭＳ Ｐゴシック" pitchFamily="34" charset="-128"/>
            </a:endParaRPr>
          </a:p>
          <a:p>
            <a:pPr marL="0" indent="0" algn="ctr" eaLnBrk="1" hangingPunct="1">
              <a:buNone/>
            </a:pPr>
            <a:r>
              <a:rPr lang="en-US" altLang="en-US" sz="4800" b="1" dirty="0" smtClean="0">
                <a:solidFill>
                  <a:srgbClr val="C00000"/>
                </a:solidFill>
                <a:ea typeface="ＭＳ Ｐゴシック" pitchFamily="34" charset="-128"/>
              </a:rPr>
              <a:t>t </a:t>
            </a:r>
            <a:r>
              <a:rPr lang="en-US" altLang="en-US" sz="4800" b="1" baseline="-25000" dirty="0" smtClean="0">
                <a:solidFill>
                  <a:srgbClr val="C00000"/>
                </a:solidFill>
                <a:ea typeface="ＭＳ Ｐゴシック" pitchFamily="34" charset="-128"/>
              </a:rPr>
              <a:t>1/2</a:t>
            </a:r>
            <a:r>
              <a:rPr lang="en-US" altLang="en-US" sz="4800" b="1" dirty="0" smtClean="0">
                <a:solidFill>
                  <a:srgbClr val="C00000"/>
                </a:solidFill>
                <a:ea typeface="ＭＳ Ｐゴシック" pitchFamily="34" charset="-128"/>
              </a:rPr>
              <a:t> = 0.693 / k</a:t>
            </a:r>
          </a:p>
        </p:txBody>
      </p:sp>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3034300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8346F0D5-57E6-4E8F-B0C2-B1928B271080}" type="slidenum">
              <a:rPr lang="en-US" altLang="en-US" smtClean="0">
                <a:solidFill>
                  <a:srgbClr val="000000"/>
                </a:solidFill>
              </a:rPr>
              <a:pPr/>
              <a:t>24</a:t>
            </a:fld>
            <a:endParaRPr lang="en-US" altLang="en-US">
              <a:solidFill>
                <a:srgbClr val="000000"/>
              </a:solidFill>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7392821" cy="5544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7688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04800" y="381000"/>
            <a:ext cx="85502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fontAlgn="base" hangingPunct="0">
              <a:spcBef>
                <a:spcPct val="0"/>
              </a:spcBef>
              <a:spcAft>
                <a:spcPct val="0"/>
              </a:spcAft>
            </a:pPr>
            <a:r>
              <a:rPr lang="en-US" altLang="fr-FR" sz="2800" smtClean="0">
                <a:solidFill>
                  <a:srgbClr val="000000"/>
                </a:solidFill>
                <a:latin typeface="Arial" charset="0"/>
              </a:rPr>
              <a:t>If the patient’s acetaminophen level at 2:00 PM (1400) is  86.2 µg/mL and at 6:00 (1800) the same day is 27.8 µg/mL,</a:t>
            </a:r>
          </a:p>
        </p:txBody>
      </p:sp>
      <p:sp>
        <p:nvSpPr>
          <p:cNvPr id="25603" name="Rectangle 3"/>
          <p:cNvSpPr>
            <a:spLocks noChangeArrowheads="1"/>
          </p:cNvSpPr>
          <p:nvPr/>
        </p:nvSpPr>
        <p:spPr bwMode="auto">
          <a:xfrm>
            <a:off x="1584325" y="2498725"/>
            <a:ext cx="608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i="1" smtClean="0">
                <a:solidFill>
                  <a:srgbClr val="000000"/>
                </a:solidFill>
                <a:latin typeface="Arial" charset="0"/>
              </a:rPr>
              <a:t>k </a:t>
            </a:r>
            <a:r>
              <a:rPr lang="en-US" altLang="fr-FR" sz="2400" b="1" i="1" baseline="-25000" smtClean="0">
                <a:solidFill>
                  <a:srgbClr val="000000"/>
                </a:solidFill>
                <a:latin typeface="Arial" charset="0"/>
              </a:rPr>
              <a:t>e </a:t>
            </a:r>
          </a:p>
        </p:txBody>
      </p:sp>
      <p:sp>
        <p:nvSpPr>
          <p:cNvPr id="25604" name="Rectangle 4"/>
          <p:cNvSpPr>
            <a:spLocks noChangeArrowheads="1"/>
          </p:cNvSpPr>
          <p:nvPr/>
        </p:nvSpPr>
        <p:spPr bwMode="auto">
          <a:xfrm>
            <a:off x="2346325" y="2498725"/>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a:t>
            </a:r>
          </a:p>
        </p:txBody>
      </p:sp>
      <p:sp>
        <p:nvSpPr>
          <p:cNvPr id="25605" name="Line 5"/>
          <p:cNvSpPr>
            <a:spLocks noChangeShapeType="1"/>
          </p:cNvSpPr>
          <p:nvPr/>
        </p:nvSpPr>
        <p:spPr bwMode="auto">
          <a:xfrm>
            <a:off x="3048000" y="2743200"/>
            <a:ext cx="21336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5606" name="Line 6"/>
          <p:cNvSpPr>
            <a:spLocks noChangeShapeType="1"/>
          </p:cNvSpPr>
          <p:nvPr/>
        </p:nvSpPr>
        <p:spPr bwMode="auto">
          <a:xfrm>
            <a:off x="3810000" y="2209800"/>
            <a:ext cx="914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5607" name="Rectangle 7"/>
          <p:cNvSpPr>
            <a:spLocks noChangeArrowheads="1"/>
          </p:cNvSpPr>
          <p:nvPr/>
        </p:nvSpPr>
        <p:spPr bwMode="auto">
          <a:xfrm>
            <a:off x="3946525" y="1660525"/>
            <a:ext cx="517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i="1" smtClean="0">
                <a:solidFill>
                  <a:srgbClr val="000000"/>
                </a:solidFill>
                <a:latin typeface="Arial" charset="0"/>
              </a:rPr>
              <a:t>C</a:t>
            </a:r>
            <a:r>
              <a:rPr lang="en-US" altLang="fr-FR" sz="2400" b="1" i="1" baseline="-25000" smtClean="0">
                <a:solidFill>
                  <a:srgbClr val="000000"/>
                </a:solidFill>
                <a:latin typeface="Arial" charset="0"/>
              </a:rPr>
              <a:t>1</a:t>
            </a:r>
          </a:p>
        </p:txBody>
      </p:sp>
      <p:sp>
        <p:nvSpPr>
          <p:cNvPr id="25608" name="Rectangle 8"/>
          <p:cNvSpPr>
            <a:spLocks noChangeArrowheads="1"/>
          </p:cNvSpPr>
          <p:nvPr/>
        </p:nvSpPr>
        <p:spPr bwMode="auto">
          <a:xfrm>
            <a:off x="3946525" y="2193925"/>
            <a:ext cx="517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i="1" smtClean="0">
                <a:solidFill>
                  <a:srgbClr val="000000"/>
                </a:solidFill>
                <a:latin typeface="Arial" charset="0"/>
              </a:rPr>
              <a:t>C</a:t>
            </a:r>
            <a:r>
              <a:rPr lang="en-US" altLang="fr-FR" sz="2400" b="1" i="1" baseline="-25000" smtClean="0">
                <a:solidFill>
                  <a:srgbClr val="000000"/>
                </a:solidFill>
                <a:latin typeface="Arial" charset="0"/>
              </a:rPr>
              <a:t>2</a:t>
            </a:r>
          </a:p>
        </p:txBody>
      </p:sp>
      <p:sp>
        <p:nvSpPr>
          <p:cNvPr id="25609" name="Rectangle 9"/>
          <p:cNvSpPr>
            <a:spLocks noChangeArrowheads="1"/>
          </p:cNvSpPr>
          <p:nvPr/>
        </p:nvSpPr>
        <p:spPr bwMode="auto">
          <a:xfrm>
            <a:off x="3184525" y="1965325"/>
            <a:ext cx="45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ln</a:t>
            </a:r>
          </a:p>
        </p:txBody>
      </p:sp>
      <p:sp>
        <p:nvSpPr>
          <p:cNvPr id="25610" name="Rectangle 10"/>
          <p:cNvSpPr>
            <a:spLocks noChangeArrowheads="1"/>
          </p:cNvSpPr>
          <p:nvPr/>
        </p:nvSpPr>
        <p:spPr bwMode="auto">
          <a:xfrm>
            <a:off x="3489325" y="2727325"/>
            <a:ext cx="133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t </a:t>
            </a:r>
            <a:r>
              <a:rPr lang="en-US" altLang="fr-FR" sz="2400" b="1" baseline="-25000" smtClean="0">
                <a:solidFill>
                  <a:srgbClr val="000000"/>
                </a:solidFill>
                <a:latin typeface="Arial" charset="0"/>
              </a:rPr>
              <a:t>2</a:t>
            </a:r>
            <a:r>
              <a:rPr lang="en-US" altLang="fr-FR" sz="2400" b="1" smtClean="0">
                <a:solidFill>
                  <a:srgbClr val="000000"/>
                </a:solidFill>
                <a:latin typeface="Arial" charset="0"/>
              </a:rPr>
              <a:t>  -  t </a:t>
            </a:r>
            <a:r>
              <a:rPr lang="en-US" altLang="fr-FR" sz="2400" b="1" baseline="-25000" smtClean="0">
                <a:solidFill>
                  <a:srgbClr val="000000"/>
                </a:solidFill>
                <a:latin typeface="Arial" charset="0"/>
              </a:rPr>
              <a:t>1  </a:t>
            </a:r>
          </a:p>
        </p:txBody>
      </p:sp>
      <p:sp>
        <p:nvSpPr>
          <p:cNvPr id="25611" name="Rectangle 11"/>
          <p:cNvSpPr>
            <a:spLocks noChangeArrowheads="1"/>
          </p:cNvSpPr>
          <p:nvPr/>
        </p:nvSpPr>
        <p:spPr bwMode="auto">
          <a:xfrm>
            <a:off x="1660525" y="4237038"/>
            <a:ext cx="722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fontAlgn="base" hangingPunct="0">
              <a:spcBef>
                <a:spcPct val="0"/>
              </a:spcBef>
              <a:spcAft>
                <a:spcPct val="0"/>
              </a:spcAft>
            </a:pPr>
            <a:r>
              <a:rPr lang="en-US" altLang="fr-FR" sz="2400" b="1" i="1" smtClean="0">
                <a:solidFill>
                  <a:srgbClr val="000000"/>
                </a:solidFill>
                <a:latin typeface="Arial" charset="0"/>
              </a:rPr>
              <a:t>k </a:t>
            </a:r>
            <a:r>
              <a:rPr lang="en-US" altLang="fr-FR" sz="2400" b="1" i="1" baseline="-25000" smtClean="0">
                <a:solidFill>
                  <a:srgbClr val="000000"/>
                </a:solidFill>
                <a:latin typeface="Arial" charset="0"/>
              </a:rPr>
              <a:t>e </a:t>
            </a:r>
          </a:p>
        </p:txBody>
      </p:sp>
      <p:sp>
        <p:nvSpPr>
          <p:cNvPr id="25612" name="Rectangle 12"/>
          <p:cNvSpPr>
            <a:spLocks noChangeArrowheads="1"/>
          </p:cNvSpPr>
          <p:nvPr/>
        </p:nvSpPr>
        <p:spPr bwMode="auto">
          <a:xfrm>
            <a:off x="2498725" y="5608638"/>
            <a:ext cx="422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a:t>
            </a:r>
          </a:p>
        </p:txBody>
      </p:sp>
      <p:sp>
        <p:nvSpPr>
          <p:cNvPr id="25613" name="Line 13"/>
          <p:cNvSpPr>
            <a:spLocks noChangeShapeType="1"/>
          </p:cNvSpPr>
          <p:nvPr/>
        </p:nvSpPr>
        <p:spPr bwMode="auto">
          <a:xfrm>
            <a:off x="3200400" y="4572000"/>
            <a:ext cx="28194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5614" name="Line 14"/>
          <p:cNvSpPr>
            <a:spLocks noChangeShapeType="1"/>
          </p:cNvSpPr>
          <p:nvPr/>
        </p:nvSpPr>
        <p:spPr bwMode="auto">
          <a:xfrm>
            <a:off x="4114800" y="4114800"/>
            <a:ext cx="175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5615" name="Rectangle 15"/>
          <p:cNvSpPr>
            <a:spLocks noChangeArrowheads="1"/>
          </p:cNvSpPr>
          <p:nvPr/>
        </p:nvSpPr>
        <p:spPr bwMode="auto">
          <a:xfrm>
            <a:off x="4251325" y="3932238"/>
            <a:ext cx="6270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fr-FR" altLang="fr-FR" smtClean="0">
              <a:solidFill>
                <a:srgbClr val="000000"/>
              </a:solidFill>
            </a:endParaRPr>
          </a:p>
        </p:txBody>
      </p:sp>
      <p:sp>
        <p:nvSpPr>
          <p:cNvPr id="25616" name="Rectangle 16"/>
          <p:cNvSpPr>
            <a:spLocks noChangeArrowheads="1"/>
          </p:cNvSpPr>
          <p:nvPr/>
        </p:nvSpPr>
        <p:spPr bwMode="auto">
          <a:xfrm>
            <a:off x="4251325" y="4313238"/>
            <a:ext cx="6270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fr-FR" altLang="fr-FR" smtClean="0">
              <a:solidFill>
                <a:srgbClr val="000000"/>
              </a:solidFill>
            </a:endParaRPr>
          </a:p>
        </p:txBody>
      </p:sp>
      <p:sp>
        <p:nvSpPr>
          <p:cNvPr id="25617" name="Rectangle 17"/>
          <p:cNvSpPr>
            <a:spLocks noChangeArrowheads="1"/>
          </p:cNvSpPr>
          <p:nvPr/>
        </p:nvSpPr>
        <p:spPr bwMode="auto">
          <a:xfrm>
            <a:off x="3260725" y="3856038"/>
            <a:ext cx="501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ln</a:t>
            </a:r>
          </a:p>
        </p:txBody>
      </p:sp>
      <p:sp>
        <p:nvSpPr>
          <p:cNvPr id="25618" name="Rectangle 18"/>
          <p:cNvSpPr>
            <a:spLocks noChangeArrowheads="1"/>
          </p:cNvSpPr>
          <p:nvPr/>
        </p:nvSpPr>
        <p:spPr bwMode="auto">
          <a:xfrm>
            <a:off x="3565525" y="5761038"/>
            <a:ext cx="16716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fr-FR" altLang="fr-FR" smtClean="0">
              <a:solidFill>
                <a:srgbClr val="000000"/>
              </a:solidFill>
            </a:endParaRPr>
          </a:p>
        </p:txBody>
      </p:sp>
      <p:sp>
        <p:nvSpPr>
          <p:cNvPr id="25619" name="Rectangle 19"/>
          <p:cNvSpPr>
            <a:spLocks noChangeArrowheads="1"/>
          </p:cNvSpPr>
          <p:nvPr/>
        </p:nvSpPr>
        <p:spPr bwMode="auto">
          <a:xfrm>
            <a:off x="4141788" y="3641725"/>
            <a:ext cx="1776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400" b="1" smtClean="0">
                <a:solidFill>
                  <a:srgbClr val="000000"/>
                </a:solidFill>
                <a:latin typeface="Arial" charset="0"/>
              </a:rPr>
              <a:t>86.2 ug/mL</a:t>
            </a:r>
          </a:p>
        </p:txBody>
      </p:sp>
      <p:sp>
        <p:nvSpPr>
          <p:cNvPr id="25620" name="Rectangle 20"/>
          <p:cNvSpPr>
            <a:spLocks noChangeArrowheads="1"/>
          </p:cNvSpPr>
          <p:nvPr/>
        </p:nvSpPr>
        <p:spPr bwMode="auto">
          <a:xfrm>
            <a:off x="4141788" y="4175125"/>
            <a:ext cx="1776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400" b="1" smtClean="0">
                <a:solidFill>
                  <a:srgbClr val="000000"/>
                </a:solidFill>
                <a:latin typeface="Arial" charset="0"/>
              </a:rPr>
              <a:t>27.8 ug/mL</a:t>
            </a:r>
          </a:p>
        </p:txBody>
      </p:sp>
      <p:sp>
        <p:nvSpPr>
          <p:cNvPr id="25621" name="Rectangle 21"/>
          <p:cNvSpPr>
            <a:spLocks noChangeArrowheads="1"/>
          </p:cNvSpPr>
          <p:nvPr/>
        </p:nvSpPr>
        <p:spPr bwMode="auto">
          <a:xfrm>
            <a:off x="3227388" y="4708525"/>
            <a:ext cx="2538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400" b="1" smtClean="0">
                <a:solidFill>
                  <a:srgbClr val="000000"/>
                </a:solidFill>
                <a:latin typeface="Arial" charset="0"/>
              </a:rPr>
              <a:t>( 1800 - 1400 )  h</a:t>
            </a:r>
          </a:p>
        </p:txBody>
      </p:sp>
      <p:sp>
        <p:nvSpPr>
          <p:cNvPr id="25622" name="Rectangle 22"/>
          <p:cNvSpPr>
            <a:spLocks noChangeArrowheads="1"/>
          </p:cNvSpPr>
          <p:nvPr/>
        </p:nvSpPr>
        <p:spPr bwMode="auto">
          <a:xfrm>
            <a:off x="1706563" y="5546725"/>
            <a:ext cx="550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400" b="1" i="1" smtClean="0">
                <a:solidFill>
                  <a:srgbClr val="000000"/>
                </a:solidFill>
                <a:latin typeface="Arial" charset="0"/>
              </a:rPr>
              <a:t>k </a:t>
            </a:r>
            <a:r>
              <a:rPr lang="en-US" altLang="fr-FR" sz="2400" b="1" i="1" baseline="-25000" smtClean="0">
                <a:solidFill>
                  <a:srgbClr val="000000"/>
                </a:solidFill>
                <a:latin typeface="Arial" charset="0"/>
              </a:rPr>
              <a:t>e</a:t>
            </a:r>
          </a:p>
        </p:txBody>
      </p:sp>
      <p:sp>
        <p:nvSpPr>
          <p:cNvPr id="25623" name="Rectangle 23"/>
          <p:cNvSpPr>
            <a:spLocks noChangeArrowheads="1"/>
          </p:cNvSpPr>
          <p:nvPr/>
        </p:nvSpPr>
        <p:spPr bwMode="auto">
          <a:xfrm>
            <a:off x="3108325" y="5622925"/>
            <a:ext cx="1511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400" b="1" smtClean="0">
                <a:solidFill>
                  <a:srgbClr val="000000"/>
                </a:solidFill>
                <a:latin typeface="Arial" charset="0"/>
              </a:rPr>
              <a:t>0.283 h</a:t>
            </a:r>
            <a:r>
              <a:rPr lang="en-US" altLang="fr-FR" sz="2400" b="1" baseline="30000" smtClean="0">
                <a:solidFill>
                  <a:srgbClr val="000000"/>
                </a:solidFill>
                <a:latin typeface="Arial" charset="0"/>
              </a:rPr>
              <a:t> - 1</a:t>
            </a:r>
          </a:p>
        </p:txBody>
      </p:sp>
    </p:spTree>
    <p:extLst>
      <p:ext uri="{BB962C8B-B14F-4D97-AF65-F5344CB8AC3E}">
        <p14:creationId xmlns:p14="http://schemas.microsoft.com/office/powerpoint/2010/main" val="2771665739"/>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066800" y="533400"/>
            <a:ext cx="77406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b="1" smtClean="0">
                <a:solidFill>
                  <a:srgbClr val="333399"/>
                </a:solidFill>
                <a:latin typeface="Arial" charset="0"/>
              </a:rPr>
              <a:t>What is the half-life of acetaminophen in this</a:t>
            </a:r>
          </a:p>
          <a:p>
            <a:pPr eaLnBrk="0" fontAlgn="base" hangingPunct="0">
              <a:spcBef>
                <a:spcPct val="0"/>
              </a:spcBef>
              <a:spcAft>
                <a:spcPct val="0"/>
              </a:spcAft>
            </a:pPr>
            <a:r>
              <a:rPr lang="en-US" altLang="fr-FR" sz="2800" b="1" smtClean="0">
                <a:solidFill>
                  <a:srgbClr val="333399"/>
                </a:solidFill>
                <a:latin typeface="Arial" charset="0"/>
              </a:rPr>
              <a:t>patient?</a:t>
            </a:r>
          </a:p>
        </p:txBody>
      </p:sp>
      <p:sp>
        <p:nvSpPr>
          <p:cNvPr id="27651" name="Rectangle 3"/>
          <p:cNvSpPr>
            <a:spLocks noChangeArrowheads="1"/>
          </p:cNvSpPr>
          <p:nvPr/>
        </p:nvSpPr>
        <p:spPr bwMode="auto">
          <a:xfrm>
            <a:off x="822325" y="2071688"/>
            <a:ext cx="30749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smtClean="0">
                <a:solidFill>
                  <a:srgbClr val="000000"/>
                </a:solidFill>
                <a:latin typeface="Arial" charset="0"/>
              </a:rPr>
              <a:t>One last equation:</a:t>
            </a:r>
          </a:p>
        </p:txBody>
      </p:sp>
      <p:sp>
        <p:nvSpPr>
          <p:cNvPr id="27652" name="Rectangle 4"/>
          <p:cNvSpPr>
            <a:spLocks noChangeArrowheads="1"/>
          </p:cNvSpPr>
          <p:nvPr/>
        </p:nvSpPr>
        <p:spPr bwMode="auto">
          <a:xfrm>
            <a:off x="4251325" y="2528888"/>
            <a:ext cx="14065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t </a:t>
            </a:r>
            <a:r>
              <a:rPr lang="en-US" altLang="fr-FR" sz="2800" b="1" i="1" baseline="-25000" smtClean="0">
                <a:solidFill>
                  <a:srgbClr val="000000"/>
                </a:solidFill>
                <a:latin typeface="Arial" charset="0"/>
              </a:rPr>
              <a:t>1/2 </a:t>
            </a:r>
            <a:r>
              <a:rPr lang="en-US" altLang="fr-FR" sz="2800" b="1" i="1" smtClean="0">
                <a:solidFill>
                  <a:srgbClr val="000000"/>
                </a:solidFill>
                <a:latin typeface="Arial" charset="0"/>
              </a:rPr>
              <a:t>  </a:t>
            </a:r>
            <a:r>
              <a:rPr lang="en-US" altLang="fr-FR" sz="2800" b="1" smtClean="0">
                <a:solidFill>
                  <a:srgbClr val="000000"/>
                </a:solidFill>
                <a:latin typeface="Arial" charset="0"/>
              </a:rPr>
              <a:t>=  </a:t>
            </a:r>
          </a:p>
        </p:txBody>
      </p:sp>
      <p:sp>
        <p:nvSpPr>
          <p:cNvPr id="27653" name="Line 5"/>
          <p:cNvSpPr>
            <a:spLocks noChangeShapeType="1"/>
          </p:cNvSpPr>
          <p:nvPr/>
        </p:nvSpPr>
        <p:spPr bwMode="auto">
          <a:xfrm>
            <a:off x="5791200" y="2743200"/>
            <a:ext cx="1295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7654" name="Rectangle 6"/>
          <p:cNvSpPr>
            <a:spLocks noChangeArrowheads="1"/>
          </p:cNvSpPr>
          <p:nvPr/>
        </p:nvSpPr>
        <p:spPr bwMode="auto">
          <a:xfrm>
            <a:off x="5864225" y="2224088"/>
            <a:ext cx="10747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smtClean="0">
                <a:solidFill>
                  <a:srgbClr val="000000"/>
                </a:solidFill>
                <a:latin typeface="Arial" charset="0"/>
              </a:rPr>
              <a:t>0.693</a:t>
            </a:r>
          </a:p>
        </p:txBody>
      </p:sp>
      <p:sp>
        <p:nvSpPr>
          <p:cNvPr id="27655" name="Rectangle 7"/>
          <p:cNvSpPr>
            <a:spLocks noChangeArrowheads="1"/>
          </p:cNvSpPr>
          <p:nvPr/>
        </p:nvSpPr>
        <p:spPr bwMode="auto">
          <a:xfrm>
            <a:off x="6061075" y="2833688"/>
            <a:ext cx="682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k </a:t>
            </a:r>
            <a:r>
              <a:rPr lang="en-US" altLang="fr-FR" sz="2800" b="1" i="1" baseline="-25000" smtClean="0">
                <a:solidFill>
                  <a:srgbClr val="000000"/>
                </a:solidFill>
                <a:latin typeface="Arial" charset="0"/>
              </a:rPr>
              <a:t>e </a:t>
            </a:r>
          </a:p>
        </p:txBody>
      </p:sp>
      <p:sp>
        <p:nvSpPr>
          <p:cNvPr id="27656" name="Rectangle 8"/>
          <p:cNvSpPr>
            <a:spLocks noChangeArrowheads="1"/>
          </p:cNvSpPr>
          <p:nvPr/>
        </p:nvSpPr>
        <p:spPr bwMode="auto">
          <a:xfrm>
            <a:off x="2368550" y="4662488"/>
            <a:ext cx="1209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t </a:t>
            </a:r>
            <a:r>
              <a:rPr lang="en-US" altLang="fr-FR" sz="2800" b="1" i="1" baseline="-25000" smtClean="0">
                <a:solidFill>
                  <a:srgbClr val="000000"/>
                </a:solidFill>
                <a:latin typeface="Arial" charset="0"/>
              </a:rPr>
              <a:t>1/2 </a:t>
            </a:r>
            <a:r>
              <a:rPr lang="en-US" altLang="fr-FR" sz="2800" b="1" i="1" smtClean="0">
                <a:solidFill>
                  <a:srgbClr val="000000"/>
                </a:solidFill>
                <a:latin typeface="Arial" charset="0"/>
              </a:rPr>
              <a:t>  </a:t>
            </a:r>
            <a:r>
              <a:rPr lang="en-US" altLang="fr-FR" sz="2800" b="1" smtClean="0">
                <a:solidFill>
                  <a:srgbClr val="000000"/>
                </a:solidFill>
                <a:latin typeface="Arial" charset="0"/>
              </a:rPr>
              <a:t>=</a:t>
            </a:r>
          </a:p>
        </p:txBody>
      </p:sp>
      <p:sp>
        <p:nvSpPr>
          <p:cNvPr id="27657" name="Rectangle 9"/>
          <p:cNvSpPr>
            <a:spLocks noChangeArrowheads="1"/>
          </p:cNvSpPr>
          <p:nvPr/>
        </p:nvSpPr>
        <p:spPr bwMode="auto">
          <a:xfrm>
            <a:off x="4035425" y="4357688"/>
            <a:ext cx="10747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smtClean="0">
                <a:solidFill>
                  <a:srgbClr val="000000"/>
                </a:solidFill>
                <a:latin typeface="Arial" charset="0"/>
              </a:rPr>
              <a:t>0.693</a:t>
            </a:r>
          </a:p>
        </p:txBody>
      </p:sp>
      <p:sp>
        <p:nvSpPr>
          <p:cNvPr id="27658" name="Line 10"/>
          <p:cNvSpPr>
            <a:spLocks noChangeShapeType="1"/>
          </p:cNvSpPr>
          <p:nvPr/>
        </p:nvSpPr>
        <p:spPr bwMode="auto">
          <a:xfrm>
            <a:off x="3810000" y="4876800"/>
            <a:ext cx="1752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7659" name="Rectangle 11"/>
          <p:cNvSpPr>
            <a:spLocks noChangeArrowheads="1"/>
          </p:cNvSpPr>
          <p:nvPr/>
        </p:nvSpPr>
        <p:spPr bwMode="auto">
          <a:xfrm>
            <a:off x="3765550" y="4891088"/>
            <a:ext cx="17700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smtClean="0">
                <a:solidFill>
                  <a:srgbClr val="000000"/>
                </a:solidFill>
                <a:latin typeface="Arial" charset="0"/>
              </a:rPr>
              <a:t>0.283 h </a:t>
            </a:r>
            <a:r>
              <a:rPr lang="en-US" altLang="fr-FR" sz="2800" b="1" baseline="30000" smtClean="0">
                <a:solidFill>
                  <a:srgbClr val="000000"/>
                </a:solidFill>
                <a:latin typeface="Arial" charset="0"/>
              </a:rPr>
              <a:t>- 1</a:t>
            </a:r>
          </a:p>
        </p:txBody>
      </p:sp>
      <p:sp>
        <p:nvSpPr>
          <p:cNvPr id="27660" name="Rectangle 12"/>
          <p:cNvSpPr>
            <a:spLocks noChangeArrowheads="1"/>
          </p:cNvSpPr>
          <p:nvPr/>
        </p:nvSpPr>
        <p:spPr bwMode="auto">
          <a:xfrm>
            <a:off x="2292350" y="5729288"/>
            <a:ext cx="1209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eaLnBrk="0" fontAlgn="base" hangingPunct="0">
              <a:spcBef>
                <a:spcPct val="0"/>
              </a:spcBef>
              <a:spcAft>
                <a:spcPct val="0"/>
              </a:spcAft>
            </a:pPr>
            <a:r>
              <a:rPr lang="en-US" altLang="fr-FR" sz="2800" b="1" i="1" smtClean="0">
                <a:solidFill>
                  <a:srgbClr val="000000"/>
                </a:solidFill>
                <a:latin typeface="Arial" charset="0"/>
              </a:rPr>
              <a:t>t </a:t>
            </a:r>
            <a:r>
              <a:rPr lang="en-US" altLang="fr-FR" sz="2800" b="1" i="1" baseline="-25000" smtClean="0">
                <a:solidFill>
                  <a:srgbClr val="000000"/>
                </a:solidFill>
                <a:latin typeface="Arial" charset="0"/>
              </a:rPr>
              <a:t>1/2 </a:t>
            </a:r>
            <a:r>
              <a:rPr lang="en-US" altLang="fr-FR" sz="2800" b="1" i="1" smtClean="0">
                <a:solidFill>
                  <a:srgbClr val="000000"/>
                </a:solidFill>
                <a:latin typeface="Arial" charset="0"/>
              </a:rPr>
              <a:t>  </a:t>
            </a:r>
            <a:r>
              <a:rPr lang="en-US" altLang="fr-FR" sz="2800" b="1" smtClean="0">
                <a:solidFill>
                  <a:srgbClr val="000000"/>
                </a:solidFill>
                <a:latin typeface="Arial" charset="0"/>
              </a:rPr>
              <a:t>=</a:t>
            </a:r>
          </a:p>
        </p:txBody>
      </p:sp>
      <p:sp>
        <p:nvSpPr>
          <p:cNvPr id="27661" name="Rectangle 13"/>
          <p:cNvSpPr>
            <a:spLocks noChangeArrowheads="1"/>
          </p:cNvSpPr>
          <p:nvPr/>
        </p:nvSpPr>
        <p:spPr bwMode="auto">
          <a:xfrm>
            <a:off x="3717925" y="5729288"/>
            <a:ext cx="11922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b="1" smtClean="0">
                <a:solidFill>
                  <a:srgbClr val="000000"/>
                </a:solidFill>
                <a:latin typeface="Arial" charset="0"/>
              </a:rPr>
              <a:t>2.45 h</a:t>
            </a:r>
          </a:p>
        </p:txBody>
      </p:sp>
      <p:sp>
        <p:nvSpPr>
          <p:cNvPr id="27662" name="Rectangle 14"/>
          <p:cNvSpPr>
            <a:spLocks noChangeArrowheads="1"/>
          </p:cNvSpPr>
          <p:nvPr/>
        </p:nvSpPr>
        <p:spPr bwMode="auto">
          <a:xfrm>
            <a:off x="974725" y="420528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fr-FR" sz="2800" smtClean="0">
                <a:solidFill>
                  <a:srgbClr val="000000"/>
                </a:solidFill>
                <a:latin typeface="Arial" charset="0"/>
              </a:rPr>
              <a:t>So</a:t>
            </a:r>
          </a:p>
        </p:txBody>
      </p:sp>
    </p:spTree>
    <p:extLst>
      <p:ext uri="{BB962C8B-B14F-4D97-AF65-F5344CB8AC3E}">
        <p14:creationId xmlns:p14="http://schemas.microsoft.com/office/powerpoint/2010/main" val="2982434597"/>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41325" y="623888"/>
            <a:ext cx="8299450"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A patient’s peak serum phenobarbital level is</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12.0 ug/mL at steady state on a dose of 60 mg/day.</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If we want a level of 20 ug/mL, what new dose</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should we order if we know that phenobarbital</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has linear kinetics?</a:t>
            </a:r>
          </a:p>
        </p:txBody>
      </p:sp>
      <p:sp>
        <p:nvSpPr>
          <p:cNvPr id="15363" name="Line 3"/>
          <p:cNvSpPr>
            <a:spLocks noChangeShapeType="1"/>
          </p:cNvSpPr>
          <p:nvPr/>
        </p:nvSpPr>
        <p:spPr bwMode="auto">
          <a:xfrm>
            <a:off x="1828800" y="3733800"/>
            <a:ext cx="19050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5364" name="Rectangle 4"/>
          <p:cNvSpPr>
            <a:spLocks noChangeArrowheads="1"/>
          </p:cNvSpPr>
          <p:nvPr/>
        </p:nvSpPr>
        <p:spPr bwMode="auto">
          <a:xfrm>
            <a:off x="1889125" y="3260725"/>
            <a:ext cx="1709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12.0 ug/mL</a:t>
            </a:r>
          </a:p>
        </p:txBody>
      </p:sp>
      <p:sp>
        <p:nvSpPr>
          <p:cNvPr id="15365" name="Rectangle 5"/>
          <p:cNvSpPr>
            <a:spLocks noChangeArrowheads="1"/>
          </p:cNvSpPr>
          <p:nvPr/>
        </p:nvSpPr>
        <p:spPr bwMode="auto">
          <a:xfrm>
            <a:off x="5927725" y="3794125"/>
            <a:ext cx="55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i="1" smtClean="0">
                <a:solidFill>
                  <a:srgbClr val="000000"/>
                </a:solidFill>
                <a:latin typeface="Arial" panose="020B0604020202020204" pitchFamily="34" charset="0"/>
              </a:rPr>
              <a:t> X</a:t>
            </a:r>
            <a:r>
              <a:rPr lang="en-US" altLang="fr-FR" sz="2400" smtClean="0">
                <a:solidFill>
                  <a:srgbClr val="000000"/>
                </a:solidFill>
                <a:latin typeface="Arial" panose="020B0604020202020204" pitchFamily="34" charset="0"/>
              </a:rPr>
              <a:t> </a:t>
            </a:r>
          </a:p>
        </p:txBody>
      </p:sp>
      <p:sp>
        <p:nvSpPr>
          <p:cNvPr id="15366" name="Rectangle 6"/>
          <p:cNvSpPr>
            <a:spLocks noChangeArrowheads="1"/>
          </p:cNvSpPr>
          <p:nvPr/>
        </p:nvSpPr>
        <p:spPr bwMode="auto">
          <a:xfrm>
            <a:off x="4403725" y="3489325"/>
            <a:ext cx="361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a:t>
            </a:r>
          </a:p>
        </p:txBody>
      </p:sp>
      <p:sp>
        <p:nvSpPr>
          <p:cNvPr id="15367" name="Line 7"/>
          <p:cNvSpPr>
            <a:spLocks noChangeShapeType="1"/>
          </p:cNvSpPr>
          <p:nvPr/>
        </p:nvSpPr>
        <p:spPr bwMode="auto">
          <a:xfrm>
            <a:off x="5257800" y="3733800"/>
            <a:ext cx="19050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5368" name="Rectangle 8"/>
          <p:cNvSpPr>
            <a:spLocks noChangeArrowheads="1"/>
          </p:cNvSpPr>
          <p:nvPr/>
        </p:nvSpPr>
        <p:spPr bwMode="auto">
          <a:xfrm>
            <a:off x="5394325" y="3184525"/>
            <a:ext cx="160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60 mg/day</a:t>
            </a:r>
          </a:p>
        </p:txBody>
      </p:sp>
      <p:sp>
        <p:nvSpPr>
          <p:cNvPr id="15369" name="Rectangle 9"/>
          <p:cNvSpPr>
            <a:spLocks noChangeArrowheads="1"/>
          </p:cNvSpPr>
          <p:nvPr/>
        </p:nvSpPr>
        <p:spPr bwMode="auto">
          <a:xfrm>
            <a:off x="2041525" y="3794125"/>
            <a:ext cx="1455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20 ug/mL</a:t>
            </a:r>
          </a:p>
        </p:txBody>
      </p:sp>
      <p:sp>
        <p:nvSpPr>
          <p:cNvPr id="15370" name="Rectangle 10"/>
          <p:cNvSpPr>
            <a:spLocks noChangeArrowheads="1"/>
          </p:cNvSpPr>
          <p:nvPr/>
        </p:nvSpPr>
        <p:spPr bwMode="auto">
          <a:xfrm>
            <a:off x="1355725" y="4814888"/>
            <a:ext cx="29813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i="1" smtClean="0">
                <a:solidFill>
                  <a:srgbClr val="000000"/>
                </a:solidFill>
                <a:latin typeface="Arial" panose="020B0604020202020204" pitchFamily="34" charset="0"/>
              </a:rPr>
              <a:t>X </a:t>
            </a:r>
            <a:r>
              <a:rPr lang="en-US" altLang="fr-FR" sz="2800" smtClean="0">
                <a:solidFill>
                  <a:srgbClr val="000000"/>
                </a:solidFill>
                <a:latin typeface="Arial" panose="020B0604020202020204" pitchFamily="34" charset="0"/>
              </a:rPr>
              <a:t>  =  100 mg/day</a:t>
            </a:r>
          </a:p>
        </p:txBody>
      </p:sp>
      <p:sp>
        <p:nvSpPr>
          <p:cNvPr id="15371" name="Rectangle 11"/>
          <p:cNvSpPr>
            <a:spLocks noChangeArrowheads="1"/>
          </p:cNvSpPr>
          <p:nvPr/>
        </p:nvSpPr>
        <p:spPr bwMode="auto">
          <a:xfrm>
            <a:off x="4708525" y="4814888"/>
            <a:ext cx="41243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(Round off to 90 mg/day)</a:t>
            </a:r>
          </a:p>
        </p:txBody>
      </p:sp>
    </p:spTree>
    <p:extLst>
      <p:ext uri="{BB962C8B-B14F-4D97-AF65-F5344CB8AC3E}">
        <p14:creationId xmlns:p14="http://schemas.microsoft.com/office/powerpoint/2010/main" val="621169295"/>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17525" y="776288"/>
            <a:ext cx="8142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If we change the dose to 90 mg/day, when can</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we get another PB level to check our calculations?</a:t>
            </a:r>
          </a:p>
        </p:txBody>
      </p:sp>
      <p:sp>
        <p:nvSpPr>
          <p:cNvPr id="17411" name="Rectangle 3"/>
          <p:cNvSpPr>
            <a:spLocks noChangeArrowheads="1"/>
          </p:cNvSpPr>
          <p:nvPr/>
        </p:nvSpPr>
        <p:spPr bwMode="auto">
          <a:xfrm>
            <a:off x="593725" y="2681288"/>
            <a:ext cx="784383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In adults, the half-life averages 100 hours.  In</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3 half-lives (300 h, or 12.5 days) we will be 90%</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of the way from 12.0 ug/mL to the new steady-</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state level (we hope it’s 20 ug/mL).  This is close</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enough to get a level.  Reschedule the patient</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to come back in 2 weeks for this level.</a:t>
            </a:r>
          </a:p>
        </p:txBody>
      </p:sp>
    </p:spTree>
    <p:extLst>
      <p:ext uri="{BB962C8B-B14F-4D97-AF65-F5344CB8AC3E}">
        <p14:creationId xmlns:p14="http://schemas.microsoft.com/office/powerpoint/2010/main" val="711242807"/>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69925" y="503238"/>
            <a:ext cx="54292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
        <p:nvSpPr>
          <p:cNvPr id="19459" name="Line 3"/>
          <p:cNvSpPr>
            <a:spLocks noChangeShapeType="1"/>
          </p:cNvSpPr>
          <p:nvPr/>
        </p:nvSpPr>
        <p:spPr bwMode="auto">
          <a:xfrm>
            <a:off x="2971800" y="914400"/>
            <a:ext cx="0" cy="228600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60" name="Line 4"/>
          <p:cNvSpPr>
            <a:spLocks noChangeShapeType="1"/>
          </p:cNvSpPr>
          <p:nvPr/>
        </p:nvSpPr>
        <p:spPr bwMode="auto">
          <a:xfrm>
            <a:off x="2971800" y="3200400"/>
            <a:ext cx="2438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61" name="Rectangle 5"/>
          <p:cNvSpPr>
            <a:spLocks noChangeArrowheads="1"/>
          </p:cNvSpPr>
          <p:nvPr/>
        </p:nvSpPr>
        <p:spPr bwMode="auto">
          <a:xfrm>
            <a:off x="1736725" y="1493838"/>
            <a:ext cx="9064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log </a:t>
            </a:r>
          </a:p>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C</a:t>
            </a:r>
            <a:r>
              <a:rPr lang="en-US" altLang="fr-FR" b="1" i="1" baseline="-25000" smtClean="0">
                <a:solidFill>
                  <a:srgbClr val="000000"/>
                </a:solidFill>
                <a:latin typeface="Arial" panose="020B0604020202020204" pitchFamily="34" charset="0"/>
              </a:rPr>
              <a:t>p </a:t>
            </a:r>
          </a:p>
        </p:txBody>
      </p:sp>
      <p:sp>
        <p:nvSpPr>
          <p:cNvPr id="19462" name="Line 6"/>
          <p:cNvSpPr>
            <a:spLocks noChangeShapeType="1"/>
          </p:cNvSpPr>
          <p:nvPr/>
        </p:nvSpPr>
        <p:spPr bwMode="auto">
          <a:xfrm>
            <a:off x="2971800" y="1219200"/>
            <a:ext cx="2133600" cy="1295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63" name="Oval 7"/>
          <p:cNvSpPr>
            <a:spLocks noChangeArrowheads="1"/>
          </p:cNvSpPr>
          <p:nvPr/>
        </p:nvSpPr>
        <p:spPr bwMode="auto">
          <a:xfrm>
            <a:off x="3663950" y="1606550"/>
            <a:ext cx="139700" cy="139700"/>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
        <p:nvSpPr>
          <p:cNvPr id="19464" name="Oval 8"/>
          <p:cNvSpPr>
            <a:spLocks noChangeArrowheads="1"/>
          </p:cNvSpPr>
          <p:nvPr/>
        </p:nvSpPr>
        <p:spPr bwMode="auto">
          <a:xfrm>
            <a:off x="4730750" y="2216150"/>
            <a:ext cx="139700" cy="139700"/>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
        <p:nvSpPr>
          <p:cNvPr id="19465" name="Rectangle 9"/>
          <p:cNvSpPr>
            <a:spLocks noChangeArrowheads="1"/>
          </p:cNvSpPr>
          <p:nvPr/>
        </p:nvSpPr>
        <p:spPr bwMode="auto">
          <a:xfrm>
            <a:off x="3565525" y="3475038"/>
            <a:ext cx="1246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Time </a:t>
            </a:r>
          </a:p>
        </p:txBody>
      </p:sp>
      <p:sp>
        <p:nvSpPr>
          <p:cNvPr id="19466" name="Rectangle 10"/>
          <p:cNvSpPr>
            <a:spLocks noChangeArrowheads="1"/>
          </p:cNvSpPr>
          <p:nvPr/>
        </p:nvSpPr>
        <p:spPr bwMode="auto">
          <a:xfrm>
            <a:off x="3870325" y="1127125"/>
            <a:ext cx="125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 C</a:t>
            </a:r>
            <a:r>
              <a:rPr lang="en-US" altLang="fr-FR" sz="2400" baseline="-25000" smtClean="0">
                <a:solidFill>
                  <a:srgbClr val="000000"/>
                </a:solidFill>
                <a:latin typeface="Arial" panose="020B0604020202020204" pitchFamily="34" charset="0"/>
              </a:rPr>
              <a:t>1</a:t>
            </a:r>
            <a:r>
              <a:rPr lang="en-US" altLang="fr-FR" sz="2400" smtClean="0">
                <a:solidFill>
                  <a:srgbClr val="000000"/>
                </a:solidFill>
                <a:latin typeface="Arial" panose="020B0604020202020204" pitchFamily="34" charset="0"/>
              </a:rPr>
              <a:t>, t</a:t>
            </a:r>
            <a:r>
              <a:rPr lang="en-US" altLang="fr-FR" sz="2400" baseline="-25000" smtClean="0">
                <a:solidFill>
                  <a:srgbClr val="000000"/>
                </a:solidFill>
                <a:latin typeface="Arial" panose="020B0604020202020204" pitchFamily="34" charset="0"/>
              </a:rPr>
              <a:t>1</a:t>
            </a:r>
            <a:r>
              <a:rPr lang="en-US" altLang="fr-FR" sz="2400" smtClean="0">
                <a:solidFill>
                  <a:srgbClr val="000000"/>
                </a:solidFill>
                <a:latin typeface="Arial" panose="020B0604020202020204" pitchFamily="34" charset="0"/>
              </a:rPr>
              <a:t> )</a:t>
            </a:r>
          </a:p>
        </p:txBody>
      </p:sp>
      <p:sp>
        <p:nvSpPr>
          <p:cNvPr id="19467" name="Rectangle 11"/>
          <p:cNvSpPr>
            <a:spLocks noChangeArrowheads="1"/>
          </p:cNvSpPr>
          <p:nvPr/>
        </p:nvSpPr>
        <p:spPr bwMode="auto">
          <a:xfrm>
            <a:off x="5013325" y="1965325"/>
            <a:ext cx="125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 C</a:t>
            </a:r>
            <a:r>
              <a:rPr lang="en-US" altLang="fr-FR" sz="2400" baseline="-25000" smtClean="0">
                <a:solidFill>
                  <a:srgbClr val="000000"/>
                </a:solidFill>
                <a:latin typeface="Arial" panose="020B0604020202020204" pitchFamily="34" charset="0"/>
              </a:rPr>
              <a:t>2</a:t>
            </a:r>
            <a:r>
              <a:rPr lang="en-US" altLang="fr-FR" sz="2400" smtClean="0">
                <a:solidFill>
                  <a:srgbClr val="000000"/>
                </a:solidFill>
                <a:latin typeface="Arial" panose="020B0604020202020204" pitchFamily="34" charset="0"/>
              </a:rPr>
              <a:t>, t</a:t>
            </a:r>
            <a:r>
              <a:rPr lang="en-US" altLang="fr-FR" sz="2400" baseline="-25000" smtClean="0">
                <a:solidFill>
                  <a:srgbClr val="000000"/>
                </a:solidFill>
                <a:latin typeface="Arial" panose="020B0604020202020204" pitchFamily="34" charset="0"/>
              </a:rPr>
              <a:t>2</a:t>
            </a:r>
            <a:r>
              <a:rPr lang="en-US" altLang="fr-FR" sz="2400" smtClean="0">
                <a:solidFill>
                  <a:srgbClr val="000000"/>
                </a:solidFill>
                <a:latin typeface="Arial" panose="020B0604020202020204" pitchFamily="34" charset="0"/>
              </a:rPr>
              <a:t> )</a:t>
            </a:r>
          </a:p>
        </p:txBody>
      </p:sp>
      <p:sp>
        <p:nvSpPr>
          <p:cNvPr id="19468" name="Rectangle 12"/>
          <p:cNvSpPr>
            <a:spLocks noChangeArrowheads="1"/>
          </p:cNvSpPr>
          <p:nvPr/>
        </p:nvSpPr>
        <p:spPr bwMode="auto">
          <a:xfrm>
            <a:off x="1127125" y="4799013"/>
            <a:ext cx="296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3600" b="1" i="1" smtClean="0">
                <a:solidFill>
                  <a:srgbClr val="000000"/>
                </a:solidFill>
                <a:latin typeface="Arial" panose="020B0604020202020204" pitchFamily="34" charset="0"/>
              </a:rPr>
              <a:t>C</a:t>
            </a:r>
            <a:r>
              <a:rPr lang="en-US" altLang="fr-FR" sz="3600" b="1" i="1" baseline="-25000" smtClean="0">
                <a:solidFill>
                  <a:srgbClr val="000000"/>
                </a:solidFill>
                <a:latin typeface="Arial" panose="020B0604020202020204" pitchFamily="34" charset="0"/>
              </a:rPr>
              <a:t>2 </a:t>
            </a:r>
            <a:r>
              <a:rPr lang="en-US" altLang="fr-FR" sz="3600" b="1" i="1" smtClean="0">
                <a:solidFill>
                  <a:srgbClr val="000000"/>
                </a:solidFill>
                <a:latin typeface="Arial" panose="020B0604020202020204" pitchFamily="34" charset="0"/>
              </a:rPr>
              <a:t> </a:t>
            </a:r>
            <a:r>
              <a:rPr lang="en-US" altLang="fr-FR" sz="3600" b="1" smtClean="0">
                <a:solidFill>
                  <a:srgbClr val="000000"/>
                </a:solidFill>
                <a:latin typeface="Arial" panose="020B0604020202020204" pitchFamily="34" charset="0"/>
              </a:rPr>
              <a:t>=  </a:t>
            </a:r>
            <a:r>
              <a:rPr lang="en-US" altLang="fr-FR" sz="3600" b="1" i="1" smtClean="0">
                <a:solidFill>
                  <a:srgbClr val="000000"/>
                </a:solidFill>
                <a:latin typeface="Arial" panose="020B0604020202020204" pitchFamily="34" charset="0"/>
              </a:rPr>
              <a:t>C</a:t>
            </a:r>
            <a:r>
              <a:rPr lang="en-US" altLang="fr-FR" sz="3600" b="1" i="1" baseline="-25000" smtClean="0">
                <a:solidFill>
                  <a:srgbClr val="000000"/>
                </a:solidFill>
                <a:latin typeface="Arial" panose="020B0604020202020204" pitchFamily="34" charset="0"/>
              </a:rPr>
              <a:t>1</a:t>
            </a:r>
            <a:r>
              <a:rPr lang="en-US" altLang="fr-FR" sz="3600" b="1" i="1" smtClean="0">
                <a:solidFill>
                  <a:srgbClr val="000000"/>
                </a:solidFill>
                <a:latin typeface="Arial" panose="020B0604020202020204" pitchFamily="34" charset="0"/>
              </a:rPr>
              <a:t> e </a:t>
            </a:r>
            <a:r>
              <a:rPr lang="en-US" altLang="fr-FR" sz="3600" b="1" i="1" baseline="30000" smtClean="0">
                <a:solidFill>
                  <a:srgbClr val="000000"/>
                </a:solidFill>
                <a:latin typeface="Arial" panose="020B0604020202020204" pitchFamily="34" charset="0"/>
              </a:rPr>
              <a:t>- kt </a:t>
            </a:r>
          </a:p>
        </p:txBody>
      </p:sp>
      <p:sp>
        <p:nvSpPr>
          <p:cNvPr id="19469" name="Line 13"/>
          <p:cNvSpPr>
            <a:spLocks noChangeShapeType="1"/>
          </p:cNvSpPr>
          <p:nvPr/>
        </p:nvSpPr>
        <p:spPr bwMode="auto">
          <a:xfrm>
            <a:off x="3733800" y="1752600"/>
            <a:ext cx="0" cy="1447800"/>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70" name="Line 14"/>
          <p:cNvSpPr>
            <a:spLocks noChangeShapeType="1"/>
          </p:cNvSpPr>
          <p:nvPr/>
        </p:nvSpPr>
        <p:spPr bwMode="auto">
          <a:xfrm>
            <a:off x="4800600" y="2362200"/>
            <a:ext cx="0" cy="838200"/>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71" name="Line 15"/>
          <p:cNvSpPr>
            <a:spLocks noChangeShapeType="1"/>
          </p:cNvSpPr>
          <p:nvPr/>
        </p:nvSpPr>
        <p:spPr bwMode="auto">
          <a:xfrm>
            <a:off x="3733800" y="2819400"/>
            <a:ext cx="1066800" cy="0"/>
          </a:xfrm>
          <a:prstGeom prst="line">
            <a:avLst/>
          </a:prstGeom>
          <a:noFill/>
          <a:ln w="12700">
            <a:solidFill>
              <a:schemeClr val="accent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19472" name="Rectangle 16"/>
          <p:cNvSpPr>
            <a:spLocks noChangeArrowheads="1"/>
          </p:cNvSpPr>
          <p:nvPr/>
        </p:nvSpPr>
        <p:spPr bwMode="auto">
          <a:xfrm>
            <a:off x="4022725" y="2346325"/>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b="1" i="1" smtClean="0">
                <a:solidFill>
                  <a:srgbClr val="000000"/>
                </a:solidFill>
                <a:latin typeface="Arial" panose="020B0604020202020204" pitchFamily="34" charset="0"/>
              </a:rPr>
              <a:t>t</a:t>
            </a:r>
            <a:r>
              <a:rPr lang="en-US" altLang="fr-FR" sz="2400" b="1" i="1" smtClean="0">
                <a:solidFill>
                  <a:srgbClr val="FAFD00"/>
                </a:solidFill>
                <a:latin typeface="Arial" panose="020B0604020202020204" pitchFamily="34" charset="0"/>
              </a:rPr>
              <a:t> </a:t>
            </a:r>
          </a:p>
        </p:txBody>
      </p:sp>
      <p:sp>
        <p:nvSpPr>
          <p:cNvPr id="19473" name="Rectangle 17"/>
          <p:cNvSpPr>
            <a:spLocks noChangeArrowheads="1"/>
          </p:cNvSpPr>
          <p:nvPr/>
        </p:nvSpPr>
        <p:spPr bwMode="auto">
          <a:xfrm>
            <a:off x="5241925" y="4799013"/>
            <a:ext cx="273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3600" b="1" i="1" smtClean="0">
                <a:solidFill>
                  <a:srgbClr val="000000"/>
                </a:solidFill>
                <a:latin typeface="Arial" panose="020B0604020202020204" pitchFamily="34" charset="0"/>
              </a:rPr>
              <a:t>C</a:t>
            </a:r>
            <a:r>
              <a:rPr lang="en-US" altLang="fr-FR" sz="3600" b="1" i="1" baseline="-25000" smtClean="0">
                <a:solidFill>
                  <a:srgbClr val="000000"/>
                </a:solidFill>
                <a:latin typeface="Arial" panose="020B0604020202020204" pitchFamily="34" charset="0"/>
              </a:rPr>
              <a:t>1</a:t>
            </a:r>
            <a:r>
              <a:rPr lang="en-US" altLang="fr-FR" sz="3600" b="1" i="1" smtClean="0">
                <a:solidFill>
                  <a:srgbClr val="000000"/>
                </a:solidFill>
                <a:latin typeface="Arial" panose="020B0604020202020204" pitchFamily="34" charset="0"/>
              </a:rPr>
              <a:t> </a:t>
            </a:r>
            <a:r>
              <a:rPr lang="en-US" altLang="fr-FR" sz="3600" b="1" smtClean="0">
                <a:solidFill>
                  <a:srgbClr val="000000"/>
                </a:solidFill>
                <a:latin typeface="Arial" panose="020B0604020202020204" pitchFamily="34" charset="0"/>
              </a:rPr>
              <a:t>=  </a:t>
            </a:r>
            <a:r>
              <a:rPr lang="en-US" altLang="fr-FR" sz="3600" b="1" i="1" smtClean="0">
                <a:solidFill>
                  <a:srgbClr val="000000"/>
                </a:solidFill>
                <a:latin typeface="Arial" panose="020B0604020202020204" pitchFamily="34" charset="0"/>
              </a:rPr>
              <a:t>C</a:t>
            </a:r>
            <a:r>
              <a:rPr lang="en-US" altLang="fr-FR" sz="3600" b="1" i="1" baseline="-25000" smtClean="0">
                <a:solidFill>
                  <a:srgbClr val="000000"/>
                </a:solidFill>
                <a:latin typeface="Arial" panose="020B0604020202020204" pitchFamily="34" charset="0"/>
              </a:rPr>
              <a:t>2 </a:t>
            </a:r>
            <a:r>
              <a:rPr lang="en-US" altLang="fr-FR" sz="3600" b="1" i="1" smtClean="0">
                <a:solidFill>
                  <a:srgbClr val="000000"/>
                </a:solidFill>
                <a:latin typeface="Arial" panose="020B0604020202020204" pitchFamily="34" charset="0"/>
              </a:rPr>
              <a:t>e </a:t>
            </a:r>
            <a:r>
              <a:rPr lang="en-US" altLang="fr-FR" sz="3600" b="1" i="1" baseline="30000" smtClean="0">
                <a:solidFill>
                  <a:srgbClr val="000000"/>
                </a:solidFill>
                <a:latin typeface="Arial" panose="020B0604020202020204" pitchFamily="34" charset="0"/>
              </a:rPr>
              <a:t>kt  </a:t>
            </a:r>
          </a:p>
        </p:txBody>
      </p:sp>
    </p:spTree>
    <p:extLst>
      <p:ext uri="{BB962C8B-B14F-4D97-AF65-F5344CB8AC3E}">
        <p14:creationId xmlns:p14="http://schemas.microsoft.com/office/powerpoint/2010/main" val="349245035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b="1" dirty="0">
                <a:solidFill>
                  <a:srgbClr val="FF0000"/>
                </a:solidFill>
                <a:latin typeface="Arial Narrow" panose="020B0606020202030204" pitchFamily="34" charset="0"/>
              </a:rPr>
              <a:t>P-</a:t>
            </a:r>
            <a:r>
              <a:rPr lang="fr-FR" sz="3200" b="1" dirty="0" err="1">
                <a:solidFill>
                  <a:srgbClr val="FF0000"/>
                </a:solidFill>
                <a:latin typeface="Arial Narrow" panose="020B0606020202030204" pitchFamily="34" charset="0"/>
              </a:rPr>
              <a:t>glycoprotein</a:t>
            </a:r>
            <a:endParaRPr lang="en-US" dirty="0"/>
          </a:p>
        </p:txBody>
      </p:sp>
      <p:sp>
        <p:nvSpPr>
          <p:cNvPr id="3" name="Content Placeholder 2"/>
          <p:cNvSpPr>
            <a:spLocks noGrp="1"/>
          </p:cNvSpPr>
          <p:nvPr>
            <p:ph idx="1"/>
          </p:nvPr>
        </p:nvSpPr>
        <p:spPr/>
        <p:txBody>
          <a:bodyPr/>
          <a:lstStyle/>
          <a:p>
            <a:r>
              <a:rPr lang="en-US" dirty="0" smtClean="0"/>
              <a:t>It is </a:t>
            </a:r>
            <a:r>
              <a:rPr lang="en-US" dirty="0"/>
              <a:t>extensively distributed and expressed in the intestinal epithelium where it pumps </a:t>
            </a:r>
            <a:r>
              <a:rPr lang="en-US" dirty="0" err="1"/>
              <a:t>xenobiotics</a:t>
            </a:r>
            <a:r>
              <a:rPr lang="en-US" dirty="0"/>
              <a:t> (such as toxins or drugs) back into the </a:t>
            </a:r>
            <a:r>
              <a:rPr lang="en-US" u="sng" dirty="0"/>
              <a:t>intestinal lumen</a:t>
            </a:r>
            <a:r>
              <a:rPr lang="en-US" dirty="0"/>
              <a:t>, in liver cells where it pumps them into bile ducts, in the cells of the proximal tubule of the kidney where it pumps them into urinary filtrate</a:t>
            </a:r>
          </a:p>
        </p:txBody>
      </p:sp>
    </p:spTree>
    <p:extLst>
      <p:ext uri="{BB962C8B-B14F-4D97-AF65-F5344CB8AC3E}">
        <p14:creationId xmlns:p14="http://schemas.microsoft.com/office/powerpoint/2010/main" val="3961103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822325" y="776288"/>
            <a:ext cx="7389813"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A patient’s acetaminophen level at 2:00 PM is</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86.2 µg/mL and at 6:00 the same day is 27.8</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µg/mL. If we know that </a:t>
            </a:r>
            <a:r>
              <a:rPr lang="en-US" altLang="fr-FR" sz="2800" i="1" smtClean="0">
                <a:solidFill>
                  <a:srgbClr val="000000"/>
                </a:solidFill>
                <a:latin typeface="Arial" panose="020B0604020202020204" pitchFamily="34" charset="0"/>
              </a:rPr>
              <a:t>k</a:t>
            </a:r>
            <a:r>
              <a:rPr lang="en-US" altLang="fr-FR" sz="2800" i="1" baseline="-25000" smtClean="0">
                <a:solidFill>
                  <a:srgbClr val="000000"/>
                </a:solidFill>
                <a:latin typeface="Arial" panose="020B0604020202020204" pitchFamily="34" charset="0"/>
              </a:rPr>
              <a:t>e </a:t>
            </a:r>
            <a:r>
              <a:rPr lang="en-US" altLang="fr-FR" sz="2800" smtClean="0">
                <a:solidFill>
                  <a:srgbClr val="000000"/>
                </a:solidFill>
                <a:latin typeface="Arial" panose="020B0604020202020204" pitchFamily="34" charset="0"/>
              </a:rPr>
              <a:t>of acetaminophen</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in this patient is 0.283 h</a:t>
            </a:r>
            <a:r>
              <a:rPr lang="en-US" altLang="fr-FR" sz="2800" baseline="30000" smtClean="0">
                <a:solidFill>
                  <a:srgbClr val="000000"/>
                </a:solidFill>
                <a:latin typeface="Arial" panose="020B0604020202020204" pitchFamily="34" charset="0"/>
              </a:rPr>
              <a:t> -1</a:t>
            </a:r>
            <a:r>
              <a:rPr lang="en-US" altLang="fr-FR" sz="2800" smtClean="0">
                <a:solidFill>
                  <a:srgbClr val="000000"/>
                </a:solidFill>
                <a:latin typeface="Arial" panose="020B0604020202020204" pitchFamily="34" charset="0"/>
              </a:rPr>
              <a:t>, what was the level</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at 10:00 AM?</a:t>
            </a:r>
          </a:p>
        </p:txBody>
      </p:sp>
      <p:sp>
        <p:nvSpPr>
          <p:cNvPr id="21507" name="Line 3"/>
          <p:cNvSpPr>
            <a:spLocks noChangeShapeType="1"/>
          </p:cNvSpPr>
          <p:nvPr/>
        </p:nvSpPr>
        <p:spPr bwMode="auto">
          <a:xfrm>
            <a:off x="1524000" y="3048000"/>
            <a:ext cx="0" cy="228600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08" name="Line 4"/>
          <p:cNvSpPr>
            <a:spLocks noChangeShapeType="1"/>
          </p:cNvSpPr>
          <p:nvPr/>
        </p:nvSpPr>
        <p:spPr bwMode="auto">
          <a:xfrm>
            <a:off x="1524000" y="5334000"/>
            <a:ext cx="2438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09" name="Rectangle 5"/>
          <p:cNvSpPr>
            <a:spLocks noChangeArrowheads="1"/>
          </p:cNvSpPr>
          <p:nvPr/>
        </p:nvSpPr>
        <p:spPr bwMode="auto">
          <a:xfrm>
            <a:off x="288925" y="3627438"/>
            <a:ext cx="9064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log </a:t>
            </a:r>
          </a:p>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C</a:t>
            </a:r>
            <a:r>
              <a:rPr lang="en-US" altLang="fr-FR" b="1" i="1" baseline="-25000" smtClean="0">
                <a:solidFill>
                  <a:srgbClr val="000000"/>
                </a:solidFill>
                <a:latin typeface="Arial" panose="020B0604020202020204" pitchFamily="34" charset="0"/>
              </a:rPr>
              <a:t>p </a:t>
            </a:r>
          </a:p>
        </p:txBody>
      </p:sp>
      <p:sp>
        <p:nvSpPr>
          <p:cNvPr id="21510" name="Line 6"/>
          <p:cNvSpPr>
            <a:spLocks noChangeShapeType="1"/>
          </p:cNvSpPr>
          <p:nvPr/>
        </p:nvSpPr>
        <p:spPr bwMode="auto">
          <a:xfrm>
            <a:off x="1524000" y="3352800"/>
            <a:ext cx="2133600" cy="12954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11" name="Oval 7"/>
          <p:cNvSpPr>
            <a:spLocks noChangeArrowheads="1"/>
          </p:cNvSpPr>
          <p:nvPr/>
        </p:nvSpPr>
        <p:spPr bwMode="auto">
          <a:xfrm>
            <a:off x="2216150" y="3740150"/>
            <a:ext cx="139700" cy="139700"/>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
        <p:nvSpPr>
          <p:cNvPr id="21512" name="Oval 8"/>
          <p:cNvSpPr>
            <a:spLocks noChangeArrowheads="1"/>
          </p:cNvSpPr>
          <p:nvPr/>
        </p:nvSpPr>
        <p:spPr bwMode="auto">
          <a:xfrm>
            <a:off x="3282950" y="4349750"/>
            <a:ext cx="139700" cy="139700"/>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
        <p:nvSpPr>
          <p:cNvPr id="21513" name="Rectangle 9"/>
          <p:cNvSpPr>
            <a:spLocks noChangeArrowheads="1"/>
          </p:cNvSpPr>
          <p:nvPr/>
        </p:nvSpPr>
        <p:spPr bwMode="auto">
          <a:xfrm>
            <a:off x="2117725" y="5608638"/>
            <a:ext cx="12461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b="1" i="1" smtClean="0">
                <a:solidFill>
                  <a:srgbClr val="000000"/>
                </a:solidFill>
                <a:latin typeface="Arial" panose="020B0604020202020204" pitchFamily="34" charset="0"/>
              </a:rPr>
              <a:t>Time </a:t>
            </a:r>
          </a:p>
        </p:txBody>
      </p:sp>
      <p:sp>
        <p:nvSpPr>
          <p:cNvPr id="21514" name="Rectangle 10"/>
          <p:cNvSpPr>
            <a:spLocks noChangeArrowheads="1"/>
          </p:cNvSpPr>
          <p:nvPr/>
        </p:nvSpPr>
        <p:spPr bwMode="auto">
          <a:xfrm>
            <a:off x="2422525" y="3260725"/>
            <a:ext cx="125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 C</a:t>
            </a:r>
            <a:r>
              <a:rPr lang="en-US" altLang="fr-FR" sz="2400" baseline="-25000" smtClean="0">
                <a:solidFill>
                  <a:srgbClr val="000000"/>
                </a:solidFill>
                <a:latin typeface="Arial" panose="020B0604020202020204" pitchFamily="34" charset="0"/>
              </a:rPr>
              <a:t>1</a:t>
            </a:r>
            <a:r>
              <a:rPr lang="en-US" altLang="fr-FR" sz="2400" smtClean="0">
                <a:solidFill>
                  <a:srgbClr val="000000"/>
                </a:solidFill>
                <a:latin typeface="Arial" panose="020B0604020202020204" pitchFamily="34" charset="0"/>
              </a:rPr>
              <a:t>, t</a:t>
            </a:r>
            <a:r>
              <a:rPr lang="en-US" altLang="fr-FR" sz="2400" baseline="-25000" smtClean="0">
                <a:solidFill>
                  <a:srgbClr val="000000"/>
                </a:solidFill>
                <a:latin typeface="Arial" panose="020B0604020202020204" pitchFamily="34" charset="0"/>
              </a:rPr>
              <a:t>1</a:t>
            </a:r>
            <a:r>
              <a:rPr lang="en-US" altLang="fr-FR" sz="2400" smtClean="0">
                <a:solidFill>
                  <a:srgbClr val="000000"/>
                </a:solidFill>
                <a:latin typeface="Arial" panose="020B0604020202020204" pitchFamily="34" charset="0"/>
              </a:rPr>
              <a:t> )</a:t>
            </a:r>
          </a:p>
        </p:txBody>
      </p:sp>
      <p:sp>
        <p:nvSpPr>
          <p:cNvPr id="21515" name="Rectangle 11"/>
          <p:cNvSpPr>
            <a:spLocks noChangeArrowheads="1"/>
          </p:cNvSpPr>
          <p:nvPr/>
        </p:nvSpPr>
        <p:spPr bwMode="auto">
          <a:xfrm>
            <a:off x="3565525" y="4098925"/>
            <a:ext cx="125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smtClean="0">
                <a:solidFill>
                  <a:srgbClr val="000000"/>
                </a:solidFill>
                <a:latin typeface="Arial" panose="020B0604020202020204" pitchFamily="34" charset="0"/>
              </a:rPr>
              <a:t>( C</a:t>
            </a:r>
            <a:r>
              <a:rPr lang="en-US" altLang="fr-FR" sz="2400" baseline="-25000" smtClean="0">
                <a:solidFill>
                  <a:srgbClr val="000000"/>
                </a:solidFill>
                <a:latin typeface="Arial" panose="020B0604020202020204" pitchFamily="34" charset="0"/>
              </a:rPr>
              <a:t>2</a:t>
            </a:r>
            <a:r>
              <a:rPr lang="en-US" altLang="fr-FR" sz="2400" smtClean="0">
                <a:solidFill>
                  <a:srgbClr val="000000"/>
                </a:solidFill>
                <a:latin typeface="Arial" panose="020B0604020202020204" pitchFamily="34" charset="0"/>
              </a:rPr>
              <a:t>, t</a:t>
            </a:r>
            <a:r>
              <a:rPr lang="en-US" altLang="fr-FR" sz="2400" baseline="-25000" smtClean="0">
                <a:solidFill>
                  <a:srgbClr val="000000"/>
                </a:solidFill>
                <a:latin typeface="Arial" panose="020B0604020202020204" pitchFamily="34" charset="0"/>
              </a:rPr>
              <a:t>2</a:t>
            </a:r>
            <a:r>
              <a:rPr lang="en-US" altLang="fr-FR" sz="2400" smtClean="0">
                <a:solidFill>
                  <a:srgbClr val="000000"/>
                </a:solidFill>
                <a:latin typeface="Arial" panose="020B0604020202020204" pitchFamily="34" charset="0"/>
              </a:rPr>
              <a:t> )</a:t>
            </a:r>
          </a:p>
        </p:txBody>
      </p:sp>
      <p:sp>
        <p:nvSpPr>
          <p:cNvPr id="21516" name="Line 12"/>
          <p:cNvSpPr>
            <a:spLocks noChangeShapeType="1"/>
          </p:cNvSpPr>
          <p:nvPr/>
        </p:nvSpPr>
        <p:spPr bwMode="auto">
          <a:xfrm>
            <a:off x="2286000" y="3886200"/>
            <a:ext cx="0" cy="1447800"/>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17" name="Line 13"/>
          <p:cNvSpPr>
            <a:spLocks noChangeShapeType="1"/>
          </p:cNvSpPr>
          <p:nvPr/>
        </p:nvSpPr>
        <p:spPr bwMode="auto">
          <a:xfrm>
            <a:off x="3352800" y="4495800"/>
            <a:ext cx="0" cy="838200"/>
          </a:xfrm>
          <a:prstGeom prst="line">
            <a:avLst/>
          </a:prstGeom>
          <a:noFill/>
          <a:ln w="12700">
            <a:solidFill>
              <a:schemeClr val="accent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18" name="Line 14"/>
          <p:cNvSpPr>
            <a:spLocks noChangeShapeType="1"/>
          </p:cNvSpPr>
          <p:nvPr/>
        </p:nvSpPr>
        <p:spPr bwMode="auto">
          <a:xfrm>
            <a:off x="2286000" y="4953000"/>
            <a:ext cx="1066800" cy="0"/>
          </a:xfrm>
          <a:prstGeom prst="line">
            <a:avLst/>
          </a:prstGeom>
          <a:noFill/>
          <a:ln w="12700">
            <a:solidFill>
              <a:schemeClr val="accent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19" name="Rectangle 15"/>
          <p:cNvSpPr>
            <a:spLocks noChangeArrowheads="1"/>
          </p:cNvSpPr>
          <p:nvPr/>
        </p:nvSpPr>
        <p:spPr bwMode="auto">
          <a:xfrm>
            <a:off x="2574925" y="4479925"/>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400" b="1" i="1" smtClean="0">
                <a:solidFill>
                  <a:srgbClr val="000000"/>
                </a:solidFill>
                <a:latin typeface="Arial" panose="020B0604020202020204" pitchFamily="34" charset="0"/>
              </a:rPr>
              <a:t>t </a:t>
            </a:r>
          </a:p>
        </p:txBody>
      </p:sp>
      <p:sp>
        <p:nvSpPr>
          <p:cNvPr id="21520" name="Rectangle 16"/>
          <p:cNvSpPr>
            <a:spLocks noChangeArrowheads="1"/>
          </p:cNvSpPr>
          <p:nvPr/>
        </p:nvSpPr>
        <p:spPr bwMode="auto">
          <a:xfrm>
            <a:off x="5241925" y="3062288"/>
            <a:ext cx="21161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b="1" i="1" smtClean="0">
                <a:solidFill>
                  <a:srgbClr val="000000"/>
                </a:solidFill>
                <a:latin typeface="Arial" panose="020B0604020202020204" pitchFamily="34" charset="0"/>
              </a:rPr>
              <a:t>C</a:t>
            </a:r>
            <a:r>
              <a:rPr lang="en-US" altLang="fr-FR" sz="2800" b="1" i="1" baseline="-25000" smtClean="0">
                <a:solidFill>
                  <a:srgbClr val="000000"/>
                </a:solidFill>
                <a:latin typeface="Arial" panose="020B0604020202020204" pitchFamily="34" charset="0"/>
              </a:rPr>
              <a:t>1</a:t>
            </a:r>
            <a:r>
              <a:rPr lang="en-US" altLang="fr-FR" sz="2800" b="1" i="1" smtClean="0">
                <a:solidFill>
                  <a:srgbClr val="000000"/>
                </a:solidFill>
                <a:latin typeface="Arial" panose="020B0604020202020204" pitchFamily="34" charset="0"/>
              </a:rPr>
              <a:t> </a:t>
            </a:r>
            <a:r>
              <a:rPr lang="en-US" altLang="fr-FR" sz="2800" b="1" smtClean="0">
                <a:solidFill>
                  <a:srgbClr val="000000"/>
                </a:solidFill>
                <a:latin typeface="Arial" panose="020B0604020202020204" pitchFamily="34" charset="0"/>
              </a:rPr>
              <a:t>=  </a:t>
            </a:r>
            <a:r>
              <a:rPr lang="en-US" altLang="fr-FR" sz="2800" b="1" i="1" smtClean="0">
                <a:solidFill>
                  <a:srgbClr val="000000"/>
                </a:solidFill>
                <a:latin typeface="Arial" panose="020B0604020202020204" pitchFamily="34" charset="0"/>
              </a:rPr>
              <a:t>C</a:t>
            </a:r>
            <a:r>
              <a:rPr lang="en-US" altLang="fr-FR" sz="2800" b="1" i="1" baseline="-25000" smtClean="0">
                <a:solidFill>
                  <a:srgbClr val="000000"/>
                </a:solidFill>
                <a:latin typeface="Arial" panose="020B0604020202020204" pitchFamily="34" charset="0"/>
              </a:rPr>
              <a:t>2 </a:t>
            </a:r>
            <a:r>
              <a:rPr lang="en-US" altLang="fr-FR" sz="2800" b="1" i="1" smtClean="0">
                <a:solidFill>
                  <a:srgbClr val="000000"/>
                </a:solidFill>
                <a:latin typeface="Arial" panose="020B0604020202020204" pitchFamily="34" charset="0"/>
              </a:rPr>
              <a:t>e </a:t>
            </a:r>
            <a:r>
              <a:rPr lang="en-US" altLang="fr-FR" sz="2800" b="1" i="1" baseline="30000" smtClean="0">
                <a:solidFill>
                  <a:srgbClr val="000000"/>
                </a:solidFill>
                <a:latin typeface="Arial" panose="020B0604020202020204" pitchFamily="34" charset="0"/>
              </a:rPr>
              <a:t>kt </a:t>
            </a:r>
          </a:p>
        </p:txBody>
      </p:sp>
      <p:sp>
        <p:nvSpPr>
          <p:cNvPr id="21521" name="Freeform 17"/>
          <p:cNvSpPr>
            <a:spLocks/>
          </p:cNvSpPr>
          <p:nvPr/>
        </p:nvSpPr>
        <p:spPr bwMode="auto">
          <a:xfrm>
            <a:off x="4821238" y="3048000"/>
            <a:ext cx="57150" cy="2973388"/>
          </a:xfrm>
          <a:custGeom>
            <a:avLst/>
            <a:gdLst>
              <a:gd name="T0" fmla="*/ 2147483646 w 36"/>
              <a:gd name="T1" fmla="*/ 0 h 1873"/>
              <a:gd name="T2" fmla="*/ 2147483646 w 36"/>
              <a:gd name="T3" fmla="*/ 2147483646 h 1873"/>
              <a:gd name="T4" fmla="*/ 2147483646 w 36"/>
              <a:gd name="T5" fmla="*/ 2147483646 h 1873"/>
              <a:gd name="T6" fmla="*/ 0 w 36"/>
              <a:gd name="T7" fmla="*/ 2147483646 h 1873"/>
              <a:gd name="T8" fmla="*/ 0 w 36"/>
              <a:gd name="T9" fmla="*/ 2147483646 h 1873"/>
              <a:gd name="T10" fmla="*/ 0 w 36"/>
              <a:gd name="T11" fmla="*/ 2147483646 h 1873"/>
              <a:gd name="T12" fmla="*/ 2147483646 w 36"/>
              <a:gd name="T13" fmla="*/ 2147483646 h 1873"/>
              <a:gd name="T14" fmla="*/ 2147483646 w 36"/>
              <a:gd name="T15" fmla="*/ 2147483646 h 1873"/>
              <a:gd name="T16" fmla="*/ 2147483646 w 36"/>
              <a:gd name="T17" fmla="*/ 2147483646 h 1873"/>
              <a:gd name="T18" fmla="*/ 2147483646 w 36"/>
              <a:gd name="T19" fmla="*/ 2147483646 h 1873"/>
              <a:gd name="T20" fmla="*/ 2147483646 w 36"/>
              <a:gd name="T21" fmla="*/ 2147483646 h 1873"/>
              <a:gd name="T22" fmla="*/ 0 w 36"/>
              <a:gd name="T23" fmla="*/ 2147483646 h 1873"/>
              <a:gd name="T24" fmla="*/ 0 w 36"/>
              <a:gd name="T25" fmla="*/ 2147483646 h 1873"/>
              <a:gd name="T26" fmla="*/ 0 w 36"/>
              <a:gd name="T27" fmla="*/ 2147483646 h 1873"/>
              <a:gd name="T28" fmla="*/ 2147483646 w 36"/>
              <a:gd name="T29" fmla="*/ 2147483646 h 1873"/>
              <a:gd name="T30" fmla="*/ 2147483646 w 36"/>
              <a:gd name="T31" fmla="*/ 2147483646 h 1873"/>
              <a:gd name="T32" fmla="*/ 2147483646 w 36"/>
              <a:gd name="T33" fmla="*/ 2147483646 h 1873"/>
              <a:gd name="T34" fmla="*/ 2147483646 w 36"/>
              <a:gd name="T35" fmla="*/ 2147483646 h 1873"/>
              <a:gd name="T36" fmla="*/ 2147483646 w 36"/>
              <a:gd name="T37" fmla="*/ 2147483646 h 1873"/>
              <a:gd name="T38" fmla="*/ 2147483646 w 36"/>
              <a:gd name="T39" fmla="*/ 2147483646 h 1873"/>
              <a:gd name="T40" fmla="*/ 2147483646 w 36"/>
              <a:gd name="T41" fmla="*/ 2147483646 h 1873"/>
              <a:gd name="T42" fmla="*/ 0 w 36"/>
              <a:gd name="T43" fmla="*/ 2147483646 h 1873"/>
              <a:gd name="T44" fmla="*/ 0 w 36"/>
              <a:gd name="T45" fmla="*/ 2147483646 h 1873"/>
              <a:gd name="T46" fmla="*/ 2147483646 w 36"/>
              <a:gd name="T47" fmla="*/ 2147483646 h 1873"/>
              <a:gd name="T48" fmla="*/ 2147483646 w 36"/>
              <a:gd name="T49" fmla="*/ 2147483646 h 1873"/>
              <a:gd name="T50" fmla="*/ 2147483646 w 36"/>
              <a:gd name="T51" fmla="*/ 2147483646 h 1873"/>
              <a:gd name="T52" fmla="*/ 2147483646 w 36"/>
              <a:gd name="T53" fmla="*/ 2147483646 h 1873"/>
              <a:gd name="T54" fmla="*/ 2147483646 w 36"/>
              <a:gd name="T55" fmla="*/ 2147483646 h 1873"/>
              <a:gd name="T56" fmla="*/ 2147483646 w 36"/>
              <a:gd name="T57" fmla="*/ 2147483646 h 1873"/>
              <a:gd name="T58" fmla="*/ 2147483646 w 36"/>
              <a:gd name="T59" fmla="*/ 2147483646 h 1873"/>
              <a:gd name="T60" fmla="*/ 2147483646 w 36"/>
              <a:gd name="T61" fmla="*/ 2147483646 h 1873"/>
              <a:gd name="T62" fmla="*/ 2147483646 w 36"/>
              <a:gd name="T63" fmla="*/ 2147483646 h 1873"/>
              <a:gd name="T64" fmla="*/ 2147483646 w 36"/>
              <a:gd name="T65" fmla="*/ 2147483646 h 1873"/>
              <a:gd name="T66" fmla="*/ 2147483646 w 36"/>
              <a:gd name="T67" fmla="*/ 2147483646 h 1873"/>
              <a:gd name="T68" fmla="*/ 2147483646 w 36"/>
              <a:gd name="T69" fmla="*/ 2147483646 h 1873"/>
              <a:gd name="T70" fmla="*/ 2147483646 w 36"/>
              <a:gd name="T71" fmla="*/ 2147483646 h 1873"/>
              <a:gd name="T72" fmla="*/ 2147483646 w 36"/>
              <a:gd name="T73" fmla="*/ 2147483646 h 1873"/>
              <a:gd name="T74" fmla="*/ 2147483646 w 36"/>
              <a:gd name="T75" fmla="*/ 2147483646 h 1873"/>
              <a:gd name="T76" fmla="*/ 2147483646 w 36"/>
              <a:gd name="T77" fmla="*/ 2147483646 h 1873"/>
              <a:gd name="T78" fmla="*/ 2147483646 w 36"/>
              <a:gd name="T79" fmla="*/ 2147483646 h 187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 h="1873">
                <a:moveTo>
                  <a:pt x="35" y="0"/>
                </a:moveTo>
                <a:lnTo>
                  <a:pt x="25" y="44"/>
                </a:lnTo>
                <a:lnTo>
                  <a:pt x="19" y="83"/>
                </a:lnTo>
                <a:lnTo>
                  <a:pt x="0" y="134"/>
                </a:lnTo>
                <a:lnTo>
                  <a:pt x="0" y="172"/>
                </a:lnTo>
                <a:lnTo>
                  <a:pt x="0" y="211"/>
                </a:lnTo>
                <a:lnTo>
                  <a:pt x="6" y="250"/>
                </a:lnTo>
                <a:lnTo>
                  <a:pt x="13" y="289"/>
                </a:lnTo>
                <a:lnTo>
                  <a:pt x="25" y="327"/>
                </a:lnTo>
                <a:lnTo>
                  <a:pt x="13" y="366"/>
                </a:lnTo>
                <a:lnTo>
                  <a:pt x="6" y="405"/>
                </a:lnTo>
                <a:lnTo>
                  <a:pt x="0" y="456"/>
                </a:lnTo>
                <a:lnTo>
                  <a:pt x="0" y="494"/>
                </a:lnTo>
                <a:lnTo>
                  <a:pt x="0" y="545"/>
                </a:lnTo>
                <a:lnTo>
                  <a:pt x="6" y="636"/>
                </a:lnTo>
                <a:lnTo>
                  <a:pt x="19" y="675"/>
                </a:lnTo>
                <a:lnTo>
                  <a:pt x="25" y="726"/>
                </a:lnTo>
                <a:lnTo>
                  <a:pt x="25" y="764"/>
                </a:lnTo>
                <a:lnTo>
                  <a:pt x="19" y="803"/>
                </a:lnTo>
                <a:lnTo>
                  <a:pt x="19" y="881"/>
                </a:lnTo>
                <a:lnTo>
                  <a:pt x="6" y="932"/>
                </a:lnTo>
                <a:lnTo>
                  <a:pt x="0" y="984"/>
                </a:lnTo>
                <a:lnTo>
                  <a:pt x="0" y="1035"/>
                </a:lnTo>
                <a:lnTo>
                  <a:pt x="13" y="1086"/>
                </a:lnTo>
                <a:lnTo>
                  <a:pt x="19" y="1138"/>
                </a:lnTo>
                <a:lnTo>
                  <a:pt x="25" y="1189"/>
                </a:lnTo>
                <a:lnTo>
                  <a:pt x="25" y="1292"/>
                </a:lnTo>
                <a:lnTo>
                  <a:pt x="19" y="1370"/>
                </a:lnTo>
                <a:lnTo>
                  <a:pt x="13" y="1408"/>
                </a:lnTo>
                <a:lnTo>
                  <a:pt x="6" y="1447"/>
                </a:lnTo>
                <a:lnTo>
                  <a:pt x="6" y="1486"/>
                </a:lnTo>
                <a:lnTo>
                  <a:pt x="13" y="1525"/>
                </a:lnTo>
                <a:lnTo>
                  <a:pt x="25" y="1576"/>
                </a:lnTo>
                <a:lnTo>
                  <a:pt x="25" y="1614"/>
                </a:lnTo>
                <a:lnTo>
                  <a:pt x="25" y="1653"/>
                </a:lnTo>
                <a:lnTo>
                  <a:pt x="25" y="1705"/>
                </a:lnTo>
                <a:lnTo>
                  <a:pt x="25" y="1756"/>
                </a:lnTo>
                <a:lnTo>
                  <a:pt x="25" y="1795"/>
                </a:lnTo>
                <a:lnTo>
                  <a:pt x="25" y="1833"/>
                </a:lnTo>
                <a:lnTo>
                  <a:pt x="19" y="1872"/>
                </a:lnTo>
              </a:path>
            </a:pathLst>
          </a:custGeom>
          <a:noFill/>
          <a:ln w="508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mtClean="0">
              <a:solidFill>
                <a:srgbClr val="000000"/>
              </a:solidFill>
            </a:endParaRPr>
          </a:p>
        </p:txBody>
      </p:sp>
      <p:sp>
        <p:nvSpPr>
          <p:cNvPr id="21522" name="Rectangle 18"/>
          <p:cNvSpPr>
            <a:spLocks noChangeArrowheads="1"/>
          </p:cNvSpPr>
          <p:nvPr/>
        </p:nvSpPr>
        <p:spPr bwMode="auto">
          <a:xfrm>
            <a:off x="5241925" y="3900488"/>
            <a:ext cx="35671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b="1" i="1" smtClean="0">
                <a:solidFill>
                  <a:srgbClr val="000000"/>
                </a:solidFill>
                <a:latin typeface="Arial" panose="020B0604020202020204" pitchFamily="34" charset="0"/>
              </a:rPr>
              <a:t>C</a:t>
            </a:r>
            <a:r>
              <a:rPr lang="en-US" altLang="fr-FR" sz="2800" b="1" i="1" baseline="-25000" smtClean="0">
                <a:solidFill>
                  <a:srgbClr val="000000"/>
                </a:solidFill>
                <a:latin typeface="Arial" panose="020B0604020202020204" pitchFamily="34" charset="0"/>
              </a:rPr>
              <a:t>1</a:t>
            </a:r>
            <a:r>
              <a:rPr lang="en-US" altLang="fr-FR" sz="2800" b="1" i="1" smtClean="0">
                <a:solidFill>
                  <a:srgbClr val="000000"/>
                </a:solidFill>
                <a:latin typeface="Arial" panose="020B0604020202020204" pitchFamily="34" charset="0"/>
              </a:rPr>
              <a:t> </a:t>
            </a:r>
            <a:r>
              <a:rPr lang="en-US" altLang="fr-FR" sz="2800" b="1" smtClean="0">
                <a:solidFill>
                  <a:srgbClr val="000000"/>
                </a:solidFill>
                <a:latin typeface="Arial" panose="020B0604020202020204" pitchFamily="34" charset="0"/>
              </a:rPr>
              <a:t>=  86.2</a:t>
            </a:r>
            <a:r>
              <a:rPr lang="en-US" altLang="fr-FR" sz="2800" b="1" i="1" smtClean="0">
                <a:solidFill>
                  <a:srgbClr val="000000"/>
                </a:solidFill>
                <a:latin typeface="Arial" panose="020B0604020202020204" pitchFamily="34" charset="0"/>
              </a:rPr>
              <a:t> e </a:t>
            </a:r>
            <a:r>
              <a:rPr lang="en-US" altLang="fr-FR" sz="2800" b="1" baseline="30000" smtClean="0">
                <a:solidFill>
                  <a:srgbClr val="000000"/>
                </a:solidFill>
                <a:latin typeface="Arial" panose="020B0604020202020204" pitchFamily="34" charset="0"/>
              </a:rPr>
              <a:t>( 0.283 ) ( 4 )</a:t>
            </a:r>
          </a:p>
        </p:txBody>
      </p:sp>
      <p:sp>
        <p:nvSpPr>
          <p:cNvPr id="21523" name="Rectangle 19"/>
          <p:cNvSpPr>
            <a:spLocks noChangeArrowheads="1"/>
          </p:cNvSpPr>
          <p:nvPr/>
        </p:nvSpPr>
        <p:spPr bwMode="auto">
          <a:xfrm>
            <a:off x="5318125" y="4814888"/>
            <a:ext cx="3135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b="1" i="1" smtClean="0">
                <a:solidFill>
                  <a:srgbClr val="000000"/>
                </a:solidFill>
                <a:latin typeface="Arial" panose="020B0604020202020204" pitchFamily="34" charset="0"/>
              </a:rPr>
              <a:t>C</a:t>
            </a:r>
            <a:r>
              <a:rPr lang="en-US" altLang="fr-FR" sz="2800" b="1" i="1" baseline="-25000" smtClean="0">
                <a:solidFill>
                  <a:srgbClr val="000000"/>
                </a:solidFill>
                <a:latin typeface="Arial" panose="020B0604020202020204" pitchFamily="34" charset="0"/>
              </a:rPr>
              <a:t>1</a:t>
            </a:r>
            <a:r>
              <a:rPr lang="en-US" altLang="fr-FR" sz="2800" b="1" i="1" smtClean="0">
                <a:solidFill>
                  <a:srgbClr val="000000"/>
                </a:solidFill>
                <a:latin typeface="Arial" panose="020B0604020202020204" pitchFamily="34" charset="0"/>
              </a:rPr>
              <a:t> </a:t>
            </a:r>
            <a:r>
              <a:rPr lang="en-US" altLang="fr-FR" sz="2800" b="1" smtClean="0">
                <a:solidFill>
                  <a:srgbClr val="000000"/>
                </a:solidFill>
                <a:latin typeface="Arial" panose="020B0604020202020204" pitchFamily="34" charset="0"/>
              </a:rPr>
              <a:t>=  267.3 ug/mL</a:t>
            </a:r>
          </a:p>
        </p:txBody>
      </p:sp>
    </p:spTree>
    <p:extLst>
      <p:ext uri="{BB962C8B-B14F-4D97-AF65-F5344CB8AC3E}">
        <p14:creationId xmlns:p14="http://schemas.microsoft.com/office/powerpoint/2010/main" val="1929547617"/>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81000" y="609600"/>
            <a:ext cx="4375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b="1" u="sng" smtClean="0">
                <a:solidFill>
                  <a:srgbClr val="333399"/>
                </a:solidFill>
                <a:latin typeface="Arial" panose="020B0604020202020204" pitchFamily="34" charset="0"/>
              </a:rPr>
              <a:t>What good is all this?</a:t>
            </a:r>
          </a:p>
        </p:txBody>
      </p:sp>
      <p:sp>
        <p:nvSpPr>
          <p:cNvPr id="29699" name="Rectangle 3"/>
          <p:cNvSpPr>
            <a:spLocks noChangeArrowheads="1"/>
          </p:cNvSpPr>
          <p:nvPr/>
        </p:nvSpPr>
        <p:spPr bwMode="auto">
          <a:xfrm>
            <a:off x="457200" y="1828800"/>
            <a:ext cx="8169275"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mtClean="0">
                <a:solidFill>
                  <a:srgbClr val="000000"/>
                </a:solidFill>
                <a:latin typeface="Arial" panose="020B0604020202020204" pitchFamily="34" charset="0"/>
              </a:rPr>
              <a:t>Well, we started with the bottom line</a:t>
            </a:r>
          </a:p>
          <a:p>
            <a:pPr eaLnBrk="0" fontAlgn="base" hangingPunct="0">
              <a:spcBef>
                <a:spcPct val="0"/>
              </a:spcBef>
              <a:spcAft>
                <a:spcPct val="0"/>
              </a:spcAft>
              <a:buClrTx/>
              <a:buSzTx/>
              <a:buFontTx/>
              <a:buNone/>
            </a:pPr>
            <a:r>
              <a:rPr lang="en-US" altLang="fr-FR" smtClean="0">
                <a:solidFill>
                  <a:srgbClr val="000000"/>
                </a:solidFill>
                <a:latin typeface="Arial" panose="020B0604020202020204" pitchFamily="34" charset="0"/>
              </a:rPr>
              <a:t>and worked backward so that the importance of each equation might be clear.</a:t>
            </a:r>
          </a:p>
          <a:p>
            <a:pPr eaLnBrk="0" fontAlgn="base" hangingPunct="0">
              <a:spcBef>
                <a:spcPct val="0"/>
              </a:spcBef>
              <a:spcAft>
                <a:spcPct val="0"/>
              </a:spcAft>
              <a:buClrTx/>
              <a:buSzTx/>
              <a:buFontTx/>
              <a:buNone/>
            </a:pPr>
            <a:endParaRPr lang="en-US" altLang="fr-FR" smtClean="0">
              <a:solidFill>
                <a:srgbClr val="000000"/>
              </a:solidFill>
              <a:latin typeface="Arial" panose="020B0604020202020204" pitchFamily="34" charset="0"/>
            </a:endParaRPr>
          </a:p>
          <a:p>
            <a:pPr eaLnBrk="0" fontAlgn="base" hangingPunct="0">
              <a:spcBef>
                <a:spcPct val="0"/>
              </a:spcBef>
              <a:spcAft>
                <a:spcPct val="0"/>
              </a:spcAft>
              <a:buClrTx/>
              <a:buSzTx/>
              <a:buFontTx/>
              <a:buNone/>
            </a:pPr>
            <a:r>
              <a:rPr lang="en-US" altLang="fr-FR" smtClean="0">
                <a:solidFill>
                  <a:srgbClr val="000000"/>
                </a:solidFill>
                <a:latin typeface="Arial" panose="020B0604020202020204" pitchFamily="34" charset="0"/>
              </a:rPr>
              <a:t>The next slide is the problem as it would occur in real life. Try working through it toward the bottom line, starting with information existing at the start of the case.</a:t>
            </a:r>
          </a:p>
        </p:txBody>
      </p:sp>
    </p:spTree>
    <p:extLst>
      <p:ext uri="{BB962C8B-B14F-4D97-AF65-F5344CB8AC3E}">
        <p14:creationId xmlns:p14="http://schemas.microsoft.com/office/powerpoint/2010/main" val="1613668396"/>
      </p:ext>
    </p:extLst>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88925" y="547688"/>
            <a:ext cx="8247063"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A patient who is taking 400 mg of carbamazepine</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every 12 hours has a trough serum carbamazepine</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level of 4.2 ug/mL.  Her seizure control is</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inadequate; if we want to achieve a serum drug</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level of 8.0 ug/mL, what should the new dose be?</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We know the drug usually has linear kinetics.</a:t>
            </a:r>
          </a:p>
        </p:txBody>
      </p:sp>
      <p:sp>
        <p:nvSpPr>
          <p:cNvPr id="33795" name="Rectangle 3"/>
          <p:cNvSpPr>
            <a:spLocks noChangeArrowheads="1"/>
          </p:cNvSpPr>
          <p:nvPr/>
        </p:nvSpPr>
        <p:spPr bwMode="auto">
          <a:xfrm>
            <a:off x="365125" y="3367088"/>
            <a:ext cx="7864475"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i="1" smtClean="0">
                <a:solidFill>
                  <a:srgbClr val="000000"/>
                </a:solidFill>
                <a:latin typeface="Arial" panose="020B0604020202020204" pitchFamily="34" charset="0"/>
              </a:rPr>
              <a:t>Hint:  we usually use trough levels with this drug.</a:t>
            </a:r>
          </a:p>
          <a:p>
            <a:pPr eaLnBrk="0" fontAlgn="base" hangingPunct="0">
              <a:spcBef>
                <a:spcPct val="0"/>
              </a:spcBef>
              <a:spcAft>
                <a:spcPct val="0"/>
              </a:spcAft>
              <a:buClrTx/>
              <a:buSzTx/>
              <a:buFontTx/>
              <a:buNone/>
            </a:pPr>
            <a:r>
              <a:rPr lang="en-US" altLang="fr-FR" sz="2800" i="1" smtClean="0">
                <a:solidFill>
                  <a:srgbClr val="000000"/>
                </a:solidFill>
                <a:latin typeface="Arial" panose="020B0604020202020204" pitchFamily="34" charset="0"/>
              </a:rPr>
              <a:t>With linear kinetics, the trough levels are pro-</a:t>
            </a:r>
          </a:p>
          <a:p>
            <a:pPr eaLnBrk="0" fontAlgn="base" hangingPunct="0">
              <a:spcBef>
                <a:spcPct val="0"/>
              </a:spcBef>
              <a:spcAft>
                <a:spcPct val="0"/>
              </a:spcAft>
              <a:buClrTx/>
              <a:buSzTx/>
              <a:buFontTx/>
              <a:buNone/>
            </a:pPr>
            <a:r>
              <a:rPr lang="en-US" altLang="fr-FR" sz="2800" i="1" smtClean="0">
                <a:solidFill>
                  <a:srgbClr val="000000"/>
                </a:solidFill>
                <a:latin typeface="Arial" panose="020B0604020202020204" pitchFamily="34" charset="0"/>
              </a:rPr>
              <a:t>portional to the dose just like peak levels are.</a:t>
            </a:r>
          </a:p>
        </p:txBody>
      </p:sp>
      <p:sp>
        <p:nvSpPr>
          <p:cNvPr id="33796" name="Rectangle 4"/>
          <p:cNvSpPr>
            <a:spLocks noChangeArrowheads="1"/>
          </p:cNvSpPr>
          <p:nvPr/>
        </p:nvSpPr>
        <p:spPr bwMode="auto">
          <a:xfrm rot="10800000">
            <a:off x="427038" y="5195888"/>
            <a:ext cx="83613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FDE3BA"/>
                </a:solidFill>
                <a:latin typeface="Arial" panose="020B0604020202020204" pitchFamily="34" charset="0"/>
              </a:rPr>
              <a:t>761 mg every 12 h (round it off to 800);  you would</a:t>
            </a:r>
          </a:p>
          <a:p>
            <a:pPr eaLnBrk="0" fontAlgn="base" hangingPunct="0">
              <a:spcBef>
                <a:spcPct val="0"/>
              </a:spcBef>
              <a:spcAft>
                <a:spcPct val="0"/>
              </a:spcAft>
              <a:buClrTx/>
              <a:buSzTx/>
              <a:buFontTx/>
              <a:buNone/>
            </a:pPr>
            <a:r>
              <a:rPr lang="en-US" altLang="fr-FR" sz="2800" smtClean="0">
                <a:solidFill>
                  <a:srgbClr val="FDE3BA"/>
                </a:solidFill>
                <a:latin typeface="Arial" panose="020B0604020202020204" pitchFamily="34" charset="0"/>
              </a:rPr>
              <a:t>probably do this increase in two steps a week apart</a:t>
            </a:r>
            <a:r>
              <a:rPr lang="en-US" altLang="fr-FR" sz="2800" smtClean="0">
                <a:solidFill>
                  <a:srgbClr val="000000"/>
                </a:solidFill>
                <a:latin typeface="Arial" panose="020B0604020202020204" pitchFamily="34" charset="0"/>
              </a:rPr>
              <a:t>.</a:t>
            </a:r>
          </a:p>
        </p:txBody>
      </p:sp>
      <p:sp>
        <p:nvSpPr>
          <p:cNvPr id="33797" name="Rectangle 5"/>
          <p:cNvSpPr>
            <a:spLocks noChangeArrowheads="1"/>
          </p:cNvSpPr>
          <p:nvPr/>
        </p:nvSpPr>
        <p:spPr bwMode="auto">
          <a:xfrm>
            <a:off x="463550" y="5111750"/>
            <a:ext cx="8445500" cy="1206500"/>
          </a:xfrm>
          <a:prstGeom prst="rect">
            <a:avLst/>
          </a:prstGeom>
          <a:noFill/>
          <a:ln w="12700">
            <a:solidFill>
              <a:srgbClr val="FAFD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Tree>
    <p:extLst>
      <p:ext uri="{BB962C8B-B14F-4D97-AF65-F5344CB8AC3E}">
        <p14:creationId xmlns:p14="http://schemas.microsoft.com/office/powerpoint/2010/main" val="4016723571"/>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93725" y="623888"/>
            <a:ext cx="8186738"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A patient weighs 88 pounds.  He needs a</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loading dose of phenytoin for status epilepticus.</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If the average </a:t>
            </a:r>
            <a:r>
              <a:rPr lang="en-US" altLang="fr-FR" sz="2800" i="1" smtClean="0">
                <a:solidFill>
                  <a:srgbClr val="000000"/>
                </a:solidFill>
                <a:latin typeface="Arial" panose="020B0604020202020204" pitchFamily="34" charset="0"/>
              </a:rPr>
              <a:t>V</a:t>
            </a:r>
            <a:r>
              <a:rPr lang="en-US" altLang="fr-FR" sz="2800" i="1" baseline="-25000" smtClean="0">
                <a:solidFill>
                  <a:srgbClr val="000000"/>
                </a:solidFill>
                <a:latin typeface="Arial" panose="020B0604020202020204" pitchFamily="34" charset="0"/>
              </a:rPr>
              <a:t>d </a:t>
            </a:r>
            <a:r>
              <a:rPr lang="en-US" altLang="fr-FR" sz="2800" i="1" smtClean="0">
                <a:solidFill>
                  <a:srgbClr val="000000"/>
                </a:solidFill>
                <a:latin typeface="Arial" panose="020B0604020202020204" pitchFamily="34" charset="0"/>
              </a:rPr>
              <a:t> </a:t>
            </a:r>
            <a:r>
              <a:rPr lang="en-US" altLang="fr-FR" sz="2800" smtClean="0">
                <a:solidFill>
                  <a:srgbClr val="000000"/>
                </a:solidFill>
                <a:latin typeface="Arial" panose="020B0604020202020204" pitchFamily="34" charset="0"/>
              </a:rPr>
              <a:t>is 0.65 L/kg, what is the correct</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loading dose?  (Although this drug has nonlinear</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kinetics, this fact only influences accumulation</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during repeated dosing;  it has no effect on loading</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doses.)  The therapeutic range of this drug is</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10-20 ug/mL, and we would like to achieve a level</a:t>
            </a:r>
          </a:p>
          <a:p>
            <a:pPr eaLnBrk="0" fontAlgn="base" hangingPunct="0">
              <a:spcBef>
                <a:spcPct val="0"/>
              </a:spcBef>
              <a:spcAft>
                <a:spcPct val="0"/>
              </a:spcAft>
              <a:buClrTx/>
              <a:buSzTx/>
              <a:buFontTx/>
              <a:buNone/>
            </a:pPr>
            <a:r>
              <a:rPr lang="en-US" altLang="fr-FR" sz="2800" smtClean="0">
                <a:solidFill>
                  <a:srgbClr val="000000"/>
                </a:solidFill>
                <a:latin typeface="Arial" panose="020B0604020202020204" pitchFamily="34" charset="0"/>
              </a:rPr>
              <a:t>of 12 ug/mL.</a:t>
            </a:r>
          </a:p>
        </p:txBody>
      </p:sp>
      <p:sp>
        <p:nvSpPr>
          <p:cNvPr id="35843" name="Rectangle 3"/>
          <p:cNvSpPr>
            <a:spLocks noChangeArrowheads="1"/>
          </p:cNvSpPr>
          <p:nvPr/>
        </p:nvSpPr>
        <p:spPr bwMode="auto">
          <a:xfrm rot="10800000">
            <a:off x="735013" y="4967288"/>
            <a:ext cx="719296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0" fontAlgn="base" hangingPunct="0">
              <a:spcBef>
                <a:spcPct val="0"/>
              </a:spcBef>
              <a:spcAft>
                <a:spcPct val="0"/>
              </a:spcAft>
              <a:buClrTx/>
              <a:buSzTx/>
              <a:buFontTx/>
              <a:buNone/>
            </a:pPr>
            <a:r>
              <a:rPr lang="en-US" altLang="fr-FR" sz="2800" smtClean="0">
                <a:solidFill>
                  <a:srgbClr val="FDE3BA"/>
                </a:solidFill>
                <a:latin typeface="Arial" panose="020B0604020202020204" pitchFamily="34" charset="0"/>
              </a:rPr>
              <a:t>312 mg (round it off to 300 or 325).  Did you </a:t>
            </a:r>
          </a:p>
          <a:p>
            <a:pPr eaLnBrk="0" fontAlgn="base" hangingPunct="0">
              <a:spcBef>
                <a:spcPct val="0"/>
              </a:spcBef>
              <a:spcAft>
                <a:spcPct val="0"/>
              </a:spcAft>
              <a:buClrTx/>
              <a:buSzTx/>
              <a:buFontTx/>
              <a:buNone/>
            </a:pPr>
            <a:r>
              <a:rPr lang="en-US" altLang="fr-FR" sz="2800" smtClean="0">
                <a:solidFill>
                  <a:srgbClr val="FDE3BA"/>
                </a:solidFill>
                <a:latin typeface="Arial" panose="020B0604020202020204" pitchFamily="34" charset="0"/>
              </a:rPr>
              <a:t>forget to convert pounds to kilograms?</a:t>
            </a:r>
          </a:p>
        </p:txBody>
      </p:sp>
      <p:sp>
        <p:nvSpPr>
          <p:cNvPr id="35844" name="Rectangle 4"/>
          <p:cNvSpPr>
            <a:spLocks noChangeArrowheads="1"/>
          </p:cNvSpPr>
          <p:nvPr/>
        </p:nvSpPr>
        <p:spPr bwMode="auto">
          <a:xfrm>
            <a:off x="920750" y="4959350"/>
            <a:ext cx="7150100" cy="977900"/>
          </a:xfrm>
          <a:prstGeom prst="rect">
            <a:avLst/>
          </a:prstGeom>
          <a:noFill/>
          <a:ln w="12700">
            <a:solidFill>
              <a:srgbClr val="FAFD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fontAlgn="base">
              <a:spcBef>
                <a:spcPct val="0"/>
              </a:spcBef>
              <a:spcAft>
                <a:spcPct val="0"/>
              </a:spcAft>
              <a:buClrTx/>
              <a:buSzTx/>
              <a:buFontTx/>
              <a:buNone/>
            </a:pPr>
            <a:endParaRPr lang="fr-FR" altLang="fr-FR" sz="1800" smtClean="0">
              <a:solidFill>
                <a:srgbClr val="000000"/>
              </a:solidFill>
            </a:endParaRPr>
          </a:p>
        </p:txBody>
      </p:sp>
    </p:spTree>
    <p:extLst>
      <p:ext uri="{BB962C8B-B14F-4D97-AF65-F5344CB8AC3E}">
        <p14:creationId xmlns:p14="http://schemas.microsoft.com/office/powerpoint/2010/main" val="1006235985"/>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endParaRPr lang="fr-FR" altLang="fr-FR" smtClean="0"/>
          </a:p>
        </p:txBody>
      </p:sp>
      <p:sp>
        <p:nvSpPr>
          <p:cNvPr id="3" name="Espace réservé du contenu 2"/>
          <p:cNvSpPr>
            <a:spLocks noGrp="1"/>
          </p:cNvSpPr>
          <p:nvPr>
            <p:ph idx="1"/>
          </p:nvPr>
        </p:nvSpPr>
        <p:spPr/>
        <p:txBody>
          <a:bodyPr/>
          <a:lstStyle/>
          <a:p>
            <a:pPr marL="0" indent="0">
              <a:buFont typeface="Wingdings" panose="05000000000000000000" pitchFamily="2" charset="2"/>
              <a:buNone/>
            </a:pPr>
            <a:r>
              <a:rPr lang="en-US" altLang="fr-FR" b="1" smtClean="0"/>
              <a:t>If 88% of a drug dose is eliminated, via first-order kinetics, in 120 hours then the half-life of elimination (T1/2) is expected to be</a:t>
            </a:r>
          </a:p>
          <a:p>
            <a:pPr marL="0" indent="0">
              <a:buFont typeface="Wingdings" panose="05000000000000000000" pitchFamily="2" charset="2"/>
              <a:buNone/>
            </a:pPr>
            <a:endParaRPr lang="en-US" altLang="fr-FR" b="1" smtClean="0"/>
          </a:p>
          <a:p>
            <a:pPr marL="0" indent="0">
              <a:buFont typeface="Wingdings" panose="05000000000000000000" pitchFamily="2" charset="2"/>
              <a:buNone/>
            </a:pPr>
            <a:endParaRPr lang="en-US" altLang="fr-FR" b="1" smtClean="0"/>
          </a:p>
          <a:p>
            <a:pPr marL="0" indent="0">
              <a:buFont typeface="Wingdings" panose="05000000000000000000" pitchFamily="2" charset="2"/>
              <a:buNone/>
            </a:pPr>
            <a:r>
              <a:rPr lang="fr-FR" altLang="fr-FR" smtClean="0">
                <a:solidFill>
                  <a:srgbClr val="FAFD00"/>
                </a:solidFill>
              </a:rPr>
              <a:t>Answer: 40h</a:t>
            </a:r>
            <a:endParaRPr lang="en-US" altLang="fr-FR" b="1" smtClean="0">
              <a:solidFill>
                <a:srgbClr val="FAFD00"/>
              </a:solidFill>
            </a:endParaRPr>
          </a:p>
        </p:txBody>
      </p:sp>
    </p:spTree>
    <p:extLst>
      <p:ext uri="{BB962C8B-B14F-4D97-AF65-F5344CB8AC3E}">
        <p14:creationId xmlns:p14="http://schemas.microsoft.com/office/powerpoint/2010/main" val="2607565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4267200"/>
          </a:xfrm>
        </p:spPr>
        <p:txBody>
          <a:bodyPr>
            <a:normAutofit/>
          </a:bodyPr>
          <a:lstStyle/>
          <a:p>
            <a:r>
              <a:rPr lang="en-US" sz="4800" b="1" dirty="0" smtClean="0">
                <a:solidFill>
                  <a:srgbClr val="7030A0"/>
                </a:solidFill>
              </a:rPr>
              <a:t>(2) Renal Clearance &amp; its </a:t>
            </a:r>
            <a:r>
              <a:rPr lang="en-US" sz="4800" b="1" dirty="0" smtClean="0">
                <a:solidFill>
                  <a:srgbClr val="7030A0"/>
                </a:solidFill>
              </a:rPr>
              <a:t>calculations</a:t>
            </a:r>
            <a:endParaRPr lang="en-US" sz="4800" b="1" dirty="0">
              <a:solidFill>
                <a:srgbClr val="7030A0"/>
              </a:solidFill>
            </a:endParaRPr>
          </a:p>
        </p:txBody>
      </p:sp>
    </p:spTree>
    <p:extLst>
      <p:ext uri="{BB962C8B-B14F-4D97-AF65-F5344CB8AC3E}">
        <p14:creationId xmlns:p14="http://schemas.microsoft.com/office/powerpoint/2010/main" val="391969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3568" y="260648"/>
            <a:ext cx="7772400" cy="792088"/>
          </a:xfrm>
        </p:spPr>
        <p:txBody>
          <a:bodyPr/>
          <a:lstStyle/>
          <a:p>
            <a:pPr eaLnBrk="1" hangingPunct="1">
              <a:defRPr/>
            </a:pPr>
            <a:r>
              <a:rPr lang="en-US" sz="4000" b="1" dirty="0" smtClean="0">
                <a:solidFill>
                  <a:srgbClr val="C00000"/>
                </a:solidFill>
                <a:latin typeface="+mn-lt"/>
              </a:rPr>
              <a:t>Clearance (CL)</a:t>
            </a:r>
          </a:p>
        </p:txBody>
      </p:sp>
      <p:sp>
        <p:nvSpPr>
          <p:cNvPr id="63491" name="Rectangle 3"/>
          <p:cNvSpPr>
            <a:spLocks noGrp="1" noChangeArrowheads="1"/>
          </p:cNvSpPr>
          <p:nvPr>
            <p:ph type="body" idx="1"/>
          </p:nvPr>
        </p:nvSpPr>
        <p:spPr>
          <a:xfrm>
            <a:off x="467544" y="1124744"/>
            <a:ext cx="8208912" cy="5040560"/>
          </a:xfrm>
        </p:spPr>
        <p:txBody>
          <a:bodyPr>
            <a:normAutofit/>
          </a:bodyPr>
          <a:lstStyle/>
          <a:p>
            <a:pPr eaLnBrk="1" hangingPunct="1">
              <a:lnSpc>
                <a:spcPct val="90000"/>
              </a:lnSpc>
            </a:pPr>
            <a:r>
              <a:rPr lang="en-US" altLang="en-US" sz="2600" dirty="0" smtClean="0">
                <a:latin typeface="Calibri" panose="020F0502020204030204" pitchFamily="34" charset="0"/>
                <a:ea typeface="ＭＳ Ｐゴシック" pitchFamily="34" charset="-128"/>
              </a:rPr>
              <a:t>Ability of organs of elimination (</a:t>
            </a:r>
            <a:r>
              <a:rPr lang="en-US" altLang="en-US" sz="2600" i="1" dirty="0" smtClean="0">
                <a:latin typeface="Calibri" panose="020F0502020204030204" pitchFamily="34" charset="0"/>
                <a:ea typeface="ＭＳ Ｐゴシック" pitchFamily="34" charset="-128"/>
              </a:rPr>
              <a:t>e.g</a:t>
            </a:r>
            <a:r>
              <a:rPr lang="en-US" altLang="en-US" sz="2600" dirty="0" smtClean="0">
                <a:latin typeface="Calibri" panose="020F0502020204030204" pitchFamily="34" charset="0"/>
                <a:ea typeface="ＭＳ Ｐゴシック" pitchFamily="34" charset="-128"/>
              </a:rPr>
              <a:t>. kidney, liver) to “clear” drug from the bloodstream.</a:t>
            </a:r>
          </a:p>
          <a:p>
            <a:pPr marL="0" indent="0" eaLnBrk="1" hangingPunct="1">
              <a:lnSpc>
                <a:spcPct val="90000"/>
              </a:lnSpc>
              <a:buNone/>
            </a:pPr>
            <a:endParaRPr lang="en-US" altLang="en-US" sz="2600" dirty="0" smtClean="0">
              <a:latin typeface="Calibri" panose="020F0502020204030204" pitchFamily="34" charset="0"/>
              <a:ea typeface="ＭＳ Ｐゴシック" pitchFamily="34" charset="-128"/>
            </a:endParaRPr>
          </a:p>
          <a:p>
            <a:pPr eaLnBrk="1" hangingPunct="1">
              <a:lnSpc>
                <a:spcPct val="90000"/>
              </a:lnSpc>
            </a:pPr>
            <a:r>
              <a:rPr lang="en-US" altLang="en-US" sz="2600" dirty="0" smtClean="0">
                <a:solidFill>
                  <a:srgbClr val="C00000"/>
                </a:solidFill>
                <a:latin typeface="Calibri" panose="020F0502020204030204" pitchFamily="34" charset="0"/>
                <a:ea typeface="ＭＳ Ｐゴシック" pitchFamily="34" charset="-128"/>
              </a:rPr>
              <a:t>So, CL is the volume of fluid which is completely cleared of drug per unit time.</a:t>
            </a:r>
          </a:p>
          <a:p>
            <a:pPr marL="0" indent="0" eaLnBrk="1" hangingPunct="1">
              <a:lnSpc>
                <a:spcPct val="90000"/>
              </a:lnSpc>
              <a:buNone/>
            </a:pPr>
            <a:endParaRPr lang="en-US" altLang="en-US" sz="2600" dirty="0" smtClean="0">
              <a:solidFill>
                <a:srgbClr val="C00000"/>
              </a:solidFill>
              <a:latin typeface="Calibri" panose="020F0502020204030204" pitchFamily="34" charset="0"/>
              <a:ea typeface="ＭＳ Ｐゴシック" pitchFamily="34" charset="-128"/>
            </a:endParaRPr>
          </a:p>
          <a:p>
            <a:pPr eaLnBrk="1" hangingPunct="1">
              <a:lnSpc>
                <a:spcPct val="90000"/>
              </a:lnSpc>
            </a:pPr>
            <a:r>
              <a:rPr lang="en-US" altLang="en-US" sz="2600" dirty="0" smtClean="0">
                <a:latin typeface="Calibri" panose="020F0502020204030204" pitchFamily="34" charset="0"/>
                <a:ea typeface="ＭＳ Ｐゴシック" pitchFamily="34" charset="-128"/>
              </a:rPr>
              <a:t>Units are in L/</a:t>
            </a:r>
            <a:r>
              <a:rPr lang="en-US" altLang="en-US" sz="2600" dirty="0" err="1" smtClean="0">
                <a:latin typeface="Calibri" panose="020F0502020204030204" pitchFamily="34" charset="0"/>
                <a:ea typeface="ＭＳ Ｐゴシック" pitchFamily="34" charset="-128"/>
              </a:rPr>
              <a:t>hr</a:t>
            </a:r>
            <a:r>
              <a:rPr lang="en-US" altLang="en-US" sz="2600" dirty="0" smtClean="0">
                <a:latin typeface="Calibri" panose="020F0502020204030204" pitchFamily="34" charset="0"/>
                <a:ea typeface="ＭＳ Ｐゴシック" pitchFamily="34" charset="-128"/>
              </a:rPr>
              <a:t> or L/</a:t>
            </a:r>
            <a:r>
              <a:rPr lang="en-US" altLang="en-US" sz="2600" dirty="0" err="1" smtClean="0">
                <a:latin typeface="Calibri" panose="020F0502020204030204" pitchFamily="34" charset="0"/>
                <a:ea typeface="ＭＳ Ｐゴシック" pitchFamily="34" charset="-128"/>
              </a:rPr>
              <a:t>hr</a:t>
            </a:r>
            <a:r>
              <a:rPr lang="en-US" altLang="en-US" sz="2600" dirty="0" smtClean="0">
                <a:latin typeface="Calibri" panose="020F0502020204030204" pitchFamily="34" charset="0"/>
                <a:ea typeface="ＭＳ Ｐゴシック" pitchFamily="34" charset="-128"/>
              </a:rPr>
              <a:t>/kg</a:t>
            </a:r>
          </a:p>
          <a:p>
            <a:pPr eaLnBrk="1" hangingPunct="1">
              <a:lnSpc>
                <a:spcPct val="90000"/>
              </a:lnSpc>
            </a:pPr>
            <a:endParaRPr lang="en-US" altLang="en-US" sz="2600" dirty="0" smtClean="0">
              <a:latin typeface="Calibri" panose="020F0502020204030204" pitchFamily="34" charset="0"/>
              <a:ea typeface="ＭＳ Ｐゴシック" pitchFamily="34" charset="-128"/>
            </a:endParaRPr>
          </a:p>
          <a:p>
            <a:pPr eaLnBrk="1" hangingPunct="1">
              <a:lnSpc>
                <a:spcPct val="90000"/>
              </a:lnSpc>
            </a:pPr>
            <a:endParaRPr lang="en-US" altLang="en-US" dirty="0" smtClean="0">
              <a:ea typeface="ＭＳ Ｐゴシック" pitchFamily="34" charset="-128"/>
            </a:endParaRPr>
          </a:p>
        </p:txBody>
      </p:sp>
      <p:sp>
        <p:nvSpPr>
          <p:cNvPr id="2" name="عنصر نائب لرقم الشريحة 1"/>
          <p:cNvSpPr>
            <a:spLocks noGrp="1"/>
          </p:cNvSpPr>
          <p:nvPr>
            <p:ph type="sldNum" sz="quarter" idx="12"/>
          </p:nvPr>
        </p:nvSpPr>
        <p:spPr/>
        <p:txBody>
          <a:bodyPr/>
          <a:lstStyle/>
          <a:p>
            <a:fld id="{8346F0D5-57E6-4E8F-B0C2-B1928B271080}"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162723714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2" name="Text Box 1028"/>
          <p:cNvSpPr txBox="1">
            <a:spLocks noChangeArrowheads="1"/>
          </p:cNvSpPr>
          <p:nvPr/>
        </p:nvSpPr>
        <p:spPr bwMode="auto">
          <a:xfrm>
            <a:off x="304800" y="557212"/>
            <a:ext cx="847725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spcBef>
                <a:spcPct val="50000"/>
              </a:spcBef>
            </a:pPr>
            <a:r>
              <a:rPr lang="en-US" altLang="fr-FR" sz="3600" dirty="0">
                <a:solidFill>
                  <a:schemeClr val="accent2"/>
                </a:solidFill>
                <a:latin typeface="Arial" panose="020B0604020202020204" pitchFamily="34" charset="0"/>
              </a:rPr>
              <a:t>Renal Clearance</a:t>
            </a:r>
          </a:p>
        </p:txBody>
      </p:sp>
      <p:sp>
        <p:nvSpPr>
          <p:cNvPr id="350214" name="Rectangle 1030"/>
          <p:cNvSpPr>
            <a:spLocks noChangeArrowheads="1"/>
          </p:cNvSpPr>
          <p:nvPr/>
        </p:nvSpPr>
        <p:spPr bwMode="auto">
          <a:xfrm>
            <a:off x="457200" y="2011740"/>
            <a:ext cx="737253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fr-FR" sz="2400" dirty="0">
              <a:solidFill>
                <a:srgbClr val="006699"/>
              </a:solidFill>
              <a:latin typeface="Arial Narrow" panose="020B0606020202030204" pitchFamily="34" charset="0"/>
            </a:endParaRPr>
          </a:p>
          <a:p>
            <a:endParaRPr lang="en-US" altLang="fr-FR" sz="2400" dirty="0">
              <a:solidFill>
                <a:srgbClr val="006699"/>
              </a:solidFill>
              <a:latin typeface="Arial Narrow" panose="020B0606020202030204" pitchFamily="34" charset="0"/>
            </a:endParaRPr>
          </a:p>
          <a:p>
            <a:r>
              <a:rPr lang="en-US" altLang="fr-FR" sz="2400" dirty="0">
                <a:solidFill>
                  <a:srgbClr val="006699"/>
                </a:solidFill>
                <a:latin typeface="Arial Narrow" panose="020B0606020202030204" pitchFamily="34" charset="0"/>
              </a:rPr>
              <a:t>Rate of renal excretion = urine flow x drug concentration in urine</a:t>
            </a:r>
            <a:endParaRPr lang="en-US" altLang="fr-FR" sz="2400" b="1" dirty="0">
              <a:solidFill>
                <a:srgbClr val="006699"/>
              </a:solidFill>
              <a:latin typeface="Arial Narrow" panose="020B0606020202030204" pitchFamily="34" charset="0"/>
            </a:endParaRPr>
          </a:p>
          <a:p>
            <a:endParaRPr lang="en-US" altLang="fr-FR" sz="2400" b="1" dirty="0">
              <a:solidFill>
                <a:srgbClr val="006699"/>
              </a:solidFill>
              <a:latin typeface="Arial Narrow" panose="020B0606020202030204" pitchFamily="34" charset="0"/>
            </a:endParaRPr>
          </a:p>
        </p:txBody>
      </p:sp>
      <p:sp>
        <p:nvSpPr>
          <p:cNvPr id="350215" name="Rectangle 1031"/>
          <p:cNvSpPr>
            <a:spLocks noChangeArrowheads="1"/>
          </p:cNvSpPr>
          <p:nvPr/>
        </p:nvSpPr>
        <p:spPr bwMode="auto">
          <a:xfrm>
            <a:off x="640080" y="4191000"/>
            <a:ext cx="8122920" cy="98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fr-FR" sz="2400" dirty="0">
                <a:latin typeface="Arial Narrow" panose="020B0606020202030204" pitchFamily="34" charset="0"/>
              </a:rPr>
              <a:t>*Example: </a:t>
            </a:r>
            <a:r>
              <a:rPr lang="en-GB" altLang="fr-FR" sz="2800" dirty="0">
                <a:latin typeface="Arial Narrow" panose="020B0606020202030204" pitchFamily="34" charset="0"/>
              </a:rPr>
              <a:t> Rate of urinary excretion of creatinine = 1.3 mg/min</a:t>
            </a:r>
          </a:p>
          <a:p>
            <a:r>
              <a:rPr lang="en-GB" altLang="fr-FR" sz="2800" dirty="0">
                <a:latin typeface="Arial Narrow" panose="020B0606020202030204" pitchFamily="34" charset="0"/>
              </a:rPr>
              <a:t>              Serum concentration of creatinine = 0.01 mg/ml</a:t>
            </a:r>
            <a:endParaRPr lang="en-GB" altLang="fr-FR" sz="2400" dirty="0">
              <a:latin typeface="Arial Narrow" panose="020B0606020202030204" pitchFamily="34" charset="0"/>
            </a:endParaRPr>
          </a:p>
        </p:txBody>
      </p:sp>
      <p:sp>
        <p:nvSpPr>
          <p:cNvPr id="350216" name="Rectangle 1032"/>
          <p:cNvSpPr>
            <a:spLocks noChangeArrowheads="1"/>
          </p:cNvSpPr>
          <p:nvPr/>
        </p:nvSpPr>
        <p:spPr bwMode="auto">
          <a:xfrm>
            <a:off x="1918252" y="5554139"/>
            <a:ext cx="5201844" cy="541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fr-FR" sz="2800" dirty="0" err="1">
                <a:solidFill>
                  <a:srgbClr val="FF3300"/>
                </a:solidFill>
                <a:latin typeface="Arial Narrow" panose="020B0606020202030204" pitchFamily="34" charset="0"/>
              </a:rPr>
              <a:t>CL</a:t>
            </a:r>
            <a:r>
              <a:rPr lang="en-GB" altLang="fr-FR" sz="2800" baseline="-25000" dirty="0" err="1">
                <a:solidFill>
                  <a:srgbClr val="FF3300"/>
                </a:solidFill>
                <a:latin typeface="Arial Narrow" panose="020B0606020202030204" pitchFamily="34" charset="0"/>
              </a:rPr>
              <a:t>Cr</a:t>
            </a:r>
            <a:r>
              <a:rPr lang="en-GB" altLang="fr-FR" sz="2800" dirty="0">
                <a:solidFill>
                  <a:srgbClr val="FF3300"/>
                </a:solidFill>
                <a:latin typeface="Arial Narrow" panose="020B0606020202030204" pitchFamily="34" charset="0"/>
              </a:rPr>
              <a:t>= 1.3 mg/0.01 mg/ml = 130 ml/min</a:t>
            </a:r>
            <a:endParaRPr lang="en-US" altLang="fr-FR" sz="2800" dirty="0">
              <a:solidFill>
                <a:srgbClr val="FF3300"/>
              </a:solidFill>
              <a:latin typeface="Arial Narrow" panose="020B0606020202030204" pitchFamily="34" charset="0"/>
            </a:endParaRPr>
          </a:p>
        </p:txBody>
      </p:sp>
      <p:graphicFrame>
        <p:nvGraphicFramePr>
          <p:cNvPr id="350218" name="Object 1034"/>
          <p:cNvGraphicFramePr>
            <a:graphicFrameLocks noChangeAspect="1"/>
          </p:cNvGraphicFramePr>
          <p:nvPr>
            <p:extLst>
              <p:ext uri="{D42A27DB-BD31-4B8C-83A1-F6EECF244321}">
                <p14:modId xmlns:p14="http://schemas.microsoft.com/office/powerpoint/2010/main" val="2064004073"/>
              </p:ext>
            </p:extLst>
          </p:nvPr>
        </p:nvGraphicFramePr>
        <p:xfrm>
          <a:off x="1966912" y="1752600"/>
          <a:ext cx="4495800" cy="936625"/>
        </p:xfrm>
        <a:graphic>
          <a:graphicData uri="http://schemas.openxmlformats.org/presentationml/2006/ole">
            <mc:AlternateContent xmlns:mc="http://schemas.openxmlformats.org/markup-compatibility/2006">
              <mc:Choice xmlns:v="urn:schemas-microsoft-com:vml" Requires="v">
                <p:oleObj spid="_x0000_s1037" name="Equation" r:id="rId4" imgW="1028520" imgH="215640" progId="Equation.3">
                  <p:embed/>
                </p:oleObj>
              </mc:Choice>
              <mc:Fallback>
                <p:oleObj name="Equation" r:id="rId4" imgW="10285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6912" y="1752600"/>
                        <a:ext cx="4495800"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2296270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02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02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0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4" grpId="0" autoUpdateAnimBg="0"/>
      <p:bldP spid="350215" grpId="0" autoUpdateAnimBg="0"/>
      <p:bldP spid="35021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FB6210C-F1C1-4948-BFEC-B9D3760F1B03}" type="slidenum">
              <a:rPr lang="en-US" smtClean="0"/>
              <a:pPr/>
              <a:t>7</a:t>
            </a:fld>
            <a:endParaRPr lang="en-US"/>
          </a:p>
        </p:txBody>
      </p:sp>
      <p:pic>
        <p:nvPicPr>
          <p:cNvPr id="12290" name="Picture 2" descr="http://tmedweb.tulane.edu/pharmwiki/lib/exe/fetch.php/v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573" y="152400"/>
            <a:ext cx="8127998"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993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p:cNvSpPr txBox="1">
            <a:spLocks noChangeArrowheads="1"/>
          </p:cNvSpPr>
          <p:nvPr/>
        </p:nvSpPr>
        <p:spPr bwMode="auto">
          <a:xfrm>
            <a:off x="1142521" y="868591"/>
            <a:ext cx="6408712"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rtl="0" fontAlgn="base">
              <a:spcBef>
                <a:spcPct val="0"/>
              </a:spcBef>
              <a:spcAft>
                <a:spcPct val="0"/>
              </a:spcAft>
            </a:pPr>
            <a:r>
              <a:rPr lang="en-GB" altLang="en-US" sz="3600" b="1" dirty="0" smtClean="0">
                <a:solidFill>
                  <a:srgbClr val="000000"/>
                </a:solidFill>
              </a:rPr>
              <a:t>CL  = kV</a:t>
            </a:r>
          </a:p>
          <a:p>
            <a:pPr algn="l" rtl="0" fontAlgn="base">
              <a:spcBef>
                <a:spcPct val="0"/>
              </a:spcBef>
              <a:spcAft>
                <a:spcPct val="0"/>
              </a:spcAft>
            </a:pPr>
            <a:r>
              <a:rPr lang="en-GB" altLang="en-US" sz="3600" b="1" dirty="0" smtClean="0">
                <a:solidFill>
                  <a:srgbClr val="000000"/>
                </a:solidFill>
              </a:rPr>
              <a:t>k     = </a:t>
            </a:r>
            <a:r>
              <a:rPr lang="en-GB" altLang="en-US" sz="3600" b="1" u="sng" dirty="0" smtClean="0">
                <a:solidFill>
                  <a:srgbClr val="000000"/>
                </a:solidFill>
              </a:rPr>
              <a:t>10 </a:t>
            </a:r>
            <a:r>
              <a:rPr lang="en-GB" altLang="en-US" sz="3600" b="1" u="sng" dirty="0" err="1" smtClean="0">
                <a:solidFill>
                  <a:srgbClr val="000000"/>
                </a:solidFill>
              </a:rPr>
              <a:t>Lhr</a:t>
            </a:r>
            <a:r>
              <a:rPr lang="en-GB" altLang="en-US" sz="3600" b="1" u="sng" dirty="0" smtClean="0">
                <a:solidFill>
                  <a:srgbClr val="000000"/>
                </a:solidFill>
              </a:rPr>
              <a:t> </a:t>
            </a:r>
            <a:r>
              <a:rPr lang="en-GB" altLang="en-US" sz="3600" b="1" baseline="30000" dirty="0" smtClean="0">
                <a:solidFill>
                  <a:srgbClr val="000000"/>
                </a:solidFill>
              </a:rPr>
              <a:t>-1   </a:t>
            </a:r>
            <a:r>
              <a:rPr lang="en-GB" altLang="en-US" sz="3600" b="1" dirty="0" smtClean="0">
                <a:solidFill>
                  <a:srgbClr val="000000"/>
                </a:solidFill>
              </a:rPr>
              <a:t>=  0.1 hr </a:t>
            </a:r>
            <a:r>
              <a:rPr lang="en-GB" altLang="en-US" sz="3600" b="1" baseline="30000" dirty="0" smtClean="0">
                <a:solidFill>
                  <a:srgbClr val="000000"/>
                </a:solidFill>
              </a:rPr>
              <a:t>-1</a:t>
            </a:r>
            <a:endParaRPr lang="en-GB" altLang="en-US" sz="3600" b="1" dirty="0" smtClean="0">
              <a:solidFill>
                <a:srgbClr val="000000"/>
              </a:solidFill>
            </a:endParaRPr>
          </a:p>
          <a:p>
            <a:pPr algn="l" rtl="0" fontAlgn="base">
              <a:spcBef>
                <a:spcPct val="0"/>
              </a:spcBef>
              <a:spcAft>
                <a:spcPct val="0"/>
              </a:spcAft>
            </a:pPr>
            <a:r>
              <a:rPr lang="en-GB" altLang="en-US" sz="3600" b="1" dirty="0" smtClean="0">
                <a:solidFill>
                  <a:srgbClr val="000000"/>
                </a:solidFill>
              </a:rPr>
              <a:t>         100 L</a:t>
            </a:r>
          </a:p>
          <a:p>
            <a:pPr algn="l" rtl="0" fontAlgn="base">
              <a:spcBef>
                <a:spcPct val="0"/>
              </a:spcBef>
              <a:spcAft>
                <a:spcPct val="0"/>
              </a:spcAft>
            </a:pPr>
            <a:endParaRPr lang="en-GB" altLang="en-US" dirty="0" smtClean="0">
              <a:solidFill>
                <a:srgbClr val="000000"/>
              </a:solidFill>
            </a:endParaRPr>
          </a:p>
        </p:txBody>
      </p:sp>
      <p:sp>
        <p:nvSpPr>
          <p:cNvPr id="34826" name="Text Box 10"/>
          <p:cNvSpPr txBox="1">
            <a:spLocks noChangeArrowheads="1"/>
          </p:cNvSpPr>
          <p:nvPr/>
        </p:nvSpPr>
        <p:spPr bwMode="auto">
          <a:xfrm>
            <a:off x="343829" y="3276600"/>
            <a:ext cx="8305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rtl="0" fontAlgn="base">
              <a:spcBef>
                <a:spcPct val="0"/>
              </a:spcBef>
              <a:spcAft>
                <a:spcPct val="0"/>
              </a:spcAft>
            </a:pPr>
            <a:r>
              <a:rPr lang="en-GB" altLang="en-US" sz="2800" b="1" dirty="0" smtClean="0">
                <a:solidFill>
                  <a:srgbClr val="000000"/>
                </a:solidFill>
              </a:rPr>
              <a:t>10 % of the “Volume” is cleared (of drug) per hour  </a:t>
            </a:r>
          </a:p>
          <a:p>
            <a:pPr algn="ctr" rtl="0" fontAlgn="base">
              <a:spcBef>
                <a:spcPct val="0"/>
              </a:spcBef>
              <a:spcAft>
                <a:spcPct val="0"/>
              </a:spcAft>
            </a:pPr>
            <a:r>
              <a:rPr lang="en-GB" altLang="en-US" sz="2800" b="1" i="1" dirty="0" smtClean="0">
                <a:solidFill>
                  <a:srgbClr val="C00000"/>
                </a:solidFill>
              </a:rPr>
              <a:t> k = Fraction of drug in the body cleared per hour</a:t>
            </a:r>
          </a:p>
          <a:p>
            <a:pPr algn="l" rtl="0" fontAlgn="base">
              <a:spcBef>
                <a:spcPct val="0"/>
              </a:spcBef>
              <a:spcAft>
                <a:spcPct val="0"/>
              </a:spcAft>
            </a:pPr>
            <a:endParaRPr lang="en-GB" altLang="en-US" dirty="0" smtClean="0">
              <a:solidFill>
                <a:srgbClr val="000000"/>
              </a:solidFill>
            </a:endParaRPr>
          </a:p>
        </p:txBody>
      </p:sp>
      <p:sp>
        <p:nvSpPr>
          <p:cNvPr id="2" name="عنصر نائب لرقم الشريحة 1"/>
          <p:cNvSpPr>
            <a:spLocks noGrp="1"/>
          </p:cNvSpPr>
          <p:nvPr>
            <p:ph type="sldNum" sz="quarter" idx="12"/>
          </p:nvPr>
        </p:nvSpPr>
        <p:spPr/>
        <p:txBody>
          <a:bodyPr/>
          <a:lstStyle/>
          <a:p>
            <a:fld id="{7BF9771B-319D-40AA-B916-D1720EC62C57}" type="slidenum">
              <a:rPr lang="en-US" altLang="en-US" smtClean="0">
                <a:solidFill>
                  <a:srgbClr val="000000"/>
                </a:solidFill>
              </a:rPr>
              <a:pPr/>
              <a:t>8</a:t>
            </a:fld>
            <a:endParaRPr lang="en-US" altLang="en-US">
              <a:solidFill>
                <a:srgbClr val="000000"/>
              </a:solidFill>
            </a:endParaRPr>
          </a:p>
        </p:txBody>
      </p:sp>
      <p:sp>
        <p:nvSpPr>
          <p:cNvPr id="3" name="Rectangle 2"/>
          <p:cNvSpPr/>
          <p:nvPr/>
        </p:nvSpPr>
        <p:spPr>
          <a:xfrm>
            <a:off x="2362200" y="5307124"/>
            <a:ext cx="3969355" cy="830997"/>
          </a:xfrm>
          <a:prstGeom prst="rect">
            <a:avLst/>
          </a:prstGeom>
        </p:spPr>
        <p:txBody>
          <a:bodyPr wrap="none">
            <a:spAutoFit/>
          </a:bodyPr>
          <a:lstStyle/>
          <a:p>
            <a:pPr lvl="0" algn="ctr">
              <a:spcBef>
                <a:spcPct val="20000"/>
              </a:spcBef>
            </a:pPr>
            <a:r>
              <a:rPr lang="en-US" altLang="en-US" sz="4800" b="1" dirty="0">
                <a:solidFill>
                  <a:srgbClr val="C00000"/>
                </a:solidFill>
                <a:ea typeface="ＭＳ Ｐゴシック" pitchFamily="34" charset="-128"/>
              </a:rPr>
              <a:t>t </a:t>
            </a:r>
            <a:r>
              <a:rPr lang="en-US" altLang="en-US" sz="4800" b="1" baseline="-25000" dirty="0">
                <a:solidFill>
                  <a:srgbClr val="C00000"/>
                </a:solidFill>
                <a:ea typeface="ＭＳ Ｐゴシック" pitchFamily="34" charset="-128"/>
              </a:rPr>
              <a:t>1/2</a:t>
            </a:r>
            <a:r>
              <a:rPr lang="en-US" altLang="en-US" sz="4800" b="1" dirty="0">
                <a:solidFill>
                  <a:srgbClr val="C00000"/>
                </a:solidFill>
                <a:ea typeface="ＭＳ Ｐゴシック" pitchFamily="34" charset="-128"/>
              </a:rPr>
              <a:t> = 0.693 / k</a:t>
            </a:r>
          </a:p>
        </p:txBody>
      </p:sp>
    </p:spTree>
    <p:extLst>
      <p:ext uri="{BB962C8B-B14F-4D97-AF65-F5344CB8AC3E}">
        <p14:creationId xmlns:p14="http://schemas.microsoft.com/office/powerpoint/2010/main" val="20920925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noAutofit/>
          </a:bodyPr>
          <a:lstStyle/>
          <a:p>
            <a:r>
              <a:rPr lang="en-US" b="1" dirty="0" smtClean="0">
                <a:solidFill>
                  <a:srgbClr val="7030A0"/>
                </a:solidFill>
              </a:rPr>
              <a:t>(4) Order of kinetics and calculations </a:t>
            </a:r>
            <a:endParaRPr lang="en-US" b="1" dirty="0">
              <a:solidFill>
                <a:srgbClr val="7030A0"/>
              </a:solidFill>
            </a:endParaRPr>
          </a:p>
        </p:txBody>
      </p:sp>
      <p:sp>
        <p:nvSpPr>
          <p:cNvPr id="3" name="Content Placeholder 2"/>
          <p:cNvSpPr>
            <a:spLocks noGrp="1"/>
          </p:cNvSpPr>
          <p:nvPr>
            <p:ph idx="1"/>
          </p:nvPr>
        </p:nvSpPr>
        <p:spPr>
          <a:xfrm>
            <a:off x="457200" y="3048001"/>
            <a:ext cx="8229600" cy="2057400"/>
          </a:xfrm>
        </p:spPr>
        <p:txBody>
          <a:bodyPr>
            <a:normAutofit/>
          </a:bodyPr>
          <a:lstStyle/>
          <a:p>
            <a:pPr marL="0" indent="0" algn="ctr">
              <a:buNone/>
            </a:pPr>
            <a:endParaRPr lang="en-US" sz="4400" b="1" dirty="0">
              <a:solidFill>
                <a:srgbClr val="FF0000"/>
              </a:solidFill>
            </a:endParaRPr>
          </a:p>
          <a:p>
            <a:pPr marL="0" indent="0" algn="ctr">
              <a:buNone/>
            </a:pPr>
            <a:r>
              <a:rPr lang="en-US" sz="4400" b="1" dirty="0" smtClean="0">
                <a:solidFill>
                  <a:srgbClr val="FF0000"/>
                </a:solidFill>
              </a:rPr>
              <a:t>Zero order Vs. 1</a:t>
            </a:r>
            <a:r>
              <a:rPr lang="en-US" sz="4400" b="1" baseline="30000" dirty="0" smtClean="0">
                <a:solidFill>
                  <a:srgbClr val="FF0000"/>
                </a:solidFill>
              </a:rPr>
              <a:t>st</a:t>
            </a:r>
            <a:r>
              <a:rPr lang="en-US" sz="4400" b="1" dirty="0" smtClean="0">
                <a:solidFill>
                  <a:srgbClr val="FF0000"/>
                </a:solidFill>
              </a:rPr>
              <a:t> order kinetics </a:t>
            </a:r>
            <a:endParaRPr lang="en-US" sz="4400" b="1" dirty="0">
              <a:solidFill>
                <a:srgbClr val="FF0000"/>
              </a:solidFill>
            </a:endParaRPr>
          </a:p>
        </p:txBody>
      </p:sp>
    </p:spTree>
    <p:extLst>
      <p:ext uri="{BB962C8B-B14F-4D97-AF65-F5344CB8AC3E}">
        <p14:creationId xmlns:p14="http://schemas.microsoft.com/office/powerpoint/2010/main" val="3061790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fr-FR" sz="1800" b="0" i="0" u="none" strike="noStrike" cap="none" normalizeH="0" baseline="0" smtClean="0">
            <a:ln>
              <a:noFill/>
            </a:ln>
            <a:solidFill>
              <a:schemeClr val="tx1"/>
            </a:solidFill>
            <a:effectLst/>
            <a:latin typeface="Tahoma" panose="020B0604030504040204" pitchFamily="34" charset="0"/>
            <a:cs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1587</Words>
  <Application>Microsoft Office PowerPoint</Application>
  <PresentationFormat>On-screen Show (4:3)</PresentationFormat>
  <Paragraphs>285</Paragraphs>
  <Slides>34</Slides>
  <Notes>21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34</vt:i4>
      </vt:variant>
    </vt:vector>
  </HeadingPairs>
  <TitlesOfParts>
    <vt:vector size="45" baseType="lpstr">
      <vt:lpstr>ＭＳ Ｐゴシック</vt:lpstr>
      <vt:lpstr>Arial</vt:lpstr>
      <vt:lpstr>Arial Narrow</vt:lpstr>
      <vt:lpstr>Calibri</vt:lpstr>
      <vt:lpstr>Tahoma</vt:lpstr>
      <vt:lpstr>Times New Roman</vt:lpstr>
      <vt:lpstr>Wingdings</vt:lpstr>
      <vt:lpstr>Office Theme</vt:lpstr>
      <vt:lpstr>1_Office Theme</vt:lpstr>
      <vt:lpstr>Blends</vt:lpstr>
      <vt:lpstr>Equation</vt:lpstr>
      <vt:lpstr>(1)  Factors influencing absorption</vt:lpstr>
      <vt:lpstr>P-glycoprotein</vt:lpstr>
      <vt:lpstr>P-glycoprotein</vt:lpstr>
      <vt:lpstr>(2) Renal Clearance &amp; its calculations</vt:lpstr>
      <vt:lpstr>Clearance (CL)</vt:lpstr>
      <vt:lpstr>PowerPoint Presentation</vt:lpstr>
      <vt:lpstr>PowerPoint Presentation</vt:lpstr>
      <vt:lpstr>PowerPoint Presentation</vt:lpstr>
      <vt:lpstr>(4) Order of kinetics and calculations </vt:lpstr>
      <vt:lpstr>1st order elimination vs. zero order elimination</vt:lpstr>
      <vt:lpstr>Basic parameters: </vt:lpstr>
      <vt:lpstr>Route of Administration Determines Bioavailability (AUC)</vt:lpstr>
      <vt:lpstr>Volume of Distribution </vt:lpstr>
      <vt:lpstr>So now if you want an equation,</vt:lpstr>
      <vt:lpstr>You can rearrange this equation:</vt:lpstr>
      <vt:lpstr>Loading dose calculation</vt:lpstr>
      <vt:lpstr>Volume of Distribution (Cont.)</vt:lpstr>
      <vt:lpstr>The Vd  of theophylline is 0.5 L per kg of body weight.</vt:lpstr>
      <vt:lpstr>PowerPoint Presentation</vt:lpstr>
      <vt:lpstr>Example #1: </vt:lpstr>
      <vt:lpstr>Half-Life and elimination rate constant “k”</vt:lpstr>
      <vt:lpstr>PowerPoint Presentation</vt:lpstr>
      <vt:lpstr>Half-Life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influencing absorption</dc:title>
  <dc:creator>hp</dc:creator>
  <cp:lastModifiedBy>Bilal Saleh</cp:lastModifiedBy>
  <cp:revision>25</cp:revision>
  <dcterms:created xsi:type="dcterms:W3CDTF">2006-08-16T00:00:00Z</dcterms:created>
  <dcterms:modified xsi:type="dcterms:W3CDTF">2019-11-17T19:04:04Z</dcterms:modified>
</cp:coreProperties>
</file>