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41"/>
  </p:notesMasterIdLst>
  <p:handoutMasterIdLst>
    <p:handoutMasterId r:id="rId42"/>
  </p:handoutMasterIdLst>
  <p:sldIdLst>
    <p:sldId id="480" r:id="rId3"/>
    <p:sldId id="481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517" r:id="rId40"/>
  </p:sldIdLst>
  <p:sldSz cx="9144000" cy="6858000" type="screen4x3"/>
  <p:notesSz cx="9309100" cy="6954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3133" autoAdjust="0"/>
  </p:normalViewPr>
  <p:slideViewPr>
    <p:cSldViewPr>
      <p:cViewPr>
        <p:scale>
          <a:sx n="63" d="100"/>
          <a:sy n="63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022" cy="347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5273953" y="0"/>
            <a:ext cx="4033022" cy="3475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AF886-91BA-41DB-BB0A-941F0F982EA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1" y="6606147"/>
            <a:ext cx="4033022" cy="347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5273953" y="6606147"/>
            <a:ext cx="4033022" cy="347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FA7E1-A487-4318-934B-00F6EB60A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6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3DA05C5-004B-4697-B5AD-50A12E6BD77E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22288"/>
            <a:ext cx="3476625" cy="2608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03549"/>
            <a:ext cx="7447279" cy="3129677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91DA4B3-DF60-4A7A-8308-381C688E0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zym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rotein" TargetMode="External"/><Relationship Id="rId5" Type="http://schemas.openxmlformats.org/officeDocument/2006/relationships/hyperlink" Target="https://en.wikipedia.org/wiki/Adenosine_triphosphate" TargetMode="External"/><Relationship Id="rId4" Type="http://schemas.openxmlformats.org/officeDocument/2006/relationships/hyperlink" Target="https://en.wikipedia.org/wiki/Phosphate" TargetMode="Externa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ormone" TargetMode="External"/><Relationship Id="rId13" Type="http://schemas.openxmlformats.org/officeDocument/2006/relationships/hyperlink" Target="https://en.wikipedia.org/wiki/Water" TargetMode="External"/><Relationship Id="rId18" Type="http://schemas.openxmlformats.org/officeDocument/2006/relationships/hyperlink" Target="https://en.wikipedia.org/wiki/Adenosine_triphosphate" TargetMode="External"/><Relationship Id="rId3" Type="http://schemas.openxmlformats.org/officeDocument/2006/relationships/hyperlink" Target="https://en.wikipedia.org/wiki/Peptide" TargetMode="External"/><Relationship Id="rId7" Type="http://schemas.openxmlformats.org/officeDocument/2006/relationships/hyperlink" Target="https://en.wikipedia.org/wiki/Polypeptide" TargetMode="External"/><Relationship Id="rId12" Type="http://schemas.openxmlformats.org/officeDocument/2006/relationships/hyperlink" Target="https://en.wikipedia.org/wiki/Homeostasis" TargetMode="External"/><Relationship Id="rId17" Type="http://schemas.openxmlformats.org/officeDocument/2006/relationships/hyperlink" Target="https://en.wikipedia.org/wiki/Phosphate" TargetMode="External"/><Relationship Id="rId2" Type="http://schemas.openxmlformats.org/officeDocument/2006/relationships/slide" Target="../slides/slide14.xml"/><Relationship Id="rId16" Type="http://schemas.openxmlformats.org/officeDocument/2006/relationships/hyperlink" Target="https://en.wikipedia.org/wiki/Enzym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Urine" TargetMode="External"/><Relationship Id="rId11" Type="http://schemas.openxmlformats.org/officeDocument/2006/relationships/hyperlink" Target="https://en.wikipedia.org/wiki/Atrial_natriuretic_peptide#cite_note-isbn0-387-51409-0-5" TargetMode="External"/><Relationship Id="rId5" Type="http://schemas.openxmlformats.org/officeDocument/2006/relationships/hyperlink" Target="https://en.wikipedia.org/wiki/Sodium" TargetMode="External"/><Relationship Id="rId15" Type="http://schemas.openxmlformats.org/officeDocument/2006/relationships/hyperlink" Target="https://en.wikipedia.org/wiki/Adipose_tissue" TargetMode="External"/><Relationship Id="rId10" Type="http://schemas.openxmlformats.org/officeDocument/2006/relationships/hyperlink" Target="https://en.wikipedia.org/wiki/Atrial_natriuretic_peptide#cite_note-pmid19089336-4" TargetMode="External"/><Relationship Id="rId19" Type="http://schemas.openxmlformats.org/officeDocument/2006/relationships/hyperlink" Target="https://en.wikipedia.org/wiki/Protein" TargetMode="External"/><Relationship Id="rId4" Type="http://schemas.openxmlformats.org/officeDocument/2006/relationships/hyperlink" Target="https://en.wikipedia.org/wiki/Natriuresis" TargetMode="External"/><Relationship Id="rId9" Type="http://schemas.openxmlformats.org/officeDocument/2006/relationships/hyperlink" Target="https://en.wikipedia.org/wiki/Atrial_natriuretic_peptide#cite_note-Widmaier-3" TargetMode="External"/><Relationship Id="rId14" Type="http://schemas.openxmlformats.org/officeDocument/2006/relationships/hyperlink" Target="https://en.wikipedia.org/wiki/Potassium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lycog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terotrimeric_G_protei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denylyl_cyclase" TargetMode="External"/><Relationship Id="rId4" Type="http://schemas.openxmlformats.org/officeDocument/2006/relationships/hyperlink" Target="https://en.wikipedia.org/wiki/CAMP-dependent_pathway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yrophosphate" TargetMode="External"/><Relationship Id="rId3" Type="http://schemas.openxmlformats.org/officeDocument/2006/relationships/hyperlink" Target="https://en.wikipedia.org/wiki/Enzyme" TargetMode="External"/><Relationship Id="rId7" Type="http://schemas.openxmlformats.org/officeDocument/2006/relationships/hyperlink" Target="https://en.wikipedia.org/wiki/Cyclic_adenosine_monophosphat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denosine_triphosphate" TargetMode="External"/><Relationship Id="rId5" Type="http://schemas.openxmlformats.org/officeDocument/2006/relationships/hyperlink" Target="https://en.wikipedia.org/wiki/Catalysis" TargetMode="External"/><Relationship Id="rId10" Type="http://schemas.openxmlformats.org/officeDocument/2006/relationships/hyperlink" Target="https://www.britannica.com/science/prostaglandin" TargetMode="External"/><Relationship Id="rId4" Type="http://schemas.openxmlformats.org/officeDocument/2006/relationships/hyperlink" Target="https://en.wikipedia.org/wiki/Cell_(biology)" TargetMode="External"/><Relationship Id="rId9" Type="http://schemas.openxmlformats.org/officeDocument/2006/relationships/hyperlink" Target="https://www.britannica.com/science/epinephrin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 Greek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err="1"/>
              <a:t>Pharmacon</a:t>
            </a:r>
            <a:r>
              <a:rPr lang="en-US" sz="1200" dirty="0"/>
              <a:t> = Drug</a:t>
            </a:r>
          </a:p>
          <a:p>
            <a:pPr marL="0" indent="0">
              <a:buNone/>
            </a:pPr>
            <a:r>
              <a:rPr lang="en-US" sz="1200" dirty="0"/>
              <a:t>	Dynamics = Action/power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9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activated</a:t>
            </a:r>
            <a:r>
              <a:rPr lang="fr-FR" baseline="0" dirty="0"/>
              <a:t> </a:t>
            </a:r>
            <a:r>
              <a:rPr lang="fr-FR" baseline="0" dirty="0" err="1"/>
              <a:t>receptor</a:t>
            </a:r>
            <a:r>
              <a:rPr lang="fr-FR" baseline="0" dirty="0"/>
              <a:t> </a:t>
            </a:r>
            <a:r>
              <a:rPr lang="fr-FR" baseline="0" dirty="0" err="1"/>
              <a:t>phosphrylates</a:t>
            </a:r>
            <a:r>
              <a:rPr lang="fr-FR" baseline="0" dirty="0"/>
              <a:t> tyrosine </a:t>
            </a:r>
            <a:r>
              <a:rPr lang="fr-FR" baseline="0" dirty="0" err="1"/>
              <a:t>residues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self and </a:t>
            </a:r>
            <a:r>
              <a:rPr lang="fr-FR" baseline="0" dirty="0" err="1"/>
              <a:t>then</a:t>
            </a:r>
            <a:r>
              <a:rPr lang="fr-FR" baseline="0" dirty="0"/>
              <a:t> </a:t>
            </a:r>
            <a:r>
              <a:rPr lang="fr-FR" baseline="0" dirty="0" err="1"/>
              <a:t>other</a:t>
            </a:r>
            <a:r>
              <a:rPr lang="fr-FR" baseline="0" dirty="0"/>
              <a:t> </a:t>
            </a:r>
            <a:r>
              <a:rPr lang="fr-FR" baseline="0" dirty="0" err="1"/>
              <a:t>speciic</a:t>
            </a:r>
            <a:r>
              <a:rPr lang="fr-FR" baseline="0" dirty="0"/>
              <a:t> </a:t>
            </a:r>
            <a:r>
              <a:rPr lang="fr-FR" baseline="0" dirty="0" err="1"/>
              <a:t>proteins</a:t>
            </a:r>
            <a:endParaRPr lang="fr-FR" baseline="0" dirty="0"/>
          </a:p>
          <a:p>
            <a:r>
              <a:rPr lang="fr-FR" baseline="0" dirty="0"/>
              <a:t>Phosphorylation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modify</a:t>
            </a:r>
            <a:r>
              <a:rPr lang="fr-FR" baseline="0" dirty="0"/>
              <a:t> the structure of the </a:t>
            </a:r>
            <a:r>
              <a:rPr lang="fr-FR" baseline="0" dirty="0" err="1"/>
              <a:t>target</a:t>
            </a:r>
            <a:r>
              <a:rPr lang="fr-FR" baseline="0" dirty="0"/>
              <a:t> </a:t>
            </a:r>
            <a:r>
              <a:rPr lang="fr-FR" baseline="0" dirty="0" err="1"/>
              <a:t>protein</a:t>
            </a:r>
            <a:endParaRPr lang="fr-FR" baseline="0" dirty="0"/>
          </a:p>
          <a:p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tyrosine kinase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nzyme"/>
              </a:rPr>
              <a:t>enzyme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can transfer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hosphate"/>
              </a:rPr>
              <a:t>phosphate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group from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denosine triphosphate"/>
              </a:rPr>
              <a:t>ATP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Protein"/>
              </a:rPr>
              <a:t>protein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 cell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9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Epidermal growth factor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 factor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stimulates cell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proliferation, and differentiation by binding to its receptor EGF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Platelet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derived growth factor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(PDGF) is one of the numerous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proteins that regulate cell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division. In particular, it plays a significant role in blood vessel formation (angiogenesis),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blood vessels from already-existing blood vessel tissue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Natriuretic peptide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refers to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eptide"/>
              </a:rPr>
              <a:t>peptide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which induces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atriuresis"/>
              </a:rPr>
              <a:t>natriuresis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(the discharge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odium"/>
              </a:rPr>
              <a:t>sodium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through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rine"/>
              </a:rPr>
              <a:t>urine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 is a powerful vasodilator, and a protein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olypeptide"/>
              </a:rPr>
              <a:t>polypeptide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ormone"/>
              </a:rPr>
              <a:t>hormone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secreted by heart muscle cells.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[3]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[4]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[5]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 is involved in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Homeostasis"/>
              </a:rPr>
              <a:t>homeostatic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control of body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Water"/>
              </a:rPr>
              <a:t>water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odium"/>
              </a:rPr>
              <a:t>sodium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Potassium"/>
              </a:rPr>
              <a:t>potassium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fat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Adipose tissue"/>
              </a:rPr>
              <a:t>adipose tissue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tyrosine kinase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Enzyme"/>
              </a:rPr>
              <a:t>enzyme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can transfer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Phosphate"/>
              </a:rPr>
              <a:t>phosphate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group from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Adenosine triphosphate"/>
              </a:rPr>
              <a:t>ATP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Protein"/>
              </a:rPr>
              <a:t>protein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 cell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01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The </a:t>
            </a:r>
            <a:r>
              <a:rPr lang="fr-FR" dirty="0" err="1"/>
              <a:t>receptor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completely</a:t>
            </a:r>
            <a:r>
              <a:rPr lang="fr-FR" baseline="0" dirty="0"/>
              <a:t> </a:t>
            </a:r>
            <a:r>
              <a:rPr lang="fr-FR" baseline="0" dirty="0" err="1"/>
              <a:t>intracellular</a:t>
            </a: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baseline="0" dirty="0"/>
              <a:t>Ligand must diffuse </a:t>
            </a:r>
            <a:r>
              <a:rPr lang="fr-FR" baseline="0" dirty="0" err="1"/>
              <a:t>into</a:t>
            </a:r>
            <a:r>
              <a:rPr lang="fr-FR" baseline="0" dirty="0"/>
              <a:t> the </a:t>
            </a:r>
            <a:r>
              <a:rPr lang="fr-FR" baseline="0" dirty="0" err="1"/>
              <a:t>cell</a:t>
            </a:r>
            <a:r>
              <a:rPr lang="fr-FR" baseline="0" dirty="0"/>
              <a:t>, sot </a:t>
            </a:r>
            <a:r>
              <a:rPr lang="fr-FR" baseline="0" dirty="0" err="1"/>
              <a:t>it</a:t>
            </a:r>
            <a:r>
              <a:rPr lang="fr-FR" baseline="0" dirty="0"/>
              <a:t> must have </a:t>
            </a:r>
            <a:r>
              <a:rPr lang="fr-FR" baseline="0" dirty="0" err="1"/>
              <a:t>sufficient</a:t>
            </a:r>
            <a:r>
              <a:rPr lang="fr-FR" baseline="0" dirty="0"/>
              <a:t> </a:t>
            </a:r>
            <a:r>
              <a:rPr lang="fr-FR" baseline="0" dirty="0" err="1"/>
              <a:t>lipid</a:t>
            </a:r>
            <a:r>
              <a:rPr lang="fr-FR" baseline="0" dirty="0"/>
              <a:t> </a:t>
            </a:r>
            <a:r>
              <a:rPr lang="fr-FR" baseline="0" dirty="0" err="1"/>
              <a:t>slubility</a:t>
            </a: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baseline="0" dirty="0"/>
              <a:t>The </a:t>
            </a:r>
            <a:r>
              <a:rPr lang="fr-FR" baseline="0" dirty="0" err="1"/>
              <a:t>target</a:t>
            </a:r>
            <a:r>
              <a:rPr lang="fr-FR" baseline="0" dirty="0"/>
              <a:t> of DR </a:t>
            </a:r>
            <a:r>
              <a:rPr lang="fr-FR" baseline="0" dirty="0" err="1"/>
              <a:t>complex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trnscription</a:t>
            </a:r>
            <a:r>
              <a:rPr lang="fr-FR" baseline="0" dirty="0"/>
              <a:t> </a:t>
            </a:r>
            <a:r>
              <a:rPr lang="fr-FR" baseline="0" dirty="0" err="1"/>
              <a:t>factors</a:t>
            </a:r>
            <a:r>
              <a:rPr lang="fr-FR" baseline="0" dirty="0"/>
              <a:t> in the </a:t>
            </a:r>
            <a:r>
              <a:rPr lang="fr-FR" baseline="0" dirty="0" err="1"/>
              <a:t>cell</a:t>
            </a:r>
            <a:r>
              <a:rPr lang="fr-FR" baseline="0"/>
              <a:t> nucleus.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61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/>
              <a:t>Intracellular</a:t>
            </a:r>
            <a:r>
              <a:rPr lang="fr-FR" baseline="0" dirty="0"/>
              <a:t> </a:t>
            </a:r>
            <a:r>
              <a:rPr lang="fr-FR" baseline="0" dirty="0" err="1"/>
              <a:t>protein</a:t>
            </a:r>
            <a:r>
              <a:rPr lang="fr-FR" baseline="0" dirty="0"/>
              <a:t>: ligands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pass</a:t>
            </a:r>
            <a:r>
              <a:rPr lang="fr-FR" baseline="0" dirty="0"/>
              <a:t> </a:t>
            </a:r>
            <a:r>
              <a:rPr lang="fr-FR" baseline="0" dirty="0" err="1"/>
              <a:t>through</a:t>
            </a:r>
            <a:r>
              <a:rPr lang="fr-FR" baseline="0" dirty="0"/>
              <a:t> cellular membrane and enter the </a:t>
            </a:r>
            <a:r>
              <a:rPr lang="fr-FR" baseline="0" dirty="0" err="1"/>
              <a:t>cell</a:t>
            </a:r>
            <a:r>
              <a:rPr lang="fr-FR" baseline="0" dirty="0"/>
              <a:t> </a:t>
            </a:r>
            <a:r>
              <a:rPr lang="fr-FR" baseline="0" dirty="0" err="1"/>
              <a:t>into</a:t>
            </a:r>
            <a:r>
              <a:rPr lang="fr-FR" baseline="0" dirty="0"/>
              <a:t> the nucleus, binding </a:t>
            </a:r>
            <a:r>
              <a:rPr lang="fr-FR" baseline="0" dirty="0" err="1"/>
              <a:t>intracellular</a:t>
            </a:r>
            <a:r>
              <a:rPr lang="fr-FR" baseline="0" dirty="0"/>
              <a:t> receptors, </a:t>
            </a:r>
            <a:r>
              <a:rPr lang="fr-FR" baseline="0" dirty="0" err="1"/>
              <a:t>this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alter the transcription of the DNA </a:t>
            </a:r>
            <a:r>
              <a:rPr lang="fr-FR" baseline="0" dirty="0" err="1"/>
              <a:t>withen</a:t>
            </a:r>
            <a:r>
              <a:rPr lang="fr-FR" baseline="0" dirty="0"/>
              <a:t> a </a:t>
            </a:r>
            <a:r>
              <a:rPr lang="fr-FR" baseline="0" dirty="0" err="1"/>
              <a:t>cell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72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rgbClr val="C00000"/>
                </a:solidFill>
              </a:rPr>
              <a:t>Covalent bonds: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/>
              <a:t>Drug and receptor share a pair of electrons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/>
              <a:t>Very strong bond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/>
              <a:t>Not very common in drug pharmacology</a:t>
            </a:r>
          </a:p>
          <a:p>
            <a:pPr marL="514350" indent="-514350">
              <a:buFont typeface="+mj-lt"/>
              <a:buAutoNum type="arabicPeriod"/>
            </a:pPr>
            <a:endParaRPr lang="en-US" sz="1200" b="1" dirty="0"/>
          </a:p>
          <a:p>
            <a:r>
              <a:rPr lang="en-US" sz="1400" b="1" dirty="0">
                <a:solidFill>
                  <a:srgbClr val="C00000"/>
                </a:solidFill>
              </a:rPr>
              <a:t>Electrostatic bonds: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/>
              <a:t>Attraction due to charge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/>
              <a:t>Vary in strength</a:t>
            </a:r>
          </a:p>
          <a:p>
            <a:pPr marL="725488" indent="-2730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Very strong (ionic bonds)</a:t>
            </a:r>
          </a:p>
          <a:p>
            <a:pPr marL="725488" indent="-2730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Very weak (van der Waals forces)</a:t>
            </a:r>
          </a:p>
          <a:p>
            <a:pPr marL="0" indent="0">
              <a:buNone/>
            </a:pPr>
            <a:r>
              <a:rPr lang="en-US" sz="1200" b="1" dirty="0"/>
              <a:t>3.     Most common in pharmacology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5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Dose </a:t>
            </a:r>
            <a:r>
              <a:rPr lang="fr-FR" dirty="0" err="1"/>
              <a:t>response</a:t>
            </a:r>
            <a:r>
              <a:rPr lang="fr-FR" dirty="0"/>
              <a:t> </a:t>
            </a:r>
            <a:r>
              <a:rPr lang="fr-FR" dirty="0" err="1"/>
              <a:t>relationships</a:t>
            </a:r>
            <a:r>
              <a:rPr lang="fr-FR" dirty="0"/>
              <a:t> of the </a:t>
            </a:r>
            <a:r>
              <a:rPr lang="fr-FR" dirty="0" err="1"/>
              <a:t>drug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baseline="0" dirty="0"/>
              <a:t> on the </a:t>
            </a:r>
            <a:r>
              <a:rPr lang="fr-FR" baseline="0" dirty="0" err="1"/>
              <a:t>drug</a:t>
            </a:r>
            <a:r>
              <a:rPr lang="fr-FR" baseline="0" dirty="0"/>
              <a:t> concentration at the </a:t>
            </a:r>
            <a:r>
              <a:rPr lang="fr-FR" baseline="0" dirty="0" err="1"/>
              <a:t>receptor</a:t>
            </a:r>
            <a:r>
              <a:rPr lang="fr-FR" baseline="0" dirty="0"/>
              <a:t> (</a:t>
            </a:r>
            <a:r>
              <a:rPr lang="fr-FR" baseline="0" dirty="0" err="1"/>
              <a:t>depnd</a:t>
            </a:r>
            <a:r>
              <a:rPr lang="fr-FR" baseline="0" dirty="0"/>
              <a:t> on the dose and pk)</a:t>
            </a:r>
          </a:p>
          <a:p>
            <a:r>
              <a:rPr lang="fr-FR" baseline="0" dirty="0" err="1"/>
              <a:t>Cont.scale</a:t>
            </a:r>
            <a:r>
              <a:rPr lang="fr-FR" baseline="0" dirty="0"/>
              <a:t> as </a:t>
            </a:r>
            <a:r>
              <a:rPr lang="fr-FR" baseline="0" dirty="0" err="1"/>
              <a:t>heart</a:t>
            </a:r>
            <a:r>
              <a:rPr lang="fr-FR" baseline="0" dirty="0"/>
              <a:t> </a:t>
            </a:r>
            <a:r>
              <a:rPr lang="fr-FR" baseline="0" dirty="0" smtClean="0"/>
              <a:t>rate</a:t>
            </a:r>
          </a:p>
          <a:p>
            <a:endParaRPr lang="fr-FR" baseline="0" dirty="0" smtClean="0"/>
          </a:p>
          <a:p>
            <a:r>
              <a:rPr lang="en-US" dirty="0" smtClean="0"/>
              <a:t>Another important dose–response relationship is that between the dose of the drug and the proportion of a population that responds to it. These responses are known as </a:t>
            </a:r>
            <a:r>
              <a:rPr lang="en-US" dirty="0" err="1" smtClean="0"/>
              <a:t>quantal</a:t>
            </a:r>
            <a:r>
              <a:rPr lang="en-US" dirty="0" smtClean="0"/>
              <a:t> responses, because, for any individual, the effect either occurs or it does not. Graded responses can be transformed to </a:t>
            </a:r>
            <a:r>
              <a:rPr lang="en-US" dirty="0" err="1" smtClean="0"/>
              <a:t>quantal</a:t>
            </a:r>
            <a:r>
              <a:rPr lang="en-US" dirty="0" smtClean="0"/>
              <a:t> responses by designating a predetermined level of the graded response as the point at which a response occurs or not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4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Effectiveness refers to the intervention’s ability to do more good than harm for the target population in a real world setting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65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ED0A48-8BDF-4264-9A0F-A66B14712B68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4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CC"/>
                </a:solidFill>
              </a:rPr>
              <a:t>Maximal efficacy of a drug assumes that all receptors are occupied by the drug, and no increase in response will be observed if more drugs are added.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2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="1" dirty="0"/>
              <a:t> drug with greater efficacy is more therapeutically beneficial than one that is more potent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6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Drugs act by stimulating or depressing normal physiological functions. Stimulation increases the rate of activity while depression reduces the rate of activity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exchanging/replacing substances or accumulating them to form a reserve (ex.: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lycogen"/>
              </a:rPr>
              <a:t>glycogen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storage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harmful chemical reaction which might result in damage or destruction of the cells, through induced toxic or lethal damage </a:t>
            </a:r>
            <a:endParaRPr lang="fr-F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69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D53679-0D07-4CB4-B847-437ECA2371F6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u="sng" dirty="0"/>
              <a:t>phenylephrine</a:t>
            </a:r>
            <a:r>
              <a:rPr lang="en-US" sz="1200" dirty="0"/>
              <a:t> is an </a:t>
            </a:r>
            <a:r>
              <a:rPr lang="en-US" sz="1200" b="1" dirty="0"/>
              <a:t>agonist</a:t>
            </a:r>
            <a:r>
              <a:rPr lang="en-US" sz="1200" dirty="0"/>
              <a:t> at α1-adrenoceptors, because it produces effects that resemble the action of the endogenous ligand, norepinephrine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general, a full agonist has a strong affinity for its receptor and good efficacy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1196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B58F3D-4318-4C01-B732-F3DFE861680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02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055E7-72FD-4F45-B8C4-0B121E69605E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dirty="0"/>
              <a:t> antagonist drug have</a:t>
            </a:r>
            <a:r>
              <a:rPr lang="en-US" sz="1200" baseline="0" dirty="0"/>
              <a:t> </a:t>
            </a:r>
            <a:r>
              <a:rPr lang="en-US" sz="1200" dirty="0"/>
              <a:t>affinity, but no efficacy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504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33CC"/>
                </a:solidFill>
              </a:rPr>
              <a:t>Physiologic Antagonists:</a:t>
            </a:r>
            <a:r>
              <a:rPr lang="en-US" sz="1200" dirty="0">
                <a:solidFill>
                  <a:srgbClr val="0033CC"/>
                </a:solidFill>
              </a:rPr>
              <a:t>  </a:t>
            </a:r>
            <a:r>
              <a:rPr lang="en-US" sz="1200" dirty="0"/>
              <a:t>Two drugs have opposite effects through differing mechanisms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Norepinephrine  → Vasoconstriction → ↑ BP.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Histamine → Relax vascular smooth muscle→ ↓BP </a:t>
            </a:r>
          </a:p>
          <a:p>
            <a:endParaRPr lang="en-US" sz="1200" dirty="0"/>
          </a:p>
          <a:p>
            <a:pPr lvl="0">
              <a:buClr>
                <a:srgbClr val="D34817"/>
              </a:buClr>
            </a:pPr>
            <a:r>
              <a:rPr lang="en-US" sz="1200" b="1" dirty="0">
                <a:solidFill>
                  <a:srgbClr val="0033CC"/>
                </a:solidFill>
              </a:rPr>
              <a:t>Allosteric:</a:t>
            </a:r>
            <a:r>
              <a:rPr lang="en-US" sz="1200" dirty="0">
                <a:solidFill>
                  <a:srgbClr val="0033CC"/>
                </a:solidFill>
              </a:rPr>
              <a:t>  </a:t>
            </a:r>
            <a:r>
              <a:rPr lang="en-US" sz="1200" dirty="0">
                <a:solidFill>
                  <a:prstClr val="black"/>
                </a:solidFill>
              </a:rPr>
              <a:t>Antagonist and agonist bind to different site on same receptor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1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E034DF4-4ABF-43B4-9258-F7B8F6437E2E}" type="slidenum">
              <a:rPr lang="en-US" altLang="fr-FR">
                <a:solidFill>
                  <a:prstClr val="black"/>
                </a:solidFill>
              </a:rPr>
              <a:pPr/>
              <a:t>5</a:t>
            </a:fld>
            <a:endParaRPr lang="en-US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1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Receptors have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specific</a:t>
            </a:r>
            <a:r>
              <a:rPr lang="fr-FR" altLang="fr-FR" baseline="0" dirty="0"/>
              <a:t> sites ti </a:t>
            </a:r>
            <a:r>
              <a:rPr lang="fr-FR" altLang="fr-FR" baseline="0" dirty="0" err="1"/>
              <a:t>bind</a:t>
            </a:r>
            <a:r>
              <a:rPr lang="fr-FR" altLang="fr-FR" baseline="0" dirty="0"/>
              <a:t> the </a:t>
            </a:r>
            <a:r>
              <a:rPr lang="fr-FR" altLang="fr-FR" baseline="0" dirty="0" err="1"/>
              <a:t>molecules</a:t>
            </a:r>
            <a:r>
              <a:rPr lang="fr-FR" altLang="fr-FR" baseline="0" dirty="0"/>
              <a:t> (</a:t>
            </a:r>
            <a:r>
              <a:rPr lang="fr-FR" altLang="fr-FR" baseline="0" dirty="0" err="1"/>
              <a:t>igands</a:t>
            </a:r>
            <a:r>
              <a:rPr lang="fr-FR" altLang="fr-FR" baseline="0" dirty="0"/>
              <a:t>) non </a:t>
            </a:r>
            <a:r>
              <a:rPr lang="fr-FR" altLang="fr-FR" baseline="0" dirty="0" err="1"/>
              <a:t>conalenty</a:t>
            </a:r>
            <a:r>
              <a:rPr lang="fr-FR" altLang="fr-FR" baseline="0" dirty="0"/>
              <a:t>, </a:t>
            </a:r>
            <a:r>
              <a:rPr lang="fr-FR" altLang="fr-FR" baseline="0" dirty="0" err="1"/>
              <a:t>this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is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called</a:t>
            </a:r>
            <a:r>
              <a:rPr lang="fr-FR" altLang="fr-FR" baseline="0" dirty="0"/>
              <a:t> lock and key model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E034DF4-4ABF-43B4-9258-F7B8F6437E2E}" type="slidenum">
              <a:rPr lang="en-US" altLang="fr-FR">
                <a:solidFill>
                  <a:prstClr val="black"/>
                </a:solidFill>
              </a:rPr>
              <a:pPr/>
              <a:t>6</a:t>
            </a:fld>
            <a:endParaRPr lang="en-US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1- The </a:t>
            </a:r>
            <a:r>
              <a:rPr lang="fr-FR" dirty="0" err="1"/>
              <a:t>cell</a:t>
            </a:r>
            <a:r>
              <a:rPr lang="fr-FR" dirty="0"/>
              <a:t> membrane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allow</a:t>
            </a:r>
            <a:r>
              <a:rPr lang="fr-FR" baseline="0" dirty="0"/>
              <a:t> </a:t>
            </a:r>
            <a:r>
              <a:rPr lang="fr-FR" baseline="0" dirty="0" err="1"/>
              <a:t>hydrophilic</a:t>
            </a:r>
            <a:r>
              <a:rPr lang="fr-FR" baseline="0" dirty="0"/>
              <a:t> </a:t>
            </a:r>
            <a:r>
              <a:rPr lang="fr-FR" baseline="0" dirty="0" err="1"/>
              <a:t>molecules</a:t>
            </a:r>
            <a:r>
              <a:rPr lang="fr-FR" baseline="0" dirty="0"/>
              <a:t> go </a:t>
            </a:r>
            <a:r>
              <a:rPr lang="fr-FR" baseline="0" dirty="0" err="1"/>
              <a:t>through</a:t>
            </a:r>
            <a:r>
              <a:rPr lang="fr-FR" baseline="0" dirty="0"/>
              <a:t>, </a:t>
            </a:r>
            <a:r>
              <a:rPr lang="fr-FR" baseline="0" dirty="0" err="1"/>
              <a:t>so</a:t>
            </a:r>
            <a:r>
              <a:rPr lang="fr-FR" baseline="0" dirty="0"/>
              <a:t> </a:t>
            </a:r>
            <a:r>
              <a:rPr lang="fr-FR" baseline="0" dirty="0" err="1"/>
              <a:t>its</a:t>
            </a:r>
            <a:r>
              <a:rPr lang="fr-FR" baseline="0" dirty="0"/>
              <a:t> </a:t>
            </a:r>
            <a:r>
              <a:rPr lang="fr-FR" baseline="0" dirty="0" err="1"/>
              <a:t>need</a:t>
            </a:r>
            <a:r>
              <a:rPr lang="fr-FR" baseline="0" dirty="0"/>
              <a:t> </a:t>
            </a:r>
            <a:r>
              <a:rPr lang="fr-FR" baseline="0" dirty="0" err="1"/>
              <a:t>specific</a:t>
            </a:r>
            <a:r>
              <a:rPr lang="fr-FR" baseline="0" dirty="0"/>
              <a:t> ligand </a:t>
            </a:r>
            <a:r>
              <a:rPr lang="fr-FR" baseline="0" dirty="0" err="1"/>
              <a:t>gated</a:t>
            </a:r>
            <a:r>
              <a:rPr lang="fr-FR" baseline="0" dirty="0"/>
              <a:t> </a:t>
            </a:r>
            <a:r>
              <a:rPr lang="fr-FR" baseline="0" dirty="0" err="1"/>
              <a:t>channel</a:t>
            </a:r>
            <a:r>
              <a:rPr lang="fr-FR" baseline="0" dirty="0"/>
              <a:t> for </a:t>
            </a:r>
            <a:r>
              <a:rPr lang="fr-FR" baseline="0" dirty="0" err="1"/>
              <a:t>their</a:t>
            </a:r>
            <a:r>
              <a:rPr lang="fr-FR" baseline="0" dirty="0"/>
              <a:t> </a:t>
            </a:r>
            <a:r>
              <a:rPr lang="fr-FR" baseline="0" dirty="0" err="1"/>
              <a:t>moement</a:t>
            </a:r>
            <a:r>
              <a:rPr lang="fr-FR" baseline="0" dirty="0"/>
              <a:t> ex; ion </a:t>
            </a:r>
            <a:r>
              <a:rPr lang="fr-FR" baseline="0" dirty="0" err="1"/>
              <a:t>movement</a:t>
            </a:r>
            <a:endParaRPr lang="fr-FR" baseline="0" dirty="0"/>
          </a:p>
          <a:p>
            <a:r>
              <a:rPr lang="fr-FR" dirty="0"/>
              <a:t>2- ligand binding to the enzyme, enzyme </a:t>
            </a:r>
            <a:r>
              <a:rPr lang="fr-FR" dirty="0" err="1"/>
              <a:t>activated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baseline="0" dirty="0"/>
              <a:t> the </a:t>
            </a:r>
            <a:r>
              <a:rPr lang="fr-FR" baseline="0" dirty="0" err="1"/>
              <a:t>cell</a:t>
            </a:r>
            <a:r>
              <a:rPr lang="fr-FR" baseline="0" dirty="0"/>
              <a:t>, GTP </a:t>
            </a:r>
            <a:r>
              <a:rPr lang="fr-FR" baseline="0" dirty="0" err="1"/>
              <a:t>converted</a:t>
            </a:r>
            <a:r>
              <a:rPr lang="fr-FR" baseline="0" dirty="0"/>
              <a:t> to </a:t>
            </a:r>
            <a:r>
              <a:rPr lang="fr-FR" baseline="0" dirty="0" err="1"/>
              <a:t>cAMP</a:t>
            </a:r>
            <a:endParaRPr lang="fr-FR" baseline="0" dirty="0"/>
          </a:p>
          <a:p>
            <a:r>
              <a:rPr lang="fr-FR" baseline="0" dirty="0"/>
              <a:t>3- ligand </a:t>
            </a:r>
            <a:r>
              <a:rPr lang="fr-FR" baseline="0" dirty="0" err="1"/>
              <a:t>bind</a:t>
            </a:r>
            <a:r>
              <a:rPr lang="fr-FR" baseline="0" dirty="0"/>
              <a:t> to the </a:t>
            </a:r>
            <a:r>
              <a:rPr lang="fr-FR" baseline="0" dirty="0" err="1"/>
              <a:t>receptor</a:t>
            </a:r>
            <a:r>
              <a:rPr lang="fr-FR" baseline="0" dirty="0"/>
              <a:t> </a:t>
            </a:r>
            <a:r>
              <a:rPr lang="fr-FR" baseline="0" dirty="0" err="1"/>
              <a:t>this</a:t>
            </a:r>
            <a:r>
              <a:rPr lang="fr-FR" baseline="0" dirty="0"/>
              <a:t> change the </a:t>
            </a:r>
            <a:r>
              <a:rPr lang="fr-FR" baseline="0" dirty="0" err="1"/>
              <a:t>shape</a:t>
            </a:r>
            <a:r>
              <a:rPr lang="fr-FR" baseline="0" dirty="0"/>
              <a:t> of the </a:t>
            </a:r>
            <a:r>
              <a:rPr lang="fr-FR" baseline="0" dirty="0" err="1"/>
              <a:t>receptor</a:t>
            </a:r>
            <a:r>
              <a:rPr lang="fr-FR" baseline="0" dirty="0"/>
              <a:t> and </a:t>
            </a:r>
            <a:r>
              <a:rPr lang="fr-FR" baseline="0" dirty="0" err="1"/>
              <a:t>then</a:t>
            </a:r>
            <a:r>
              <a:rPr lang="fr-FR" baseline="0" dirty="0"/>
              <a:t> the </a:t>
            </a:r>
            <a:r>
              <a:rPr lang="fr-FR" baseline="0" dirty="0" err="1"/>
              <a:t>shape</a:t>
            </a:r>
            <a:r>
              <a:rPr lang="fr-FR" baseline="0" dirty="0"/>
              <a:t> of G-</a:t>
            </a:r>
            <a:r>
              <a:rPr lang="fr-FR" baseline="0" dirty="0" err="1"/>
              <a:t>protein</a:t>
            </a:r>
            <a:r>
              <a:rPr lang="fr-FR" baseline="0" dirty="0"/>
              <a:t>, </a:t>
            </a:r>
            <a:r>
              <a:rPr lang="fr-FR" baseline="0" dirty="0" err="1"/>
              <a:t>this</a:t>
            </a:r>
            <a:r>
              <a:rPr lang="fr-FR" baseline="0" dirty="0"/>
              <a:t> </a:t>
            </a:r>
            <a:r>
              <a:rPr lang="fr-FR" baseline="0" dirty="0" err="1"/>
              <a:t>activates</a:t>
            </a:r>
            <a:r>
              <a:rPr lang="fr-FR" baseline="0" dirty="0"/>
              <a:t> </a:t>
            </a:r>
            <a:r>
              <a:rPr lang="fr-FR" baseline="0" dirty="0" err="1"/>
              <a:t>other</a:t>
            </a:r>
            <a:r>
              <a:rPr lang="fr-FR" baseline="0" dirty="0"/>
              <a:t> enzymes and </a:t>
            </a:r>
            <a:r>
              <a:rPr lang="fr-FR" baseline="0" dirty="0" err="1"/>
              <a:t>effector</a:t>
            </a:r>
            <a:r>
              <a:rPr lang="fr-FR" baseline="0" dirty="0"/>
              <a:t> </a:t>
            </a:r>
            <a:r>
              <a:rPr lang="fr-FR" baseline="0" dirty="0" err="1"/>
              <a:t>proteins</a:t>
            </a:r>
            <a:endParaRPr lang="fr-FR" baseline="0" dirty="0"/>
          </a:p>
          <a:p>
            <a:endParaRPr lang="fr-FR" baseline="0" dirty="0"/>
          </a:p>
          <a:p>
            <a:r>
              <a:rPr lang="fr-FR" baseline="0" dirty="0" err="1"/>
              <a:t>Intracellular</a:t>
            </a:r>
            <a:r>
              <a:rPr lang="fr-FR" baseline="0" dirty="0"/>
              <a:t> </a:t>
            </a:r>
            <a:r>
              <a:rPr lang="fr-FR" baseline="0" dirty="0" err="1"/>
              <a:t>protein</a:t>
            </a:r>
            <a:r>
              <a:rPr lang="fr-FR" baseline="0" dirty="0"/>
              <a:t>: ligands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pass</a:t>
            </a:r>
            <a:r>
              <a:rPr lang="fr-FR" baseline="0" dirty="0"/>
              <a:t> </a:t>
            </a:r>
            <a:r>
              <a:rPr lang="fr-FR" baseline="0" dirty="0" err="1"/>
              <a:t>through</a:t>
            </a:r>
            <a:r>
              <a:rPr lang="fr-FR" baseline="0" dirty="0"/>
              <a:t> cellular membrane and enter the </a:t>
            </a:r>
            <a:r>
              <a:rPr lang="fr-FR" baseline="0" dirty="0" err="1"/>
              <a:t>cell</a:t>
            </a:r>
            <a:r>
              <a:rPr lang="fr-FR" baseline="0" dirty="0"/>
              <a:t> </a:t>
            </a:r>
            <a:r>
              <a:rPr lang="fr-FR" baseline="0" dirty="0" err="1"/>
              <a:t>into</a:t>
            </a:r>
            <a:r>
              <a:rPr lang="fr-FR" baseline="0" dirty="0"/>
              <a:t> the nucleus, binding </a:t>
            </a:r>
            <a:r>
              <a:rPr lang="fr-FR" baseline="0" dirty="0" err="1"/>
              <a:t>intracellular</a:t>
            </a:r>
            <a:r>
              <a:rPr lang="fr-FR" baseline="0" dirty="0"/>
              <a:t> receptors, </a:t>
            </a:r>
            <a:r>
              <a:rPr lang="fr-FR" baseline="0" dirty="0" err="1"/>
              <a:t>this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alter the transcription of the DNA </a:t>
            </a:r>
            <a:r>
              <a:rPr lang="fr-FR" baseline="0" dirty="0" err="1"/>
              <a:t>withen</a:t>
            </a:r>
            <a:r>
              <a:rPr lang="fr-FR" baseline="0" dirty="0"/>
              <a:t> a </a:t>
            </a:r>
            <a:r>
              <a:rPr lang="fr-FR" baseline="0" dirty="0" err="1"/>
              <a:t>cell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7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extracellular portion of ligand-gated ion channels usually contains the ligand binding sites.</a:t>
            </a:r>
            <a:r>
              <a:rPr lang="en-US" baseline="0" dirty="0"/>
              <a:t> This site regulates the shape of the pore trough which ions can flow across the membrane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4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For example, stimulation of the nicotinic receptor by acetylcholine results in sodium influx, generation of an action potential, and activation of contraction in skeletal muscle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56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Guanosine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triphosphate (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proteins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so-called because they bind the guanine nucleotides GDP and GTP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fr-FR" sz="1200" b="1" i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alpha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l-GR" sz="1200" b="1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fr-FR" sz="1200" b="1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fr-FR" sz="1200" b="1" i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l-GR" sz="1200" b="1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 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fr-FR" sz="1200" b="1" i="0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eterotrimeric G protein"/>
              </a:rPr>
              <a:t>heterotrimeric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eterotrimeric G protein"/>
              </a:rPr>
              <a:t> G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eterotrimeric G protein"/>
              </a:rPr>
              <a:t>protein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subunit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AMP-dependent pathway"/>
              </a:rPr>
              <a:t>cAMP-dependent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AMP-dependent pathway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AMP-dependent pathway"/>
              </a:rPr>
              <a:t>pathway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activating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denylyl cyclase"/>
              </a:rPr>
              <a:t>adenylyl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denylyl cyclase"/>
              </a:rPr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denylyl cyclase"/>
              </a:rPr>
              <a:t>cyclase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09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Binding of an </a:t>
            </a:r>
            <a:r>
              <a:rPr lang="fr-FR" dirty="0" err="1"/>
              <a:t>agonist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the </a:t>
            </a:r>
            <a:r>
              <a:rPr lang="fr-FR" baseline="0" dirty="0" err="1"/>
              <a:t>receptor</a:t>
            </a:r>
            <a:r>
              <a:rPr lang="fr-FR" baseline="0" dirty="0"/>
              <a:t> </a:t>
            </a:r>
            <a:r>
              <a:rPr lang="fr-FR" baseline="0" dirty="0" err="1"/>
              <a:t>increases</a:t>
            </a:r>
            <a:r>
              <a:rPr lang="fr-FR" baseline="0" dirty="0"/>
              <a:t> the GTP binding to </a:t>
            </a:r>
            <a:r>
              <a:rPr lang="el-GR" baseline="0" dirty="0"/>
              <a:t>α</a:t>
            </a:r>
            <a:r>
              <a:rPr lang="fr-FR" baseline="0" dirty="0"/>
              <a:t> </a:t>
            </a:r>
            <a:r>
              <a:rPr lang="fr-FR" baseline="0" dirty="0" err="1"/>
              <a:t>subunit</a:t>
            </a:r>
            <a:r>
              <a:rPr lang="fr-FR" baseline="0" dirty="0"/>
              <a:t>, </a:t>
            </a:r>
            <a:r>
              <a:rPr lang="fr-FR" baseline="0" dirty="0" err="1"/>
              <a:t>resulting</a:t>
            </a:r>
            <a:r>
              <a:rPr lang="fr-FR" baseline="0" dirty="0"/>
              <a:t> in the dissociation of </a:t>
            </a:r>
            <a:r>
              <a:rPr lang="el-GR" baseline="0" dirty="0"/>
              <a:t>α</a:t>
            </a:r>
            <a:r>
              <a:rPr lang="fr-FR" baseline="0" dirty="0"/>
              <a:t>-</a:t>
            </a:r>
            <a:r>
              <a:rPr lang="fr-FR" b="1" baseline="0" dirty="0"/>
              <a:t>GTP </a:t>
            </a:r>
            <a:endParaRPr lang="fr-FR" b="0" baseline="0" dirty="0"/>
          </a:p>
          <a:p>
            <a:r>
              <a:rPr lang="fr-FR" b="0" baseline="0" dirty="0"/>
              <a:t>This </a:t>
            </a:r>
            <a:r>
              <a:rPr lang="fr-FR" b="0" baseline="0" dirty="0" err="1"/>
              <a:t>will</a:t>
            </a:r>
            <a:r>
              <a:rPr lang="fr-FR" b="0" baseline="0" dirty="0"/>
              <a:t> </a:t>
            </a:r>
            <a:r>
              <a:rPr lang="fr-FR" b="0" baseline="0" dirty="0" err="1"/>
              <a:t>activate</a:t>
            </a:r>
            <a:r>
              <a:rPr lang="fr-FR" b="0" baseline="0" dirty="0"/>
              <a:t> </a:t>
            </a:r>
            <a:r>
              <a:rPr lang="fr-FR" b="0" baseline="0" dirty="0" err="1"/>
              <a:t>adenylyl</a:t>
            </a:r>
            <a:r>
              <a:rPr lang="fr-FR" b="0" baseline="0" dirty="0"/>
              <a:t> </a:t>
            </a:r>
            <a:r>
              <a:rPr lang="fr-FR" b="0" baseline="0" dirty="0" err="1"/>
              <a:t>cyclase</a:t>
            </a:r>
            <a:r>
              <a:rPr lang="fr-FR" b="0" baseline="0" dirty="0"/>
              <a:t>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nzyme"/>
              </a:rPr>
              <a:t>enzyme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key regulatory roles in essentially all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ell (biology)"/>
              </a:rPr>
              <a:t>cells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atalysis"/>
              </a:rPr>
              <a:t>catalyse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conversion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denosine triphosphate"/>
              </a:rPr>
              <a:t>adenosine triphosphate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(ATP) 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Cyclic adenosine monophosphate"/>
              </a:rPr>
              <a:t>3',5'-cyclic AMP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Pyrophosphate"/>
              </a:rPr>
              <a:t>pyrophosphate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 kinase: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enzyme that modifies other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chemically adding phosphate groups to them (phosphorylation). Phosphorylation usually results in 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change of the target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(substrate) by changing enzyme activity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GPCRs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beta-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adrenergic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receptors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epinephrine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prostaglandin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fr-FR" sz="1200" b="1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receptors,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substances </a:t>
            </a:r>
            <a:r>
              <a:rPr lang="fr-F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r-FR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prostaglandins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A4B3-DF60-4A7A-8308-381C688E067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5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834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64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872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21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11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5D11AA-6A89-45A1-B838-0B6B24ADF5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71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BCFB7-95AA-49BE-82E1-5122F14D0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87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CA61A-3BE5-4D25-80FE-F0482A206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50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4C8A2-B34C-43DE-AFCF-49D8BABE2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044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881E8-9D65-4DC7-AB75-C41490E54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7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BF0B3-6B7B-4423-8D3B-8DED710B3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47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41AC6-6B25-4358-BA8B-162B532A2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41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0D08C-78EB-42CF-ADED-3F32FC09A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513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65F3F-563A-4BCB-B8CF-7B8B1D8C4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803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E2FBF-EB02-4582-862E-D4427BF38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392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55720-8AF7-4EAA-8013-2635AFBCC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25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09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2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71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75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879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795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36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53C9-A99C-4652-82E4-51BB5DDD3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0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0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0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F9E991-B395-4EAF-804D-86D2C8642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98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99" y="1977663"/>
            <a:ext cx="6858000" cy="12239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Pharmacodynamics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939F9-0EA4-492B-9CC1-1883B82A56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2408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/>
            <a:r>
              <a:rPr lang="en-US" sz="2400" b="1" dirty="0" err="1">
                <a:solidFill>
                  <a:prstClr val="black"/>
                </a:solidFill>
              </a:rPr>
              <a:t>Whats</a:t>
            </a:r>
            <a:r>
              <a:rPr lang="en-US" sz="2400" b="1" dirty="0">
                <a:solidFill>
                  <a:prstClr val="black"/>
                </a:solidFill>
              </a:rPr>
              <a:t> drugs do to the body”</a:t>
            </a:r>
          </a:p>
          <a:p>
            <a:pPr marL="342900" lvl="1"/>
            <a:r>
              <a:rPr lang="en-US" sz="2400" b="1" dirty="0">
                <a:solidFill>
                  <a:prstClr val="black"/>
                </a:solidFill>
              </a:rPr>
              <a:t>   Mechanism of action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661CA7-CCAE-4C6E-909D-56E9493FA0E1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5035987"/>
            <a:ext cx="6400800" cy="146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he-IL" sz="2800" b="1" i="1" dirty="0">
              <a:solidFill>
                <a:sysClr val="windowText" lastClr="00000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6" name="Picture 5" descr="http://oldeclass.alquds.edu/file.php/1/aqulogo11.png">
            <a:extLst>
              <a:ext uri="{FF2B5EF4-FFF2-40B4-BE49-F238E27FC236}">
                <a16:creationId xmlns:a16="http://schemas.microsoft.com/office/drawing/2014/main" xmlns="" id="{5D70897E-3DDE-40B2-953D-46E1159EB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873915"/>
            <a:ext cx="1114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7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214313"/>
            <a:ext cx="8351838" cy="85248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</a:rPr>
              <a:t>Ligand Gated Ion Channel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62" y="1371600"/>
            <a:ext cx="8351838" cy="5135562"/>
          </a:xfrm>
          <a:noFill/>
        </p:spPr>
      </p:pic>
    </p:spTree>
    <p:extLst>
      <p:ext uri="{BB962C8B-B14F-4D97-AF65-F5344CB8AC3E}">
        <p14:creationId xmlns:p14="http://schemas.microsoft.com/office/powerpoint/2010/main" val="99554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152400"/>
            <a:ext cx="7886700" cy="1325563"/>
          </a:xfrm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2. G-protein coupled receptors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44196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Seven transmembrane  domains</a:t>
            </a:r>
          </a:p>
          <a:p>
            <a:r>
              <a:rPr lang="en-US" sz="2800" dirty="0"/>
              <a:t>Extracellular ligand-binding site</a:t>
            </a:r>
          </a:p>
          <a:p>
            <a:r>
              <a:rPr lang="en-US" sz="2800" dirty="0"/>
              <a:t>Intracellularly</a:t>
            </a:r>
          </a:p>
          <a:p>
            <a:pPr lvl="1"/>
            <a:r>
              <a:rPr lang="en-US" sz="2500" dirty="0"/>
              <a:t>Linked to a G proteins (Gs, </a:t>
            </a:r>
            <a:r>
              <a:rPr lang="en-US" sz="2500" dirty="0" err="1"/>
              <a:t>Gi</a:t>
            </a:r>
            <a:r>
              <a:rPr lang="en-US" sz="2500" dirty="0"/>
              <a:t>, and others)</a:t>
            </a:r>
          </a:p>
          <a:p>
            <a:pPr lvl="1"/>
            <a:r>
              <a:rPr lang="en-US" sz="2500" dirty="0"/>
              <a:t>Having three subunits, α subunit that binds GTP,β and γ </a:t>
            </a:r>
          </a:p>
          <a:p>
            <a:pPr marL="0" lvl="1" indent="0"/>
            <a:r>
              <a:rPr lang="en-US" sz="2500" dirty="0"/>
              <a:t>Response usually lasts several seconds to minutes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FD33-F97B-4B75-A977-E25EED0D8F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25437" r="49973" b="20601"/>
          <a:stretch>
            <a:fillRect/>
          </a:stretch>
        </p:blipFill>
        <p:spPr bwMode="auto">
          <a:xfrm>
            <a:off x="5715000" y="1524000"/>
            <a:ext cx="2895600" cy="460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67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44450"/>
            <a:ext cx="8210550" cy="679450"/>
          </a:xfrm>
        </p:spPr>
        <p:txBody>
          <a:bodyPr/>
          <a:lstStyle/>
          <a:p>
            <a:pPr algn="ctr" eaLnBrk="1" hangingPunct="1">
              <a:tabLst>
                <a:tab pos="4686300" algn="l"/>
              </a:tabLst>
            </a:pPr>
            <a:r>
              <a:rPr lang="en-US" altLang="en-US" b="1" dirty="0">
                <a:solidFill>
                  <a:srgbClr val="C00000"/>
                </a:solidFill>
              </a:rPr>
              <a:t>G-Protein-coupled Receptors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66788" y="6345238"/>
            <a:ext cx="7226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prstClr val="black"/>
                </a:solidFill>
                <a:latin typeface="Times New Roman" panose="02020603050405020304" pitchFamily="18" charset="0"/>
              </a:rPr>
              <a:t>Figure 6-11: The G protein-coupled adenylyl cyclase-cAMP system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2"/>
          <a:stretch>
            <a:fillRect/>
          </a:stretch>
        </p:blipFill>
        <p:spPr bwMode="auto">
          <a:xfrm>
            <a:off x="685800" y="752248"/>
            <a:ext cx="7776000" cy="557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963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3. Enzyme-linked receptors: 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365761" y="1219200"/>
            <a:ext cx="3963490" cy="5075237"/>
          </a:xfrm>
        </p:spPr>
        <p:txBody>
          <a:bodyPr>
            <a:noAutofit/>
          </a:bodyPr>
          <a:lstStyle/>
          <a:p>
            <a:r>
              <a:rPr lang="fr-FR" sz="2400" b="1" dirty="0"/>
              <a:t>This types of receptors form dimers or </a:t>
            </a:r>
            <a:r>
              <a:rPr lang="fr-FR" sz="2400" b="1" dirty="0" err="1"/>
              <a:t>multisubunits</a:t>
            </a:r>
            <a:endParaRPr lang="fr-FR" sz="2400" b="1" dirty="0"/>
          </a:p>
          <a:p>
            <a:r>
              <a:rPr lang="fr-FR" sz="2400" b="1" dirty="0"/>
              <a:t>Activation </a:t>
            </a:r>
            <a:r>
              <a:rPr lang="fr-FR" sz="2400" b="1" dirty="0" err="1"/>
              <a:t>increases</a:t>
            </a:r>
            <a:r>
              <a:rPr lang="fr-FR" sz="2400" b="1" dirty="0"/>
              <a:t> </a:t>
            </a:r>
            <a:r>
              <a:rPr lang="fr-FR" sz="2400" b="1" dirty="0" err="1"/>
              <a:t>cytoplasmic</a:t>
            </a:r>
            <a:r>
              <a:rPr lang="fr-FR" sz="2400" b="1" dirty="0"/>
              <a:t> enzyme </a:t>
            </a:r>
            <a:r>
              <a:rPr lang="fr-FR" sz="2400" b="1" dirty="0" err="1"/>
              <a:t>activity</a:t>
            </a:r>
            <a:endParaRPr lang="fr-FR" sz="2400" b="1" dirty="0"/>
          </a:p>
          <a:p>
            <a:pPr marL="342900" lvl="1" indent="0">
              <a:buNone/>
            </a:pPr>
            <a:r>
              <a:rPr lang="fr-FR" sz="2000" b="1" dirty="0" err="1"/>
              <a:t>e.g</a:t>
            </a:r>
            <a:r>
              <a:rPr lang="fr-FR" sz="2000" b="1" dirty="0"/>
              <a:t>., tyrosine kinase</a:t>
            </a:r>
          </a:p>
          <a:p>
            <a:r>
              <a:rPr lang="fr-FR" sz="2400" b="1" dirty="0"/>
              <a:t>The </a:t>
            </a:r>
            <a:r>
              <a:rPr lang="fr-FR" sz="2400" b="1" dirty="0" err="1"/>
              <a:t>activated</a:t>
            </a:r>
            <a:r>
              <a:rPr lang="fr-FR" sz="2400" b="1" dirty="0"/>
              <a:t> </a:t>
            </a:r>
            <a:r>
              <a:rPr lang="fr-FR" sz="2400" b="1" dirty="0" err="1"/>
              <a:t>receptor</a:t>
            </a:r>
            <a:r>
              <a:rPr lang="fr-FR" sz="2400" b="1" dirty="0"/>
              <a:t> </a:t>
            </a:r>
            <a:r>
              <a:rPr lang="fr-FR" sz="2400" b="1" dirty="0" err="1"/>
              <a:t>phosphrylates</a:t>
            </a:r>
            <a:r>
              <a:rPr lang="fr-FR" sz="2400" b="1" dirty="0"/>
              <a:t> tyrosine </a:t>
            </a:r>
            <a:r>
              <a:rPr lang="fr-FR" sz="2400" b="1" dirty="0" err="1"/>
              <a:t>residues</a:t>
            </a:r>
            <a:r>
              <a:rPr lang="fr-FR" sz="2400" b="1" dirty="0"/>
              <a:t> </a:t>
            </a:r>
            <a:r>
              <a:rPr lang="fr-FR" sz="2400" b="1" dirty="0" err="1"/>
              <a:t>it</a:t>
            </a:r>
            <a:r>
              <a:rPr lang="fr-FR" sz="2400" b="1" dirty="0"/>
              <a:t> self and </a:t>
            </a:r>
            <a:r>
              <a:rPr lang="fr-FR" sz="2400" b="1" dirty="0" err="1"/>
              <a:t>then</a:t>
            </a:r>
            <a:r>
              <a:rPr lang="fr-FR" sz="2400" b="1" dirty="0"/>
              <a:t> </a:t>
            </a:r>
            <a:r>
              <a:rPr lang="fr-FR" sz="2400" b="1" dirty="0" err="1"/>
              <a:t>other</a:t>
            </a:r>
            <a:r>
              <a:rPr lang="fr-FR" sz="2400" b="1" dirty="0"/>
              <a:t> </a:t>
            </a:r>
            <a:r>
              <a:rPr lang="fr-FR" sz="2400" b="1" dirty="0" err="1" smtClean="0"/>
              <a:t>specific</a:t>
            </a:r>
            <a:r>
              <a:rPr lang="fr-FR" sz="2400" b="1" dirty="0" smtClean="0"/>
              <a:t> </a:t>
            </a:r>
            <a:r>
              <a:rPr lang="fr-FR" sz="2400" b="1" dirty="0" err="1"/>
              <a:t>proteins</a:t>
            </a:r>
            <a:endParaRPr lang="fr-FR" sz="2400" b="1" dirty="0"/>
          </a:p>
          <a:p>
            <a:r>
              <a:rPr lang="fr-FR" sz="2400" b="1" dirty="0"/>
              <a:t>Phosphorylation </a:t>
            </a:r>
            <a:r>
              <a:rPr lang="fr-FR" sz="2400" b="1" dirty="0" err="1"/>
              <a:t>can</a:t>
            </a:r>
            <a:r>
              <a:rPr lang="fr-FR" sz="2400" b="1" dirty="0"/>
              <a:t> </a:t>
            </a:r>
            <a:r>
              <a:rPr lang="fr-FR" sz="2400" b="1" dirty="0" err="1"/>
              <a:t>modify</a:t>
            </a:r>
            <a:r>
              <a:rPr lang="fr-FR" sz="2400" b="1" dirty="0"/>
              <a:t> the structure of the </a:t>
            </a:r>
            <a:r>
              <a:rPr lang="fr-FR" sz="2400" b="1" dirty="0" err="1"/>
              <a:t>target</a:t>
            </a:r>
            <a:r>
              <a:rPr lang="fr-FR" sz="2400" b="1" dirty="0"/>
              <a:t> </a:t>
            </a:r>
            <a:r>
              <a:rPr lang="fr-FR" sz="2400" b="1" dirty="0" err="1"/>
              <a:t>protein</a:t>
            </a:r>
            <a:endParaRPr lang="fr-FR" sz="2400" b="1" dirty="0"/>
          </a:p>
          <a:p>
            <a:endParaRPr lang="fr-FR" sz="2400" b="1" dirty="0"/>
          </a:p>
          <a:p>
            <a:endParaRPr lang="en-US" altLang="en-US" sz="2400" b="1" dirty="0"/>
          </a:p>
          <a:p>
            <a:endParaRPr lang="fr-FR" sz="2400" b="1" dirty="0"/>
          </a:p>
          <a:p>
            <a:endParaRPr lang="fr-FR" sz="2400" b="1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FD33-F97B-4B75-A977-E25EED0D8F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29812" y="5992019"/>
            <a:ext cx="4997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  <a:latin typeface="Times New Roman" panose="02020603050405020304" pitchFamily="18" charset="0"/>
              </a:rPr>
              <a:t>Figure 6-10: Tyrosine kinase, an example of a receptor-enzyme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 r="5858" b="5341"/>
          <a:stretch>
            <a:fillRect/>
          </a:stretch>
        </p:blipFill>
        <p:spPr bwMode="auto">
          <a:xfrm>
            <a:off x="4514850" y="1253546"/>
            <a:ext cx="4373425" cy="457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2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3183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3. Enzyme-linked receptors: 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648200" cy="4648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Responses last on the order of minutes to hours. </a:t>
            </a:r>
          </a:p>
          <a:p>
            <a:r>
              <a:rPr lang="en-US" sz="2800" dirty="0"/>
              <a:t>Metabolism, growth, and differentiation are controlled by these types of receptors. </a:t>
            </a:r>
          </a:p>
          <a:p>
            <a:r>
              <a:rPr lang="en-US" sz="2800" dirty="0"/>
              <a:t>The most common enzyme-linked receptors:</a:t>
            </a:r>
          </a:p>
          <a:p>
            <a:pPr lvl="1"/>
            <a:r>
              <a:rPr lang="en-US" dirty="0"/>
              <a:t>Epidermal growth factor</a:t>
            </a:r>
          </a:p>
          <a:p>
            <a:pPr lvl="1"/>
            <a:r>
              <a:rPr lang="en-US" dirty="0"/>
              <a:t>platelet-derived growth factor</a:t>
            </a:r>
          </a:p>
          <a:p>
            <a:pPr lvl="1"/>
            <a:r>
              <a:rPr lang="en-US" dirty="0"/>
              <a:t>Atrial natriuretic peptide</a:t>
            </a:r>
          </a:p>
          <a:p>
            <a:pPr lvl="1"/>
            <a:r>
              <a:rPr lang="en-US" dirty="0"/>
              <a:t>Insulin</a:t>
            </a:r>
          </a:p>
          <a:p>
            <a:r>
              <a:rPr lang="en-US" sz="2400" dirty="0"/>
              <a:t>These receptors have a </a:t>
            </a:r>
            <a:r>
              <a:rPr lang="en-US" sz="2400" dirty="0">
                <a:solidFill>
                  <a:srgbClr val="FF0000"/>
                </a:solidFill>
              </a:rPr>
              <a:t>tyrosine </a:t>
            </a:r>
            <a:r>
              <a:rPr lang="en-US" sz="2400" dirty="0" err="1">
                <a:solidFill>
                  <a:srgbClr val="FF0000"/>
                </a:solidFill>
              </a:rPr>
              <a:t>kinase</a:t>
            </a:r>
            <a:r>
              <a:rPr lang="en-US" sz="2400" dirty="0">
                <a:solidFill>
                  <a:srgbClr val="FF0000"/>
                </a:solidFill>
              </a:rPr>
              <a:t> activity </a:t>
            </a:r>
            <a:r>
              <a:rPr lang="en-US" sz="2400" dirty="0"/>
              <a:t>as part of their structure.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FD33-F97B-4B75-A977-E25EED0D8F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1"/>
            <a:ext cx="320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42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82000" y="228600"/>
            <a:ext cx="3600000" cy="6477000"/>
            <a:chOff x="6629400" y="609600"/>
            <a:chExt cx="2181225" cy="53435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84823"/>
            <a:stretch>
              <a:fillRect/>
            </a:stretch>
          </p:blipFill>
          <p:spPr bwMode="auto">
            <a:xfrm>
              <a:off x="6629400" y="5257800"/>
              <a:ext cx="21812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609600"/>
              <a:ext cx="2171700" cy="471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2FCB-339D-439F-943F-F4D134FEE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"/>
            <a:ext cx="3924000" cy="644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95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5181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4. Intracellular receptors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232410" y="1295400"/>
            <a:ext cx="5101590" cy="54102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800" dirty="0"/>
              <a:t>The primary targets of these </a:t>
            </a:r>
            <a:r>
              <a:rPr lang="en-US" sz="2800" dirty="0" err="1"/>
              <a:t>ligand</a:t>
            </a:r>
            <a:r>
              <a:rPr lang="en-US" sz="2800" dirty="0"/>
              <a:t>-receptor complexes are transcription factors.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The activated </a:t>
            </a:r>
            <a:r>
              <a:rPr lang="en-US" sz="2800" dirty="0" err="1">
                <a:solidFill>
                  <a:srgbClr val="7030A0"/>
                </a:solidFill>
              </a:rPr>
              <a:t>ligand</a:t>
            </a:r>
            <a:r>
              <a:rPr lang="en-US" sz="2800" dirty="0">
                <a:solidFill>
                  <a:srgbClr val="7030A0"/>
                </a:solidFill>
              </a:rPr>
              <a:t>–receptor complex migrates or </a:t>
            </a:r>
            <a:r>
              <a:rPr lang="en-US" sz="2800" dirty="0" err="1">
                <a:solidFill>
                  <a:srgbClr val="7030A0"/>
                </a:solidFill>
              </a:rPr>
              <a:t>translocates</a:t>
            </a:r>
            <a:r>
              <a:rPr lang="en-US" sz="2800" dirty="0">
                <a:solidFill>
                  <a:srgbClr val="7030A0"/>
                </a:solidFill>
              </a:rPr>
              <a:t> to the nucleus, where it binds to specific DNA sequences, resulting in the regulation of gene expression. </a:t>
            </a:r>
          </a:p>
          <a:p>
            <a:r>
              <a:rPr lang="en-US" sz="2800" dirty="0"/>
              <a:t>The time course of activation and response is much longer. </a:t>
            </a:r>
          </a:p>
          <a:p>
            <a:r>
              <a:rPr lang="en-US" sz="2800" dirty="0"/>
              <a:t>Onset: 30 minutes or more</a:t>
            </a:r>
          </a:p>
          <a:p>
            <a:r>
              <a:rPr lang="en-US" sz="2800" dirty="0"/>
              <a:t>Duration of the response (hours to days)</a:t>
            </a:r>
          </a:p>
          <a:p>
            <a:endParaRPr lang="en-US" sz="28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FD33-F97B-4B75-A977-E25EED0D8F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433"/>
            <a:ext cx="3505200" cy="664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81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2994" name="Picture 2" descr="Image result for intracellular recepto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00" y="298140"/>
            <a:ext cx="6804000" cy="64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390178" y="1219199"/>
            <a:ext cx="8333509" cy="5273675"/>
          </a:xfrm>
        </p:spPr>
        <p:txBody>
          <a:bodyPr>
            <a:normAutofit/>
          </a:bodyPr>
          <a:lstStyle/>
          <a:p>
            <a:r>
              <a:rPr lang="en-US" sz="3600" dirty="0"/>
              <a:t>D + R               </a:t>
            </a:r>
            <a:r>
              <a:rPr lang="en-US" sz="3600" dirty="0" smtClean="0"/>
              <a:t>DR </a:t>
            </a:r>
            <a:r>
              <a:rPr lang="en-US" sz="3600" dirty="0"/>
              <a:t>Complex</a:t>
            </a:r>
          </a:p>
          <a:p>
            <a:pPr marL="0" indent="0">
              <a:buNone/>
            </a:pPr>
            <a:r>
              <a:rPr lang="en-US" sz="2800" dirty="0"/>
              <a:t>                   </a:t>
            </a:r>
            <a:r>
              <a:rPr lang="en-US" sz="2800" dirty="0" smtClean="0"/>
              <a:t>Affinity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Affinity</a:t>
            </a:r>
            <a:r>
              <a:rPr lang="en-US" sz="3200" b="1" dirty="0"/>
              <a:t>: measure of propensity of a drug to bind receptor; the attractiveness of drug and </a:t>
            </a:r>
            <a:r>
              <a:rPr lang="en-US" sz="3200" b="1" dirty="0" smtClean="0"/>
              <a:t>receptor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/>
              <a:t>Covalent bonds </a:t>
            </a:r>
            <a:r>
              <a:rPr lang="en-US" sz="2500" dirty="0"/>
              <a:t>are stable and essentially irreversible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b="1" dirty="0"/>
              <a:t>Electrostatic bonds </a:t>
            </a:r>
            <a:r>
              <a:rPr lang="en-US" sz="2500" dirty="0"/>
              <a:t>may be strong or weak, but are usually </a:t>
            </a:r>
            <a:r>
              <a:rPr lang="en-US" sz="2500" dirty="0" smtClean="0"/>
              <a:t>reversible</a:t>
            </a:r>
          </a:p>
          <a:p>
            <a:r>
              <a:rPr lang="en-US" altLang="en-US" sz="2800" b="1" dirty="0">
                <a:solidFill>
                  <a:srgbClr val="C00000"/>
                </a:solidFill>
              </a:rPr>
              <a:t>Efficacy:</a:t>
            </a:r>
            <a:r>
              <a:rPr lang="en-US" altLang="en-US" sz="2800" b="1" dirty="0"/>
              <a:t> (or Intrinsic Activity) – ability of a  bound drug to produces an </a:t>
            </a:r>
            <a:r>
              <a:rPr lang="en-US" altLang="en-US" sz="2800" b="1" dirty="0" smtClean="0"/>
              <a:t>effect</a:t>
            </a:r>
          </a:p>
          <a:p>
            <a:r>
              <a:rPr lang="en-US" altLang="en-US" sz="2800" b="1" dirty="0" smtClean="0">
                <a:solidFill>
                  <a:srgbClr val="C00000"/>
                </a:solidFill>
              </a:rPr>
              <a:t>Potency</a:t>
            </a:r>
            <a:r>
              <a:rPr lang="en-US" altLang="en-US" sz="2800" b="1" dirty="0" smtClean="0"/>
              <a:t>: </a:t>
            </a:r>
            <a:r>
              <a:rPr lang="en-US" sz="2800" b="1" dirty="0" smtClean="0"/>
              <a:t>amount </a:t>
            </a:r>
            <a:r>
              <a:rPr lang="en-US" sz="2800" b="1" dirty="0"/>
              <a:t>of drug necessary to produce an effect of a given magnitude</a:t>
            </a:r>
            <a:endParaRPr lang="en-US" altLang="en-US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057400" cy="365125"/>
          </a:xfrm>
        </p:spPr>
        <p:txBody>
          <a:bodyPr/>
          <a:lstStyle/>
          <a:p>
            <a:fld id="{14207C4B-6CD9-4E89-8C06-8BFB6ACBD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10517"/>
            <a:ext cx="155939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598516" y="76201"/>
            <a:ext cx="7916834" cy="13203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Drug-receptor binding </a:t>
            </a:r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6912678" y="1219200"/>
            <a:ext cx="1147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prstClr val="black"/>
                </a:solidFill>
                <a:latin typeface="Arial Narrow"/>
              </a:rPr>
              <a:t>Effect</a:t>
            </a:r>
          </a:p>
        </p:txBody>
      </p:sp>
      <p:sp>
        <p:nvSpPr>
          <p:cNvPr id="8" name="Line 1032"/>
          <p:cNvSpPr>
            <a:spLocks noChangeShapeType="1"/>
          </p:cNvSpPr>
          <p:nvPr/>
        </p:nvSpPr>
        <p:spPr bwMode="auto">
          <a:xfrm>
            <a:off x="5789497" y="1489017"/>
            <a:ext cx="9732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8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accent5"/>
                </a:solidFill>
              </a:rPr>
              <a:t>Dose response curves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99090" y="1524000"/>
            <a:ext cx="8355998" cy="4519448"/>
          </a:xfrm>
        </p:spPr>
        <p:txBody>
          <a:bodyPr>
            <a:noAutofit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</a:rPr>
              <a:t>Graded dose-response curve: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(</a:t>
            </a:r>
            <a:r>
              <a:rPr lang="en-US" sz="3200" dirty="0"/>
              <a:t>A response to a drug) such that as the dose of drug increases the intensity of the response increases. A graded dose-response relationship can be measured on a continuous scale</a:t>
            </a:r>
            <a:endParaRPr lang="en-US" dirty="0"/>
          </a:p>
          <a:p>
            <a:r>
              <a:rPr lang="en-US" altLang="en-US" sz="3600" b="1" u="sng" dirty="0">
                <a:solidFill>
                  <a:srgbClr val="FF0000"/>
                </a:solidFill>
              </a:rPr>
              <a:t>Quantal dose-response curve</a:t>
            </a:r>
            <a:r>
              <a:rPr lang="en-US" altLang="en-US" sz="3600" dirty="0">
                <a:solidFill>
                  <a:srgbClr val="FF0000"/>
                </a:solidFill>
              </a:rPr>
              <a:t>: </a:t>
            </a:r>
            <a:r>
              <a:rPr lang="en-US" altLang="en-US" sz="3200" dirty="0"/>
              <a:t>can be constructed for drugs that elicit an all-or-none response (</a:t>
            </a:r>
            <a:r>
              <a:rPr lang="en-US" sz="3200" dirty="0"/>
              <a:t>there either is or is not a response)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eg</a:t>
            </a:r>
            <a:r>
              <a:rPr lang="en-US" altLang="en-US" sz="3200" dirty="0"/>
              <a:t>, presence or absence of epileptic seizures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812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Action: </a:t>
            </a:r>
            <a:r>
              <a:rPr lang="en-US" sz="3200" b="1" dirty="0">
                <a:solidFill>
                  <a:srgbClr val="C00000"/>
                </a:solidFill>
              </a:rPr>
              <a:t>How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C00000"/>
                </a:solidFill>
              </a:rPr>
              <a:t>where </a:t>
            </a:r>
            <a:r>
              <a:rPr lang="en-US" sz="3200" b="1" dirty="0"/>
              <a:t>the effect of drug is produced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1"/>
                </a:solidFill>
              </a:rPr>
              <a:t>Effect: </a:t>
            </a:r>
            <a:r>
              <a:rPr lang="en-US" sz="3200" b="1" dirty="0"/>
              <a:t>the type of response producing by drug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Graded dose–response Relations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53400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Potency</a:t>
            </a:r>
            <a:r>
              <a:rPr lang="en-US" sz="2800" b="1" dirty="0">
                <a:solidFill>
                  <a:srgbClr val="FF0000"/>
                </a:solidFill>
              </a:rPr>
              <a:t>:  </a:t>
            </a:r>
            <a:r>
              <a:rPr lang="en-US" sz="2800" b="1" dirty="0"/>
              <a:t>the amount of drug necessary to produce an effect of a given magnitude</a:t>
            </a:r>
            <a:r>
              <a:rPr lang="en-US" sz="3600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Times New Roman" panose="02020603050405020304" pitchFamily="18" charset="0"/>
              </a:rPr>
              <a:t>Refers to the concentration (EC50) or dose (ED50) required to produce 50% of the drug's maximal effect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Efficacy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/>
              <a:t>(Magnitude of effect):</a:t>
            </a:r>
            <a:r>
              <a:rPr lang="en-US" sz="2800" dirty="0"/>
              <a:t>  maximal response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Times New Roman" panose="02020603050405020304" pitchFamily="18" charset="0"/>
              </a:rPr>
              <a:t>references the response to the drug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lvl="1" indent="0"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Times New Roman" panose="02020603050405020304" pitchFamily="18" charset="0"/>
              </a:rPr>
              <a:t>Therefore clinical effectiveness will depend not on potency but on maximal efficacy</a:t>
            </a:r>
            <a:endParaRPr lang="en-US" sz="2800" b="1" dirty="0"/>
          </a:p>
          <a:p>
            <a:pPr marL="320040" lvl="1" indent="0">
              <a:lnSpc>
                <a:spcPct val="90000"/>
              </a:lnSpc>
              <a:buNone/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sz="2800" b="1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C4B-6CD9-4E89-8C06-8BFB6ACBD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1150"/>
            <a:ext cx="7793037" cy="10731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accent5"/>
                </a:solidFill>
              </a:rPr>
              <a:t>Log Dose Scale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4676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Transforms hyperbolic curve to a sigmoid (almost a straight line)</a:t>
            </a:r>
          </a:p>
          <a:p>
            <a:r>
              <a:rPr lang="en-US" sz="2800" dirty="0"/>
              <a:t>The relation between doses and responses will be linear</a:t>
            </a:r>
          </a:p>
          <a:p>
            <a:r>
              <a:rPr lang="en-US" sz="2800" dirty="0"/>
              <a:t>Better understanding and interpretation can be drawn from </a:t>
            </a:r>
          </a:p>
          <a:p>
            <a:r>
              <a:rPr lang="en-US" sz="2800" dirty="0"/>
              <a:t>By this way we can choose optimized dose of substance (i.e. EC50, EC80) for mechanistic studies 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Easier to analyze mathematically</a:t>
            </a:r>
          </a:p>
        </p:txBody>
      </p:sp>
    </p:spTree>
    <p:extLst>
      <p:ext uri="{BB962C8B-B14F-4D97-AF65-F5344CB8AC3E}">
        <p14:creationId xmlns:p14="http://schemas.microsoft.com/office/powerpoint/2010/main" val="266843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264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82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000"/>
            <a:ext cx="4064089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2FCB-339D-439F-943F-F4D134FEE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17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Concepts to remember!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6846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b="1" dirty="0">
                <a:solidFill>
                  <a:srgbClr val="FF0000"/>
                </a:solidFill>
              </a:rPr>
              <a:t>Threshold: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/>
              <a:t>Dose that produces a just-noticeable effect.</a:t>
            </a:r>
          </a:p>
          <a:p>
            <a:pPr marL="320040" lvl="1" indent="0">
              <a:buNone/>
            </a:pPr>
            <a:endParaRPr lang="en-US" sz="3200" dirty="0"/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ED</a:t>
            </a:r>
            <a:r>
              <a:rPr lang="en-US" sz="3200" b="1" baseline="-25000" dirty="0">
                <a:solidFill>
                  <a:srgbClr val="FF0000"/>
                </a:solidFill>
              </a:rPr>
              <a:t>50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/>
              <a:t>Dose that produces a 50% of maximal response.</a:t>
            </a:r>
          </a:p>
          <a:p>
            <a:pPr marL="320040" lvl="1" indent="0">
              <a:buNone/>
            </a:pPr>
            <a:endParaRPr lang="en-US" sz="3200" dirty="0"/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EC</a:t>
            </a:r>
            <a:r>
              <a:rPr lang="en-US" sz="2100" b="1" dirty="0">
                <a:solidFill>
                  <a:srgbClr val="FF0000"/>
                </a:solidFill>
              </a:rPr>
              <a:t>50</a:t>
            </a:r>
            <a:r>
              <a:rPr lang="en-US" sz="3200" dirty="0"/>
              <a:t>: Concentration of the drug that produce 50%of maximal response</a:t>
            </a:r>
          </a:p>
          <a:p>
            <a:pPr lvl="1"/>
            <a:endParaRPr lang="en-US" sz="3200" baseline="-25000" dirty="0"/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Ceiling: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Lowest dose that produces a maximal effect.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C4B-6CD9-4E89-8C06-8BFB6ACBD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4782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48503"/>
            <a:ext cx="2019300" cy="11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80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2FCB-339D-439F-943F-F4D134FEE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3703"/>
            <a:ext cx="6858000" cy="7461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Dose-response curve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3352800" y="59436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prstClr val="black"/>
                </a:solidFill>
              </a:rPr>
              <a:t>Log Dose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 rot="10800000">
            <a:off x="685800" y="2818598"/>
            <a:ext cx="6111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prstClr val="black"/>
                </a:solidFill>
              </a:rPr>
              <a:t>Response</a:t>
            </a:r>
          </a:p>
        </p:txBody>
      </p:sp>
      <p:graphicFrame>
        <p:nvGraphicFramePr>
          <p:cNvPr id="191493" name="Object 5"/>
          <p:cNvGraphicFramePr>
            <a:graphicFrameLocks noChangeAspect="1"/>
          </p:cNvGraphicFramePr>
          <p:nvPr>
            <p:extLst/>
          </p:nvPr>
        </p:nvGraphicFramePr>
        <p:xfrm>
          <a:off x="1409700" y="1219200"/>
          <a:ext cx="6959506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19" name="Chart" r:id="rId3" imgW="4848149" imgH="3238500" progId="Excel.Sheet.8">
                  <p:embed/>
                </p:oleObj>
              </mc:Choice>
              <mc:Fallback>
                <p:oleObj name="Chart" r:id="rId3" imgW="4848149" imgH="3238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219200"/>
                        <a:ext cx="6959506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241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2057400"/>
            <a:ext cx="7886700" cy="1895476"/>
          </a:xfrm>
        </p:spPr>
        <p:txBody>
          <a:bodyPr/>
          <a:lstStyle/>
          <a:p>
            <a:r>
              <a:rPr lang="en-US" sz="4800" b="1" dirty="0">
                <a:solidFill>
                  <a:schemeClr val="accent5"/>
                </a:solidFill>
              </a:rPr>
              <a:t>Classification of a drug based on drug-receptor interactions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34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93037" cy="1266825"/>
          </a:xfrm>
        </p:spPr>
        <p:txBody>
          <a:bodyPr/>
          <a:lstStyle/>
          <a:p>
            <a:pPr algn="ctr" eaLnBrk="1" hangingPunct="1"/>
            <a:r>
              <a:rPr lang="en-US" altLang="en-US" sz="4800" b="1" dirty="0">
                <a:solidFill>
                  <a:schemeClr val="accent5"/>
                </a:solidFill>
              </a:rPr>
              <a:t>Agonist Drugs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5029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800" dirty="0"/>
              <a:t>Two types:</a:t>
            </a:r>
          </a:p>
          <a:p>
            <a:pPr marL="571500" lvl="1" indent="-571500">
              <a:buFont typeface="Wingdings" panose="05000000000000000000" pitchFamily="2" charset="2"/>
              <a:buChar char="Ø"/>
            </a:pPr>
            <a:r>
              <a:rPr lang="en-US" altLang="en-US" sz="3000" b="1" dirty="0">
                <a:solidFill>
                  <a:srgbClr val="FF0000"/>
                </a:solidFill>
              </a:rPr>
              <a:t>Full agonist </a:t>
            </a:r>
          </a:p>
          <a:p>
            <a:pPr marL="914400" lvl="2" indent="-571500">
              <a:buFont typeface="Wingdings" panose="05000000000000000000" pitchFamily="2" charset="2"/>
              <a:buChar char="Ø"/>
            </a:pPr>
            <a:r>
              <a:rPr lang="en-US" sz="2300" dirty="0"/>
              <a:t> Drug binds to a receptor and produces a maximal biologic response (efficacy)  that mimics the response to the endogenous ligand</a:t>
            </a:r>
            <a:endParaRPr lang="en-US" altLang="en-US" sz="2900" dirty="0"/>
          </a:p>
          <a:p>
            <a:pPr marL="571500" lvl="1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000" b="1" dirty="0">
                <a:solidFill>
                  <a:srgbClr val="FF0000"/>
                </a:solidFill>
              </a:rPr>
              <a:t>Partial agonist</a:t>
            </a:r>
          </a:p>
          <a:p>
            <a:pPr marL="914400" lvl="2" indent="-571500">
              <a:buFont typeface="Wingdings" panose="05000000000000000000" pitchFamily="2" charset="2"/>
              <a:buChar char="Ø"/>
            </a:pPr>
            <a:r>
              <a:rPr lang="en-US" sz="2300" dirty="0"/>
              <a:t>Drug, no matter how high the dose, </a:t>
            </a:r>
            <a:r>
              <a:rPr lang="en-US" sz="2300" b="1" dirty="0"/>
              <a:t>cannot</a:t>
            </a:r>
            <a:r>
              <a:rPr lang="en-US" sz="2300" dirty="0"/>
              <a:t> produce a full response</a:t>
            </a:r>
          </a:p>
          <a:p>
            <a:pPr marL="914400" lvl="2" indent="-571500">
              <a:buFont typeface="Wingdings" panose="05000000000000000000" pitchFamily="2" charset="2"/>
              <a:buChar char="Ø"/>
            </a:pPr>
            <a:r>
              <a:rPr lang="en-US" sz="2600" dirty="0"/>
              <a:t>Efficacy (intrinsic activity) greater than zero but less than full agonist</a:t>
            </a:r>
          </a:p>
          <a:p>
            <a:pPr marL="914400" lvl="2" indent="-5715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33CC"/>
                </a:solidFill>
              </a:rPr>
              <a:t>Affinity may be greater than, less than, or equivalent to that of a full agonist</a:t>
            </a:r>
          </a:p>
          <a:p>
            <a:pPr marL="914400" lvl="2" indent="-571500">
              <a:buFont typeface="Wingdings" panose="05000000000000000000" pitchFamily="2" charset="2"/>
              <a:buChar char="Ø"/>
            </a:pPr>
            <a:r>
              <a:rPr lang="en-US" sz="2600" dirty="0"/>
              <a:t>Have both agonist and antagonist properties (may act as an antagonist of a full agonist)</a:t>
            </a:r>
          </a:p>
          <a:p>
            <a:pPr marL="914400" lvl="2" indent="-571500">
              <a:buFont typeface="Wingdings" panose="05000000000000000000" pitchFamily="2" charset="2"/>
              <a:buChar char="Ø"/>
            </a:pPr>
            <a:endParaRPr lang="en-US" altLang="en-US" sz="3700" dirty="0"/>
          </a:p>
        </p:txBody>
      </p:sp>
    </p:spTree>
    <p:extLst>
      <p:ext uri="{BB962C8B-B14F-4D97-AF65-F5344CB8AC3E}">
        <p14:creationId xmlns:p14="http://schemas.microsoft.com/office/powerpoint/2010/main" val="3555463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/>
        </p:nvSpPr>
        <p:spPr bwMode="auto">
          <a:xfrm>
            <a:off x="2895600" y="54864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81000" y="335280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Response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3962400" y="5638800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Dose</a:t>
            </a:r>
          </a:p>
        </p:txBody>
      </p:sp>
      <p:sp>
        <p:nvSpPr>
          <p:cNvPr id="25605" name="Freeform 7"/>
          <p:cNvSpPr>
            <a:spLocks/>
          </p:cNvSpPr>
          <p:nvPr/>
        </p:nvSpPr>
        <p:spPr bwMode="auto">
          <a:xfrm>
            <a:off x="3276600" y="2743200"/>
            <a:ext cx="1447800" cy="2717800"/>
          </a:xfrm>
          <a:custGeom>
            <a:avLst/>
            <a:gdLst>
              <a:gd name="T0" fmla="*/ 0 w 912"/>
              <a:gd name="T1" fmla="*/ 2147483647 h 1712"/>
              <a:gd name="T2" fmla="*/ 725805000 w 912"/>
              <a:gd name="T3" fmla="*/ 2147483647 h 1712"/>
              <a:gd name="T4" fmla="*/ 1209675000 w 912"/>
              <a:gd name="T5" fmla="*/ 564515000 h 1712"/>
              <a:gd name="T6" fmla="*/ 2147483647 w 912"/>
              <a:gd name="T7" fmla="*/ 80645000 h 17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1712">
                <a:moveTo>
                  <a:pt x="0" y="1712"/>
                </a:moveTo>
                <a:cubicBezTo>
                  <a:pt x="104" y="1668"/>
                  <a:pt x="208" y="1624"/>
                  <a:pt x="288" y="1376"/>
                </a:cubicBezTo>
                <a:cubicBezTo>
                  <a:pt x="368" y="1128"/>
                  <a:pt x="376" y="448"/>
                  <a:pt x="480" y="224"/>
                </a:cubicBezTo>
                <a:cubicBezTo>
                  <a:pt x="584" y="0"/>
                  <a:pt x="748" y="16"/>
                  <a:pt x="912" y="3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352800" y="2057400"/>
            <a:ext cx="248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Full agonist</a:t>
            </a:r>
          </a:p>
        </p:txBody>
      </p:sp>
      <p:sp>
        <p:nvSpPr>
          <p:cNvPr id="25607" name="Freeform 9"/>
          <p:cNvSpPr>
            <a:spLocks/>
          </p:cNvSpPr>
          <p:nvPr/>
        </p:nvSpPr>
        <p:spPr bwMode="auto">
          <a:xfrm>
            <a:off x="4648200" y="3733800"/>
            <a:ext cx="1676400" cy="1752600"/>
          </a:xfrm>
          <a:custGeom>
            <a:avLst/>
            <a:gdLst>
              <a:gd name="T0" fmla="*/ 0 w 1056"/>
              <a:gd name="T1" fmla="*/ 2147483647 h 1104"/>
              <a:gd name="T2" fmla="*/ 846772500 w 1056"/>
              <a:gd name="T3" fmla="*/ 2147483647 h 1104"/>
              <a:gd name="T4" fmla="*/ 1572577500 w 1056"/>
              <a:gd name="T5" fmla="*/ 362902500 h 1104"/>
              <a:gd name="T6" fmla="*/ 2147483647 w 1056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1104">
                <a:moveTo>
                  <a:pt x="0" y="1104"/>
                </a:moveTo>
                <a:cubicBezTo>
                  <a:pt x="116" y="1064"/>
                  <a:pt x="232" y="1024"/>
                  <a:pt x="336" y="864"/>
                </a:cubicBezTo>
                <a:cubicBezTo>
                  <a:pt x="440" y="704"/>
                  <a:pt x="504" y="288"/>
                  <a:pt x="624" y="144"/>
                </a:cubicBezTo>
                <a:cubicBezTo>
                  <a:pt x="744" y="0"/>
                  <a:pt x="900" y="0"/>
                  <a:pt x="105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5638800" y="2895600"/>
            <a:ext cx="304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Partial agonist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838200" y="685800"/>
            <a:ext cx="72026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4472C4"/>
                </a:solidFill>
                <a:latin typeface="Arial Narrow"/>
              </a:rPr>
              <a:t>Agonist Dose Response Curves</a:t>
            </a:r>
          </a:p>
        </p:txBody>
      </p:sp>
      <p:sp>
        <p:nvSpPr>
          <p:cNvPr id="25610" name="Line 12"/>
          <p:cNvSpPr>
            <a:spLocks noChangeShapeType="1"/>
          </p:cNvSpPr>
          <p:nvPr/>
        </p:nvSpPr>
        <p:spPr bwMode="auto">
          <a:xfrm flipV="1">
            <a:off x="2895600" y="2590800"/>
            <a:ext cx="0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69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1681163" y="4206875"/>
            <a:ext cx="3354387" cy="1588"/>
          </a:xfrm>
          <a:prstGeom prst="line">
            <a:avLst/>
          </a:prstGeom>
          <a:noFill/>
          <a:ln w="269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1681163" y="4822825"/>
            <a:ext cx="2111375" cy="1588"/>
          </a:xfrm>
          <a:prstGeom prst="line">
            <a:avLst/>
          </a:prstGeom>
          <a:noFill/>
          <a:ln w="269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681163" y="3795713"/>
            <a:ext cx="2111375" cy="1587"/>
          </a:xfrm>
          <a:prstGeom prst="line">
            <a:avLst/>
          </a:prstGeom>
          <a:noFill/>
          <a:ln w="269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792538" y="4822825"/>
            <a:ext cx="1587" cy="1023938"/>
          </a:xfrm>
          <a:prstGeom prst="line">
            <a:avLst/>
          </a:prstGeom>
          <a:noFill/>
          <a:ln w="2698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5035550" y="4206875"/>
            <a:ext cx="1588" cy="163988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054225" y="5846763"/>
            <a:ext cx="495300" cy="158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2549525" y="5784850"/>
            <a:ext cx="373063" cy="6191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2922588" y="5719763"/>
            <a:ext cx="374650" cy="6508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3297238" y="5549900"/>
            <a:ext cx="495300" cy="1698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3792538" y="5395913"/>
            <a:ext cx="254000" cy="15398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V="1">
            <a:off x="4046538" y="5300663"/>
            <a:ext cx="119062" cy="9525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4165600" y="4910138"/>
            <a:ext cx="376238" cy="39052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4541838" y="4616450"/>
            <a:ext cx="219075" cy="29368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4760913" y="4386263"/>
            <a:ext cx="153987" cy="23018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4914900" y="4206875"/>
            <a:ext cx="120650" cy="17938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5035550" y="4057650"/>
            <a:ext cx="98425" cy="14922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5133975" y="3919538"/>
            <a:ext cx="82550" cy="13811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V="1">
            <a:off x="5216525" y="3824288"/>
            <a:ext cx="74613" cy="9525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V="1">
            <a:off x="5291138" y="3736975"/>
            <a:ext cx="61912" cy="8731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V="1">
            <a:off x="5353050" y="3660775"/>
            <a:ext cx="57150" cy="762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V="1">
            <a:off x="5410200" y="3589338"/>
            <a:ext cx="50800" cy="714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V="1">
            <a:off x="5461000" y="3384550"/>
            <a:ext cx="168275" cy="20478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V="1">
            <a:off x="5629275" y="3221038"/>
            <a:ext cx="153988" cy="16351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V="1">
            <a:off x="5783263" y="3032125"/>
            <a:ext cx="219075" cy="18891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V="1">
            <a:off x="6002338" y="2933700"/>
            <a:ext cx="157162" cy="9842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V="1">
            <a:off x="6159500" y="2863850"/>
            <a:ext cx="119063" cy="6985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V="1">
            <a:off x="6278563" y="2817813"/>
            <a:ext cx="100012" cy="460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V="1">
            <a:off x="6378575" y="2759075"/>
            <a:ext cx="153988" cy="5873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V="1">
            <a:off x="6532563" y="2728913"/>
            <a:ext cx="122237" cy="3016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 flipV="1">
            <a:off x="6654800" y="2692400"/>
            <a:ext cx="119063" cy="3651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 flipV="1">
            <a:off x="6773863" y="2671763"/>
            <a:ext cx="100012" cy="206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V="1">
            <a:off x="6873875" y="2654300"/>
            <a:ext cx="82550" cy="174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V="1">
            <a:off x="6956425" y="2646363"/>
            <a:ext cx="71438" cy="79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V="1">
            <a:off x="3792538" y="3795713"/>
            <a:ext cx="1587" cy="1027112"/>
          </a:xfrm>
          <a:prstGeom prst="line">
            <a:avLst/>
          </a:prstGeom>
          <a:noFill/>
          <a:ln w="26988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V="1">
            <a:off x="2054225" y="5662613"/>
            <a:ext cx="495300" cy="10795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V="1">
            <a:off x="2549525" y="5508625"/>
            <a:ext cx="373063" cy="153988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 flipV="1">
            <a:off x="2922588" y="5232400"/>
            <a:ext cx="374650" cy="276225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 flipV="1">
            <a:off x="3297238" y="4822825"/>
            <a:ext cx="495300" cy="409575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V="1">
            <a:off x="3792538" y="4575175"/>
            <a:ext cx="254000" cy="24765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4046538" y="4492625"/>
            <a:ext cx="119062" cy="8255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 flipV="1">
            <a:off x="4165600" y="4206875"/>
            <a:ext cx="376238" cy="28575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 flipV="1">
            <a:off x="4541838" y="4083050"/>
            <a:ext cx="219075" cy="123825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 flipV="1">
            <a:off x="4760913" y="4002088"/>
            <a:ext cx="153987" cy="8096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 flipV="1">
            <a:off x="4914900" y="3960813"/>
            <a:ext cx="120650" cy="41275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>
            <a:off x="5035550" y="3960813"/>
            <a:ext cx="98425" cy="158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 flipV="1">
            <a:off x="5133975" y="3940175"/>
            <a:ext cx="82550" cy="20638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6" name="Line 48"/>
          <p:cNvSpPr>
            <a:spLocks noChangeShapeType="1"/>
          </p:cNvSpPr>
          <p:nvPr/>
        </p:nvSpPr>
        <p:spPr bwMode="auto">
          <a:xfrm flipV="1">
            <a:off x="5216525" y="3919538"/>
            <a:ext cx="74613" cy="2063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7" name="Line 49"/>
          <p:cNvSpPr>
            <a:spLocks noChangeShapeType="1"/>
          </p:cNvSpPr>
          <p:nvPr/>
        </p:nvSpPr>
        <p:spPr bwMode="auto">
          <a:xfrm flipV="1">
            <a:off x="5291138" y="3908425"/>
            <a:ext cx="61912" cy="1111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 flipV="1">
            <a:off x="5353050" y="3898900"/>
            <a:ext cx="57150" cy="9525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 flipV="1">
            <a:off x="5410200" y="3887788"/>
            <a:ext cx="50800" cy="1111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 flipV="1">
            <a:off x="5461000" y="3883025"/>
            <a:ext cx="168275" cy="476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 flipV="1">
            <a:off x="5629275" y="3844925"/>
            <a:ext cx="153988" cy="3810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 flipV="1">
            <a:off x="5783263" y="3829050"/>
            <a:ext cx="219075" cy="15875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 flipV="1">
            <a:off x="6002338" y="3821113"/>
            <a:ext cx="157162" cy="793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 flipV="1">
            <a:off x="6159500" y="3816350"/>
            <a:ext cx="119063" cy="4763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 flipV="1">
            <a:off x="6278563" y="3813175"/>
            <a:ext cx="100012" cy="3175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 flipV="1">
            <a:off x="6378575" y="3808413"/>
            <a:ext cx="153988" cy="4762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7" name="Line 59"/>
          <p:cNvSpPr>
            <a:spLocks noChangeShapeType="1"/>
          </p:cNvSpPr>
          <p:nvPr/>
        </p:nvSpPr>
        <p:spPr bwMode="auto">
          <a:xfrm flipV="1">
            <a:off x="6532563" y="3806825"/>
            <a:ext cx="122237" cy="1588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 flipV="1">
            <a:off x="6654800" y="3803650"/>
            <a:ext cx="119063" cy="3175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69" name="Line 61"/>
          <p:cNvSpPr>
            <a:spLocks noChangeShapeType="1"/>
          </p:cNvSpPr>
          <p:nvPr/>
        </p:nvSpPr>
        <p:spPr bwMode="auto">
          <a:xfrm flipV="1">
            <a:off x="6773863" y="3802063"/>
            <a:ext cx="100012" cy="158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6873875" y="3802063"/>
            <a:ext cx="82550" cy="158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1" name="Line 63"/>
          <p:cNvSpPr>
            <a:spLocks noChangeShapeType="1"/>
          </p:cNvSpPr>
          <p:nvPr/>
        </p:nvSpPr>
        <p:spPr bwMode="auto">
          <a:xfrm>
            <a:off x="6956425" y="3802063"/>
            <a:ext cx="71438" cy="158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 flipV="1">
            <a:off x="2054225" y="5478463"/>
            <a:ext cx="495300" cy="214312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 flipV="1">
            <a:off x="2549525" y="5162550"/>
            <a:ext cx="373063" cy="315913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 flipV="1">
            <a:off x="2922588" y="4659313"/>
            <a:ext cx="374650" cy="50323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5" name="Line 67"/>
          <p:cNvSpPr>
            <a:spLocks noChangeShapeType="1"/>
          </p:cNvSpPr>
          <p:nvPr/>
        </p:nvSpPr>
        <p:spPr bwMode="auto">
          <a:xfrm flipV="1">
            <a:off x="3297238" y="3795713"/>
            <a:ext cx="495300" cy="86360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3792538" y="3795713"/>
            <a:ext cx="1587" cy="15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 flipV="1">
            <a:off x="3792538" y="3305175"/>
            <a:ext cx="254000" cy="490538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 flipV="1">
            <a:off x="4046538" y="3097213"/>
            <a:ext cx="119062" cy="207962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 flipV="1">
            <a:off x="4165600" y="2565400"/>
            <a:ext cx="376238" cy="531813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 flipV="1">
            <a:off x="4541838" y="2319338"/>
            <a:ext cx="219075" cy="246062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 flipV="1">
            <a:off x="4760913" y="2193925"/>
            <a:ext cx="153987" cy="125413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 flipV="1">
            <a:off x="4914900" y="2114550"/>
            <a:ext cx="120650" cy="79375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3" name="Line 75"/>
          <p:cNvSpPr>
            <a:spLocks noChangeShapeType="1"/>
          </p:cNvSpPr>
          <p:nvPr/>
        </p:nvSpPr>
        <p:spPr bwMode="auto">
          <a:xfrm flipV="1">
            <a:off x="5035550" y="2060575"/>
            <a:ext cx="98425" cy="53975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 flipV="1">
            <a:off x="5133975" y="2030413"/>
            <a:ext cx="82550" cy="30162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 flipV="1">
            <a:off x="5216525" y="1984375"/>
            <a:ext cx="74613" cy="46038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6" name="Line 78"/>
          <p:cNvSpPr>
            <a:spLocks noChangeShapeType="1"/>
          </p:cNvSpPr>
          <p:nvPr/>
        </p:nvSpPr>
        <p:spPr bwMode="auto">
          <a:xfrm flipV="1">
            <a:off x="5291138" y="1962150"/>
            <a:ext cx="61912" cy="22225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 flipV="1">
            <a:off x="5353050" y="1941513"/>
            <a:ext cx="57150" cy="2063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 flipV="1">
            <a:off x="5410200" y="1925638"/>
            <a:ext cx="50800" cy="15875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 flipV="1">
            <a:off x="5461000" y="1874838"/>
            <a:ext cx="168275" cy="5080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 flipV="1">
            <a:off x="5629275" y="1841500"/>
            <a:ext cx="153988" cy="33338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 flipV="1">
            <a:off x="5783263" y="1809750"/>
            <a:ext cx="219075" cy="3175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2" name="Line 84"/>
          <p:cNvSpPr>
            <a:spLocks noChangeShapeType="1"/>
          </p:cNvSpPr>
          <p:nvPr/>
        </p:nvSpPr>
        <p:spPr bwMode="auto">
          <a:xfrm flipV="1">
            <a:off x="6002338" y="1793875"/>
            <a:ext cx="157162" cy="15875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 flipV="1">
            <a:off x="6159500" y="1784350"/>
            <a:ext cx="119063" cy="9525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 flipV="1">
            <a:off x="6278563" y="1778000"/>
            <a:ext cx="100012" cy="635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 flipV="1">
            <a:off x="6378575" y="1768475"/>
            <a:ext cx="153988" cy="9525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 flipV="1">
            <a:off x="6532563" y="1763713"/>
            <a:ext cx="122237" cy="4762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7" name="Line 89"/>
          <p:cNvSpPr>
            <a:spLocks noChangeShapeType="1"/>
          </p:cNvSpPr>
          <p:nvPr/>
        </p:nvSpPr>
        <p:spPr bwMode="auto">
          <a:xfrm flipV="1">
            <a:off x="6654800" y="1758950"/>
            <a:ext cx="119063" cy="4763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8" name="Line 90"/>
          <p:cNvSpPr>
            <a:spLocks noChangeShapeType="1"/>
          </p:cNvSpPr>
          <p:nvPr/>
        </p:nvSpPr>
        <p:spPr bwMode="auto">
          <a:xfrm flipV="1">
            <a:off x="6773863" y="1757363"/>
            <a:ext cx="100012" cy="15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099" name="Line 91"/>
          <p:cNvSpPr>
            <a:spLocks noChangeShapeType="1"/>
          </p:cNvSpPr>
          <p:nvPr/>
        </p:nvSpPr>
        <p:spPr bwMode="auto">
          <a:xfrm>
            <a:off x="6873875" y="1757363"/>
            <a:ext cx="82550" cy="15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00" name="Line 92"/>
          <p:cNvSpPr>
            <a:spLocks noChangeShapeType="1"/>
          </p:cNvSpPr>
          <p:nvPr/>
        </p:nvSpPr>
        <p:spPr bwMode="auto">
          <a:xfrm flipV="1">
            <a:off x="6956425" y="1754188"/>
            <a:ext cx="71438" cy="3175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01" name="Rectangle 93"/>
          <p:cNvSpPr>
            <a:spLocks noChangeArrowheads="1"/>
          </p:cNvSpPr>
          <p:nvPr/>
        </p:nvSpPr>
        <p:spPr bwMode="auto">
          <a:xfrm>
            <a:off x="3143250" y="6351588"/>
            <a:ext cx="73501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0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[D]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02" name="Rectangle 94"/>
          <p:cNvSpPr>
            <a:spLocks noChangeArrowheads="1"/>
          </p:cNvSpPr>
          <p:nvPr/>
        </p:nvSpPr>
        <p:spPr bwMode="auto">
          <a:xfrm>
            <a:off x="3779838" y="6456363"/>
            <a:ext cx="279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(concentration units)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03" name="Rectangle 95"/>
          <p:cNvSpPr>
            <a:spLocks noChangeArrowheads="1"/>
          </p:cNvSpPr>
          <p:nvPr/>
        </p:nvSpPr>
        <p:spPr bwMode="auto">
          <a:xfrm rot="-5400000">
            <a:off x="-846931" y="3494881"/>
            <a:ext cx="34004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0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% Maximal Effect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>
            <a:off x="1681163" y="5846763"/>
            <a:ext cx="6216650" cy="15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>
            <a:off x="1681163" y="5846763"/>
            <a:ext cx="1587" cy="904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06" name="Rectangle 98"/>
          <p:cNvSpPr>
            <a:spLocks noChangeArrowheads="1"/>
          </p:cNvSpPr>
          <p:nvPr/>
        </p:nvSpPr>
        <p:spPr bwMode="auto">
          <a:xfrm>
            <a:off x="1390650" y="5964238"/>
            <a:ext cx="581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0.01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07" name="Line 99"/>
          <p:cNvSpPr>
            <a:spLocks noChangeShapeType="1"/>
          </p:cNvSpPr>
          <p:nvPr/>
        </p:nvSpPr>
        <p:spPr bwMode="auto">
          <a:xfrm>
            <a:off x="2922588" y="5846763"/>
            <a:ext cx="1587" cy="904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08" name="Rectangle 100"/>
          <p:cNvSpPr>
            <a:spLocks noChangeArrowheads="1"/>
          </p:cNvSpPr>
          <p:nvPr/>
        </p:nvSpPr>
        <p:spPr bwMode="auto">
          <a:xfrm>
            <a:off x="2632075" y="5964238"/>
            <a:ext cx="581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0.10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09" name="Line 101"/>
          <p:cNvSpPr>
            <a:spLocks noChangeShapeType="1"/>
          </p:cNvSpPr>
          <p:nvPr/>
        </p:nvSpPr>
        <p:spPr bwMode="auto">
          <a:xfrm>
            <a:off x="4165600" y="5846763"/>
            <a:ext cx="1588" cy="904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10" name="Rectangle 102"/>
          <p:cNvSpPr>
            <a:spLocks noChangeArrowheads="1"/>
          </p:cNvSpPr>
          <p:nvPr/>
        </p:nvSpPr>
        <p:spPr bwMode="auto">
          <a:xfrm>
            <a:off x="3875088" y="5964238"/>
            <a:ext cx="5810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1.00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1" name="Line 103"/>
          <p:cNvSpPr>
            <a:spLocks noChangeShapeType="1"/>
          </p:cNvSpPr>
          <p:nvPr/>
        </p:nvSpPr>
        <p:spPr bwMode="auto">
          <a:xfrm>
            <a:off x="5410200" y="5846763"/>
            <a:ext cx="1588" cy="904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12" name="Rectangle 104"/>
          <p:cNvSpPr>
            <a:spLocks noChangeArrowheads="1"/>
          </p:cNvSpPr>
          <p:nvPr/>
        </p:nvSpPr>
        <p:spPr bwMode="auto">
          <a:xfrm>
            <a:off x="5053013" y="5964238"/>
            <a:ext cx="714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10.00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3" name="Line 105"/>
          <p:cNvSpPr>
            <a:spLocks noChangeShapeType="1"/>
          </p:cNvSpPr>
          <p:nvPr/>
        </p:nvSpPr>
        <p:spPr bwMode="auto">
          <a:xfrm>
            <a:off x="6654800" y="5846763"/>
            <a:ext cx="1588" cy="904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14" name="Rectangle 106"/>
          <p:cNvSpPr>
            <a:spLocks noChangeArrowheads="1"/>
          </p:cNvSpPr>
          <p:nvPr/>
        </p:nvSpPr>
        <p:spPr bwMode="auto">
          <a:xfrm>
            <a:off x="6230938" y="5964238"/>
            <a:ext cx="8477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100.00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5" name="Line 107"/>
          <p:cNvSpPr>
            <a:spLocks noChangeShapeType="1"/>
          </p:cNvSpPr>
          <p:nvPr/>
        </p:nvSpPr>
        <p:spPr bwMode="auto">
          <a:xfrm>
            <a:off x="7896225" y="5846763"/>
            <a:ext cx="1588" cy="904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16" name="Rectangle 108"/>
          <p:cNvSpPr>
            <a:spLocks noChangeArrowheads="1"/>
          </p:cNvSpPr>
          <p:nvPr/>
        </p:nvSpPr>
        <p:spPr bwMode="auto">
          <a:xfrm>
            <a:off x="7404100" y="5964238"/>
            <a:ext cx="9842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1000.00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17" name="Line 109"/>
          <p:cNvSpPr>
            <a:spLocks noChangeShapeType="1"/>
          </p:cNvSpPr>
          <p:nvPr/>
        </p:nvSpPr>
        <p:spPr bwMode="auto">
          <a:xfrm flipV="1">
            <a:off x="1681163" y="1701800"/>
            <a:ext cx="1587" cy="4144963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18" name="Line 110"/>
          <p:cNvSpPr>
            <a:spLocks noChangeShapeType="1"/>
          </p:cNvSpPr>
          <p:nvPr/>
        </p:nvSpPr>
        <p:spPr bwMode="auto">
          <a:xfrm flipH="1">
            <a:off x="1590675" y="5846763"/>
            <a:ext cx="90488" cy="15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19" name="Rectangle 111"/>
          <p:cNvSpPr>
            <a:spLocks noChangeArrowheads="1"/>
          </p:cNvSpPr>
          <p:nvPr/>
        </p:nvSpPr>
        <p:spPr bwMode="auto">
          <a:xfrm>
            <a:off x="1114425" y="5715000"/>
            <a:ext cx="449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0.0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20" name="Line 112"/>
          <p:cNvSpPr>
            <a:spLocks noChangeShapeType="1"/>
          </p:cNvSpPr>
          <p:nvPr/>
        </p:nvSpPr>
        <p:spPr bwMode="auto">
          <a:xfrm flipH="1">
            <a:off x="1590675" y="5027613"/>
            <a:ext cx="90488" cy="1587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21" name="Rectangle 113"/>
          <p:cNvSpPr>
            <a:spLocks noChangeArrowheads="1"/>
          </p:cNvSpPr>
          <p:nvPr/>
        </p:nvSpPr>
        <p:spPr bwMode="auto">
          <a:xfrm>
            <a:off x="1114425" y="4895850"/>
            <a:ext cx="449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0.2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22" name="Line 114"/>
          <p:cNvSpPr>
            <a:spLocks noChangeShapeType="1"/>
          </p:cNvSpPr>
          <p:nvPr/>
        </p:nvSpPr>
        <p:spPr bwMode="auto">
          <a:xfrm flipH="1">
            <a:off x="1590675" y="4206875"/>
            <a:ext cx="90488" cy="1588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23" name="Rectangle 115"/>
          <p:cNvSpPr>
            <a:spLocks noChangeArrowheads="1"/>
          </p:cNvSpPr>
          <p:nvPr/>
        </p:nvSpPr>
        <p:spPr bwMode="auto">
          <a:xfrm>
            <a:off x="1114425" y="4076700"/>
            <a:ext cx="449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0.4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24" name="Line 116"/>
          <p:cNvSpPr>
            <a:spLocks noChangeShapeType="1"/>
          </p:cNvSpPr>
          <p:nvPr/>
        </p:nvSpPr>
        <p:spPr bwMode="auto">
          <a:xfrm flipH="1">
            <a:off x="1590675" y="3384550"/>
            <a:ext cx="90488" cy="1588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25" name="Rectangle 117"/>
          <p:cNvSpPr>
            <a:spLocks noChangeArrowheads="1"/>
          </p:cNvSpPr>
          <p:nvPr/>
        </p:nvSpPr>
        <p:spPr bwMode="auto">
          <a:xfrm>
            <a:off x="1114425" y="3254375"/>
            <a:ext cx="449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0.6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26" name="Line 118"/>
          <p:cNvSpPr>
            <a:spLocks noChangeShapeType="1"/>
          </p:cNvSpPr>
          <p:nvPr/>
        </p:nvSpPr>
        <p:spPr bwMode="auto">
          <a:xfrm flipH="1">
            <a:off x="1590675" y="2565400"/>
            <a:ext cx="90488" cy="1588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27" name="Rectangle 119"/>
          <p:cNvSpPr>
            <a:spLocks noChangeArrowheads="1"/>
          </p:cNvSpPr>
          <p:nvPr/>
        </p:nvSpPr>
        <p:spPr bwMode="auto">
          <a:xfrm>
            <a:off x="1114425" y="2433638"/>
            <a:ext cx="449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0.8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28" name="Line 120"/>
          <p:cNvSpPr>
            <a:spLocks noChangeShapeType="1"/>
          </p:cNvSpPr>
          <p:nvPr/>
        </p:nvSpPr>
        <p:spPr bwMode="auto">
          <a:xfrm flipH="1">
            <a:off x="1590675" y="1743075"/>
            <a:ext cx="90488" cy="1588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fr-FR" kern="0">
              <a:solidFill>
                <a:sysClr val="windowText" lastClr="000000"/>
              </a:solidFill>
            </a:endParaRPr>
          </a:p>
        </p:txBody>
      </p:sp>
      <p:sp>
        <p:nvSpPr>
          <p:cNvPr id="43129" name="Rectangle 121"/>
          <p:cNvSpPr>
            <a:spLocks noChangeArrowheads="1"/>
          </p:cNvSpPr>
          <p:nvPr/>
        </p:nvSpPr>
        <p:spPr bwMode="auto">
          <a:xfrm>
            <a:off x="1114425" y="1611313"/>
            <a:ext cx="4492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1.0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30" name="Rectangle 122"/>
          <p:cNvSpPr>
            <a:spLocks noChangeArrowheads="1"/>
          </p:cNvSpPr>
          <p:nvPr/>
        </p:nvSpPr>
        <p:spPr bwMode="auto">
          <a:xfrm>
            <a:off x="6016625" y="3306763"/>
            <a:ext cx="2339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kern="0">
                <a:solidFill>
                  <a:srgbClr val="00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Partial agonist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31" name="Rectangle 123"/>
          <p:cNvSpPr>
            <a:spLocks noChangeArrowheads="1"/>
          </p:cNvSpPr>
          <p:nvPr/>
        </p:nvSpPr>
        <p:spPr bwMode="auto">
          <a:xfrm>
            <a:off x="6016625" y="1244600"/>
            <a:ext cx="1974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ker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Full Agonist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32" name="Rectangle 124"/>
          <p:cNvSpPr>
            <a:spLocks noChangeArrowheads="1"/>
          </p:cNvSpPr>
          <p:nvPr/>
        </p:nvSpPr>
        <p:spPr bwMode="auto">
          <a:xfrm>
            <a:off x="6016625" y="2195513"/>
            <a:ext cx="2339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Partial agonist</a:t>
            </a:r>
            <a:endParaRPr lang="en-US" altLang="en-US" sz="2400" b="1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33" name="Text Box 125"/>
          <p:cNvSpPr txBox="1">
            <a:spLocks noChangeArrowheads="1"/>
          </p:cNvSpPr>
          <p:nvPr/>
        </p:nvSpPr>
        <p:spPr bwMode="auto">
          <a:xfrm>
            <a:off x="533400" y="0"/>
            <a:ext cx="80930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AGONISTS - EFFICACY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1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drugs may occupy the same # of receptors, the magnitude of their effects may differ.</a:t>
            </a:r>
          </a:p>
        </p:txBody>
      </p:sp>
    </p:spTree>
    <p:extLst>
      <p:ext uri="{BB962C8B-B14F-4D97-AF65-F5344CB8AC3E}">
        <p14:creationId xmlns:p14="http://schemas.microsoft.com/office/powerpoint/2010/main" val="18129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717" y="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Drug 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6824" y="1371600"/>
            <a:ext cx="7858526" cy="4818242"/>
          </a:xfrm>
        </p:spPr>
        <p:txBody>
          <a:bodyPr>
            <a:normAutofit/>
          </a:bodyPr>
          <a:lstStyle/>
          <a:p>
            <a:r>
              <a:rPr lang="en-US" sz="3200" dirty="0"/>
              <a:t>Where</a:t>
            </a:r>
            <a:r>
              <a:rPr lang="en-US" sz="3600" dirty="0"/>
              <a:t> 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3200" b="1" dirty="0"/>
              <a:t>Extracellular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3200" b="1" dirty="0"/>
              <a:t>Cellular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3200" b="1" dirty="0"/>
              <a:t>Intracellular  </a:t>
            </a:r>
          </a:p>
          <a:p>
            <a:pPr marL="800100" lvl="1" indent="-457200">
              <a:buFont typeface="+mj-lt"/>
              <a:buAutoNum type="arabicPeriod"/>
            </a:pPr>
            <a:endParaRPr lang="en-US" sz="3200" dirty="0"/>
          </a:p>
          <a:p>
            <a:r>
              <a:rPr lang="en-US" sz="3600" dirty="0"/>
              <a:t>Types of responses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3200" b="1" dirty="0"/>
              <a:t>Stimulation 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3200" b="1" dirty="0" smtClean="0"/>
              <a:t>Inhibition/Depression/Replacement</a:t>
            </a:r>
            <a:endParaRPr lang="en-US" sz="3200" b="1" dirty="0"/>
          </a:p>
          <a:p>
            <a:pPr marL="1028700" lvl="2" indent="-342900">
              <a:buFont typeface="+mj-lt"/>
              <a:buAutoNum type="arabicPeriod"/>
            </a:pPr>
            <a:r>
              <a:rPr lang="en-US" sz="3200" b="1" dirty="0" smtClean="0"/>
              <a:t>Irritation/Cytotoxic </a:t>
            </a:r>
            <a:endParaRPr lang="en-US" sz="3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53C9-A99C-4652-82E4-51BB5DDD3A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90" y="457200"/>
            <a:ext cx="7859110" cy="8250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5"/>
                </a:solidFill>
              </a:rPr>
              <a:t>Antagonist Drug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17" y="1282263"/>
            <a:ext cx="7780283" cy="5042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Drug that binds to receptors but cannot initiate a cellular response, but prevent agonists from producing a response</a:t>
            </a:r>
          </a:p>
          <a:p>
            <a:r>
              <a:rPr lang="en-US" sz="3600" dirty="0"/>
              <a:t>.  Antagonists maintain the active-inactive equilibrium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Two types:</a:t>
            </a:r>
            <a:endParaRPr lang="en-US" altLang="en-US" sz="4000" dirty="0"/>
          </a:p>
          <a:p>
            <a:pPr lvl="1"/>
            <a:r>
              <a:rPr lang="en-US" altLang="en-US" sz="3600" dirty="0">
                <a:solidFill>
                  <a:srgbClr val="FF0000"/>
                </a:solidFill>
              </a:rPr>
              <a:t>Competitive: </a:t>
            </a:r>
            <a:r>
              <a:rPr lang="en-US" sz="3600" dirty="0"/>
              <a:t>Antagonist binds to same site as agonist in a reversible manner.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lvl="1"/>
            <a:r>
              <a:rPr lang="en-US" altLang="en-US" sz="3600" dirty="0">
                <a:solidFill>
                  <a:srgbClr val="FF0000"/>
                </a:solidFill>
              </a:rPr>
              <a:t>Noncompetitive: </a:t>
            </a:r>
            <a:r>
              <a:rPr lang="en-US" sz="3600" dirty="0"/>
              <a:t>Antagonist binds to the same site as agonist irreversibly.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1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C4B-6CD9-4E89-8C06-8BFB6ACBD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9378" name="Picture 2" descr="http://tmedweb.tulane.edu/pharmwiki/lib/exe/fetch.php/fig9_basicprinciples.png?w=800&amp;tok=dd04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8" y="1600200"/>
            <a:ext cx="85782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1447800"/>
          </a:xfrm>
        </p:spPr>
        <p:txBody>
          <a:bodyPr>
            <a:normAutofit/>
          </a:bodyPr>
          <a:lstStyle/>
          <a:p>
            <a:r>
              <a:rPr lang="en-US" sz="2800" dirty="0"/>
              <a:t>Drug that binds to a receptor to produce an effect opposite that of an agonist. 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Stabilizes receptors in the inactive state.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C4B-6CD9-4E89-8C06-8BFB6ACBD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7518"/>
            <a:ext cx="7772400" cy="400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09600" y="152401"/>
            <a:ext cx="7905750" cy="746124"/>
          </a:xfrm>
        </p:spPr>
        <p:txBody>
          <a:bodyPr>
            <a:normAutofit/>
          </a:bodyPr>
          <a:lstStyle/>
          <a:p>
            <a:pPr algn="ctr"/>
            <a:r>
              <a:rPr lang="en-US" altLang="fr-FR" sz="4400" b="1" dirty="0">
                <a:solidFill>
                  <a:schemeClr val="accent5"/>
                </a:solidFill>
              </a:rPr>
              <a:t>Inverse Agonist</a:t>
            </a:r>
          </a:p>
        </p:txBody>
      </p:sp>
    </p:spTree>
    <p:extLst>
      <p:ext uri="{BB962C8B-B14F-4D97-AF65-F5344CB8AC3E}">
        <p14:creationId xmlns:p14="http://schemas.microsoft.com/office/powerpoint/2010/main" val="3299950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3324" y="331076"/>
            <a:ext cx="7932026" cy="1359613"/>
          </a:xfrm>
        </p:spPr>
        <p:txBody>
          <a:bodyPr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FF0000"/>
                </a:solidFill>
              </a:rPr>
              <a:t>Effectiveness, toxicity, lethality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772400" cy="4038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b="1" dirty="0">
                <a:solidFill>
                  <a:srgbClr val="0033CC"/>
                </a:solidFill>
              </a:rPr>
              <a:t>ED50 - </a:t>
            </a:r>
            <a:r>
              <a:rPr lang="en-US" sz="3600" dirty="0"/>
              <a:t>Median Effective Dose 50 ; the dose at  which  50% of the population or sample  manifests a given effect.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b="1" dirty="0">
                <a:solidFill>
                  <a:srgbClr val="0033CC"/>
                </a:solidFill>
              </a:rPr>
              <a:t>TD50 - </a:t>
            </a:r>
            <a:r>
              <a:rPr lang="en-US" sz="3600" dirty="0"/>
              <a:t>Median Toxic Dose 50 - dose at which 50% of the population manifests a given toxic effect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b="1" dirty="0">
                <a:solidFill>
                  <a:srgbClr val="0033CC"/>
                </a:solidFill>
              </a:rPr>
              <a:t>LD50 - </a:t>
            </a:r>
            <a:r>
              <a:rPr lang="en-US" sz="3600" dirty="0"/>
              <a:t>Median Toxic Dose 50 - dose which kills 50% of the subjects</a:t>
            </a:r>
          </a:p>
          <a:p>
            <a:endParaRPr lang="en-US" sz="3600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C4B-6CD9-4E89-8C06-8BFB6ACBD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03586" y="5549462"/>
            <a:ext cx="7049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Therapeutic Index  =  TD50 or LD50/ ED50</a:t>
            </a:r>
          </a:p>
        </p:txBody>
      </p:sp>
    </p:spTree>
    <p:extLst>
      <p:ext uri="{BB962C8B-B14F-4D97-AF65-F5344CB8AC3E}">
        <p14:creationId xmlns:p14="http://schemas.microsoft.com/office/powerpoint/2010/main" val="1269109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2FCB-339D-439F-943F-F4D134FEE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19070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86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2FCB-339D-439F-943F-F4D134FEE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20607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203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2FCB-339D-439F-943F-F4D134FEE8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5670" y="457200"/>
            <a:ext cx="5387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Unusual Responses: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5669" y="1277008"/>
            <a:ext cx="78801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Definitions: </a:t>
            </a:r>
          </a:p>
          <a:p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</a:rPr>
              <a:t>Idiosyncratic response: unusual response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prstClr val="black"/>
                </a:solidFill>
              </a:rPr>
              <a:t>Hyporeactive</a:t>
            </a:r>
            <a:r>
              <a:rPr lang="en-US" sz="3200" dirty="0">
                <a:solidFill>
                  <a:prstClr val="black"/>
                </a:solidFill>
              </a:rPr>
              <a:t>: less than normal response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prstClr val="black"/>
                </a:solidFill>
              </a:rPr>
              <a:t>Hyperreactive</a:t>
            </a:r>
            <a:r>
              <a:rPr lang="en-US" sz="3200" dirty="0">
                <a:solidFill>
                  <a:prstClr val="black"/>
                </a:solidFill>
              </a:rPr>
              <a:t>: more than normal response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</a:rPr>
              <a:t>Hypersensitivity: allergic or other immunological reaction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</a:rPr>
              <a:t>Tolerance: decreased response with continued administration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prstClr val="black"/>
                </a:solidFill>
              </a:rPr>
              <a:t>Tachyphylaxis</a:t>
            </a:r>
            <a:r>
              <a:rPr lang="en-US" sz="3200" dirty="0">
                <a:solidFill>
                  <a:prstClr val="black"/>
                </a:solidFill>
              </a:rPr>
              <a:t>: rapidly developing tolerance</a:t>
            </a:r>
          </a:p>
        </p:txBody>
      </p:sp>
    </p:spTree>
    <p:extLst>
      <p:ext uri="{BB962C8B-B14F-4D97-AF65-F5344CB8AC3E}">
        <p14:creationId xmlns:p14="http://schemas.microsoft.com/office/powerpoint/2010/main" val="2433209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</a:rPr>
              <a:t>Pharmacodynamics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900238"/>
            <a:ext cx="6915150" cy="495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34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Pharmacodynamics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5513"/>
            <a:ext cx="7926388" cy="4510087"/>
          </a:xfrm>
        </p:spPr>
        <p:txBody>
          <a:bodyPr>
            <a:normAutofit/>
          </a:bodyPr>
          <a:lstStyle/>
          <a:p>
            <a:pPr marL="231775" indent="-231775"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dirty="0"/>
              <a:t>Drugs A and B are more potent than drugs C and D because of the relative positions of their dose-response curves along the dose axis (log concentration) 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dirty="0"/>
              <a:t>Drugs B, C and D are equally efficacious (similar maximal efficacies), more effective than the more potent drug A. </a:t>
            </a:r>
          </a:p>
        </p:txBody>
      </p:sp>
    </p:spTree>
    <p:extLst>
      <p:ext uri="{BB962C8B-B14F-4D97-AF65-F5344CB8AC3E}">
        <p14:creationId xmlns:p14="http://schemas.microsoft.com/office/powerpoint/2010/main" val="345315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  <a:ea typeface="宋体" charset="-122"/>
              </a:rPr>
              <a:t>Mechanism of drug action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696200" cy="495300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>
                <a:ea typeface="宋体" charset="-122"/>
              </a:rPr>
              <a:t>Majority of drugs interact with target biomolecule (usually proteins)</a:t>
            </a:r>
          </a:p>
          <a:p>
            <a:pPr marL="0" indent="0" algn="just">
              <a:buNone/>
            </a:pPr>
            <a:r>
              <a:rPr lang="en-US" altLang="zh-CN" sz="2800" b="1" dirty="0">
                <a:ea typeface="宋体" charset="-122"/>
              </a:rPr>
              <a:t> </a:t>
            </a:r>
          </a:p>
          <a:p>
            <a:pPr lvl="1" algn="just"/>
            <a:r>
              <a:rPr lang="en-US" altLang="zh-CN" sz="2800" dirty="0">
                <a:ea typeface="宋体" charset="-122"/>
              </a:rPr>
              <a:t>Enzymes</a:t>
            </a:r>
          </a:p>
          <a:p>
            <a:pPr lvl="1" algn="just"/>
            <a:r>
              <a:rPr lang="en-US" altLang="zh-CN" sz="2800" dirty="0">
                <a:ea typeface="宋体" charset="-122"/>
              </a:rPr>
              <a:t>Ion channels</a:t>
            </a:r>
          </a:p>
          <a:p>
            <a:pPr lvl="1" algn="just"/>
            <a:r>
              <a:rPr lang="en-US" altLang="zh-CN" sz="2800" dirty="0">
                <a:ea typeface="宋体" charset="-122"/>
              </a:rPr>
              <a:t>Neurotransmitter transport systems</a:t>
            </a:r>
          </a:p>
          <a:p>
            <a:pPr lvl="1" algn="just"/>
            <a:r>
              <a:rPr lang="en-US" altLang="zh-CN" sz="2800" dirty="0">
                <a:ea typeface="宋体" charset="-122"/>
              </a:rPr>
              <a:t>Nucleic acids</a:t>
            </a:r>
          </a:p>
          <a:p>
            <a:pPr lvl="1" algn="just"/>
            <a:r>
              <a:rPr lang="en-US" altLang="zh-CN" sz="2800" b="1" dirty="0">
                <a:solidFill>
                  <a:srgbClr val="FF0000"/>
                </a:solidFill>
                <a:ea typeface="宋体" charset="-122"/>
              </a:rPr>
              <a:t>Receptors</a:t>
            </a:r>
            <a:endParaRPr lang="en-US" altLang="zh-CN" sz="2800" b="1" dirty="0">
              <a:ea typeface="宋体" charset="-122"/>
            </a:endParaRPr>
          </a:p>
          <a:p>
            <a:pPr marL="320040" lvl="1" indent="0" algn="just">
              <a:buNone/>
            </a:pPr>
            <a:r>
              <a:rPr lang="en-US" altLang="zh-CN" dirty="0">
                <a:ea typeface="宋体" charset="-122"/>
              </a:rPr>
              <a:t>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C4B-6CD9-4E89-8C06-8BFB6ACBD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036" y="382137"/>
            <a:ext cx="7819314" cy="130855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Receptor mediated 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330" y="1787857"/>
            <a:ext cx="7792019" cy="4389105"/>
          </a:xfrm>
        </p:spPr>
        <p:txBody>
          <a:bodyPr>
            <a:normAutofit/>
          </a:bodyPr>
          <a:lstStyle/>
          <a:p>
            <a:r>
              <a:rPr lang="en-US" sz="2800" b="1" dirty="0"/>
              <a:t>Drugs produce their effects through interacting with some chemical compartment of living organism (receptor)</a:t>
            </a:r>
          </a:p>
          <a:p>
            <a:endParaRPr lang="en-US" sz="2800" b="1" dirty="0"/>
          </a:p>
          <a:p>
            <a:r>
              <a:rPr lang="en-US" sz="2800" b="1" dirty="0"/>
              <a:t>Receptors are macromolecules</a:t>
            </a:r>
          </a:p>
          <a:p>
            <a:r>
              <a:rPr lang="en-US" sz="2800" b="1" dirty="0"/>
              <a:t>Most are proteins</a:t>
            </a:r>
          </a:p>
          <a:p>
            <a:r>
              <a:rPr lang="en-US" sz="2800" b="1" dirty="0"/>
              <a:t>Present either on the </a:t>
            </a:r>
            <a:r>
              <a:rPr lang="en-US" sz="2800" b="1" dirty="0">
                <a:solidFill>
                  <a:schemeClr val="accent1"/>
                </a:solidFill>
              </a:rPr>
              <a:t>cell surface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chemeClr val="accent1"/>
                </a:solidFill>
              </a:rPr>
              <a:t>cytoplasm</a:t>
            </a:r>
            <a:r>
              <a:rPr lang="en-US" sz="2800" b="1" dirty="0"/>
              <a:t>, or in the </a:t>
            </a:r>
            <a:r>
              <a:rPr lang="en-US" sz="2800" b="1" dirty="0">
                <a:solidFill>
                  <a:schemeClr val="accent1"/>
                </a:solidFill>
              </a:rPr>
              <a:t>nucleus </a:t>
            </a:r>
          </a:p>
        </p:txBody>
      </p:sp>
    </p:spTree>
    <p:extLst>
      <p:ext uri="{BB962C8B-B14F-4D97-AF65-F5344CB8AC3E}">
        <p14:creationId xmlns:p14="http://schemas.microsoft.com/office/powerpoint/2010/main" val="324969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81000"/>
            <a:ext cx="7886700" cy="579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Receptors: </a:t>
            </a:r>
          </a:p>
          <a:p>
            <a:r>
              <a:rPr lang="en-US" sz="2400" b="1" dirty="0"/>
              <a:t> </a:t>
            </a:r>
            <a:r>
              <a:rPr lang="en-US" altLang="en-US" sz="2400" b="1" dirty="0"/>
              <a:t>A macromolecular component of a cell with which a drug interacts to produce a response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Drug-Receptor Interactions</a:t>
            </a:r>
          </a:p>
          <a:p>
            <a:pPr eaLnBrk="1" hangingPunct="1">
              <a:defRPr/>
            </a:pPr>
            <a:r>
              <a:rPr lang="en-US" sz="2400" dirty="0"/>
              <a:t>Drug/Receptor Binding</a:t>
            </a:r>
          </a:p>
          <a:p>
            <a:pPr lvl="1" eaLnBrk="1" hangingPunct="1">
              <a:defRPr/>
            </a:pPr>
            <a:r>
              <a:rPr lang="en-US" sz="2400" dirty="0"/>
              <a:t>Mimic actions of neurotransmitter at same site (agonist) (as endogenous molecules)</a:t>
            </a:r>
          </a:p>
          <a:p>
            <a:pPr lvl="1" eaLnBrk="1" hangingPunct="1">
              <a:defRPr/>
            </a:pPr>
            <a:r>
              <a:rPr lang="en-US" sz="2400" dirty="0"/>
              <a:t>Bind to nearby site and </a:t>
            </a:r>
            <a:r>
              <a:rPr lang="en-US" sz="2400" dirty="0" smtClean="0"/>
              <a:t>affect </a:t>
            </a:r>
            <a:r>
              <a:rPr lang="en-US" sz="2400" dirty="0"/>
              <a:t>neurotransmitter binding (</a:t>
            </a:r>
            <a:r>
              <a:rPr lang="en-US" sz="2400" dirty="0" smtClean="0"/>
              <a:t>agonist/antagonist)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Block actions of neurotransmitter at same site (antagonist)</a:t>
            </a:r>
          </a:p>
          <a:p>
            <a:pPr lvl="1" eaLnBrk="1" hangingPunct="1">
              <a:defRPr/>
            </a:pPr>
            <a:endParaRPr lang="en-US" sz="2400" dirty="0"/>
          </a:p>
        </p:txBody>
      </p:sp>
      <p:pic>
        <p:nvPicPr>
          <p:cNvPr id="22532" name="Picture 6" descr="figure 04-08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72" y="4191000"/>
            <a:ext cx="348237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65" y="4391804"/>
            <a:ext cx="2819400" cy="19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27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29615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Types of Receptors: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10193"/>
            <a:ext cx="6909216" cy="4104807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Font typeface="+mj-lt"/>
              <a:buAutoNum type="arabicPeriod"/>
            </a:pPr>
            <a:r>
              <a:rPr lang="en-US" sz="2800" b="1" dirty="0"/>
              <a:t>Membrane receptors</a:t>
            </a:r>
          </a:p>
          <a:p>
            <a:pPr marL="342900" lvl="2" indent="0">
              <a:lnSpc>
                <a:spcPct val="80000"/>
              </a:lnSpc>
              <a:buFont typeface="+mj-lt"/>
              <a:buAutoNum type="arabicPeriod"/>
            </a:pPr>
            <a:r>
              <a:rPr lang="en-US" sz="2800" b="1" dirty="0"/>
              <a:t>Ion channels (Ligand-gated Ion Channels)</a:t>
            </a:r>
          </a:p>
          <a:p>
            <a:pPr marL="342900" lvl="2" indent="0">
              <a:lnSpc>
                <a:spcPct val="80000"/>
              </a:lnSpc>
              <a:buFont typeface="+mj-lt"/>
              <a:buAutoNum type="arabicPeriod"/>
            </a:pPr>
            <a:r>
              <a:rPr lang="en-US" sz="2800" b="1" dirty="0"/>
              <a:t>G-protein coupled receptors</a:t>
            </a:r>
          </a:p>
          <a:p>
            <a:pPr marL="342900" lvl="2" indent="0">
              <a:lnSpc>
                <a:spcPct val="80000"/>
              </a:lnSpc>
              <a:buFont typeface="+mj-lt"/>
              <a:buAutoNum type="arabicPeriod"/>
            </a:pPr>
            <a:r>
              <a:rPr lang="en-US" sz="2800" b="1" dirty="0"/>
              <a:t>Enzyme-linked receptors</a:t>
            </a:r>
          </a:p>
          <a:p>
            <a:pPr marL="342900" lvl="2" indent="0">
              <a:lnSpc>
                <a:spcPct val="80000"/>
              </a:lnSpc>
              <a:buNone/>
            </a:pPr>
            <a:endParaRPr lang="en-US" sz="2400" b="1" dirty="0"/>
          </a:p>
          <a:p>
            <a:pPr marL="0" lvl="1" indent="0">
              <a:lnSpc>
                <a:spcPct val="80000"/>
              </a:lnSpc>
              <a:buFont typeface="+mj-lt"/>
              <a:buAutoNum type="arabicPeriod"/>
            </a:pPr>
            <a:r>
              <a:rPr lang="en-US" sz="2800" b="1" dirty="0"/>
              <a:t>Intracellular receptor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7C4B-6CD9-4E89-8C06-8BFB6ACBD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6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670666"/>
            <a:ext cx="8407400" cy="549381"/>
          </a:xfrm>
        </p:spPr>
        <p:txBody>
          <a:bodyPr wrap="square">
            <a:spAutoFit/>
          </a:bodyPr>
          <a:lstStyle/>
          <a:p>
            <a:pPr algn="ctr" eaLnBrk="1" hangingPunct="1">
              <a:tabLst>
                <a:tab pos="4686300" algn="l"/>
              </a:tabLst>
            </a:pPr>
            <a:r>
              <a:rPr lang="en-US" altLang="en-US" dirty="0">
                <a:solidFill>
                  <a:srgbClr val="C00000"/>
                </a:solidFill>
              </a:rPr>
              <a:t>Membrane Receptor Classes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2288" y="6153150"/>
            <a:ext cx="5575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  <a:latin typeface="Times New Roman" panose="02020603050405020304" pitchFamily="18" charset="0"/>
              </a:rPr>
              <a:t>Figure 6-5: Four classes of membrane receptors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3" b="14694"/>
          <a:stretch>
            <a:fillRect/>
          </a:stretch>
        </p:blipFill>
        <p:spPr bwMode="auto">
          <a:xfrm>
            <a:off x="580231" y="1479073"/>
            <a:ext cx="79994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049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1. Ligand-gated Ion Channels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4531426" cy="4731327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400" dirty="0"/>
              <a:t>The activity is regulated by the binding of a ligand to the channel. </a:t>
            </a:r>
          </a:p>
          <a:p>
            <a:pPr marL="514350" indent="-514350"/>
            <a:endParaRPr lang="en-US" sz="2400" dirty="0"/>
          </a:p>
          <a:p>
            <a:pPr marL="514350" indent="-514350"/>
            <a:r>
              <a:rPr lang="en-US" sz="2400" dirty="0"/>
              <a:t>Response to these receptors is: </a:t>
            </a:r>
          </a:p>
          <a:p>
            <a:pPr marL="914400" lvl="1" indent="-514350"/>
            <a:r>
              <a:rPr lang="en-US" sz="2000" dirty="0"/>
              <a:t>Very rapid</a:t>
            </a:r>
          </a:p>
          <a:p>
            <a:pPr marL="914400" lvl="1" indent="-514350"/>
            <a:r>
              <a:rPr lang="en-US" sz="2000" dirty="0"/>
              <a:t>Lasts only a few milliseconds. </a:t>
            </a:r>
          </a:p>
          <a:p>
            <a:pPr marL="514350" indent="-514350"/>
            <a:r>
              <a:rPr lang="en-US" sz="2400" dirty="0"/>
              <a:t>Mediate diverse function</a:t>
            </a:r>
          </a:p>
          <a:p>
            <a:pPr marL="857250" lvl="1" indent="-514350"/>
            <a:r>
              <a:rPr lang="en-US" sz="2100" dirty="0"/>
              <a:t>Neurotransmission</a:t>
            </a:r>
          </a:p>
          <a:p>
            <a:pPr marL="857250" lvl="1" indent="-514350"/>
            <a:r>
              <a:rPr lang="en-US" sz="2100" dirty="0"/>
              <a:t>Cardiac or skeletal muscle contraction </a:t>
            </a: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FD33-F97B-4B75-A977-E25EED0D8F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r="74419" b="20601"/>
          <a:stretch>
            <a:fillRect/>
          </a:stretch>
        </p:blipFill>
        <p:spPr bwMode="auto">
          <a:xfrm>
            <a:off x="5334000" y="1447800"/>
            <a:ext cx="327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37051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6087</TotalTime>
  <Words>1901</Words>
  <Application>Microsoft Office PowerPoint</Application>
  <PresentationFormat>On-screen Show (4:3)</PresentationFormat>
  <Paragraphs>298</Paragraphs>
  <Slides>38</Slides>
  <Notes>23</Notes>
  <HiddenSlides>3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Thème Office</vt:lpstr>
      <vt:lpstr>Blends</vt:lpstr>
      <vt:lpstr>Chart</vt:lpstr>
      <vt:lpstr>Pharmacodynamics</vt:lpstr>
      <vt:lpstr>PowerPoint Presentation</vt:lpstr>
      <vt:lpstr>Drug action</vt:lpstr>
      <vt:lpstr>Mechanism of drug action</vt:lpstr>
      <vt:lpstr>Receptor mediated action</vt:lpstr>
      <vt:lpstr>PowerPoint Presentation</vt:lpstr>
      <vt:lpstr>Types of Receptors:</vt:lpstr>
      <vt:lpstr>Membrane Receptor Classes</vt:lpstr>
      <vt:lpstr>1. Ligand-gated Ion Channels</vt:lpstr>
      <vt:lpstr>Ligand Gated Ion Channel</vt:lpstr>
      <vt:lpstr>2. G-protein coupled receptors</vt:lpstr>
      <vt:lpstr>G-Protein-coupled Receptors</vt:lpstr>
      <vt:lpstr>3. Enzyme-linked receptors: </vt:lpstr>
      <vt:lpstr>3. Enzyme-linked receptors: </vt:lpstr>
      <vt:lpstr>PowerPoint Presentation</vt:lpstr>
      <vt:lpstr>4. Intracellular receptors</vt:lpstr>
      <vt:lpstr>PowerPoint Presentation</vt:lpstr>
      <vt:lpstr>Drug-receptor binding </vt:lpstr>
      <vt:lpstr>Dose response curves</vt:lpstr>
      <vt:lpstr>Graded dose–response Relations</vt:lpstr>
      <vt:lpstr>Log Dose Scale</vt:lpstr>
      <vt:lpstr>PowerPoint Presentation</vt:lpstr>
      <vt:lpstr>PowerPoint Presentation</vt:lpstr>
      <vt:lpstr>Concepts to remember!</vt:lpstr>
      <vt:lpstr>Dose-response curve</vt:lpstr>
      <vt:lpstr>Classification of a drug based on drug-receptor interactions</vt:lpstr>
      <vt:lpstr>Agonist Drugs</vt:lpstr>
      <vt:lpstr>PowerPoint Presentation</vt:lpstr>
      <vt:lpstr>PowerPoint Presentation</vt:lpstr>
      <vt:lpstr>Antagonist Drug</vt:lpstr>
      <vt:lpstr>PowerPoint Presentation</vt:lpstr>
      <vt:lpstr>Inverse Agonist</vt:lpstr>
      <vt:lpstr>Effectiveness, toxicity, lethality</vt:lpstr>
      <vt:lpstr>PowerPoint Presentation</vt:lpstr>
      <vt:lpstr>PowerPoint Presentation</vt:lpstr>
      <vt:lpstr>PowerPoint Presentation</vt:lpstr>
      <vt:lpstr>Pharmacodynamics</vt:lpstr>
      <vt:lpstr>Pharmacodynamics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Principles</dc:title>
  <dc:creator>Adham</dc:creator>
  <cp:lastModifiedBy>hp</cp:lastModifiedBy>
  <cp:revision>193</cp:revision>
  <cp:lastPrinted>2014-09-17T05:47:33Z</cp:lastPrinted>
  <dcterms:created xsi:type="dcterms:W3CDTF">2005-10-04T05:16:03Z</dcterms:created>
  <dcterms:modified xsi:type="dcterms:W3CDTF">2018-10-22T04:20:27Z</dcterms:modified>
</cp:coreProperties>
</file>