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06"/>
  </p:notesMasterIdLst>
  <p:sldIdLst>
    <p:sldId id="360" r:id="rId3"/>
    <p:sldId id="416" r:id="rId4"/>
    <p:sldId id="418" r:id="rId5"/>
    <p:sldId id="347" r:id="rId6"/>
    <p:sldId id="349" r:id="rId7"/>
    <p:sldId id="350" r:id="rId8"/>
    <p:sldId id="366" r:id="rId9"/>
    <p:sldId id="351" r:id="rId10"/>
    <p:sldId id="367" r:id="rId11"/>
    <p:sldId id="368" r:id="rId12"/>
    <p:sldId id="369" r:id="rId13"/>
    <p:sldId id="370" r:id="rId14"/>
    <p:sldId id="352" r:id="rId15"/>
    <p:sldId id="371" r:id="rId16"/>
    <p:sldId id="353" r:id="rId17"/>
    <p:sldId id="372" r:id="rId18"/>
    <p:sldId id="373" r:id="rId19"/>
    <p:sldId id="356" r:id="rId20"/>
    <p:sldId id="359" r:id="rId21"/>
    <p:sldId id="257" r:id="rId22"/>
    <p:sldId id="279" r:id="rId23"/>
    <p:sldId id="258" r:id="rId24"/>
    <p:sldId id="375" r:id="rId25"/>
    <p:sldId id="376" r:id="rId26"/>
    <p:sldId id="268" r:id="rId27"/>
    <p:sldId id="377" r:id="rId28"/>
    <p:sldId id="378" r:id="rId29"/>
    <p:sldId id="272" r:id="rId30"/>
    <p:sldId id="280" r:id="rId31"/>
    <p:sldId id="274" r:id="rId32"/>
    <p:sldId id="269" r:id="rId33"/>
    <p:sldId id="276" r:id="rId34"/>
    <p:sldId id="381" r:id="rId35"/>
    <p:sldId id="290" r:id="rId36"/>
    <p:sldId id="291" r:id="rId37"/>
    <p:sldId id="292" r:id="rId38"/>
    <p:sldId id="293" r:id="rId39"/>
    <p:sldId id="294" r:id="rId40"/>
    <p:sldId id="295" r:id="rId41"/>
    <p:sldId id="298" r:id="rId42"/>
    <p:sldId id="379" r:id="rId43"/>
    <p:sldId id="299" r:id="rId44"/>
    <p:sldId id="300" r:id="rId45"/>
    <p:sldId id="302" r:id="rId46"/>
    <p:sldId id="303" r:id="rId47"/>
    <p:sldId id="304" r:id="rId48"/>
    <p:sldId id="363" r:id="rId49"/>
    <p:sldId id="305" r:id="rId50"/>
    <p:sldId id="307" r:id="rId51"/>
    <p:sldId id="309" r:id="rId52"/>
    <p:sldId id="380" r:id="rId53"/>
    <p:sldId id="310" r:id="rId54"/>
    <p:sldId id="313" r:id="rId55"/>
    <p:sldId id="316" r:id="rId56"/>
    <p:sldId id="314" r:id="rId57"/>
    <p:sldId id="317" r:id="rId58"/>
    <p:sldId id="318" r:id="rId59"/>
    <p:sldId id="319" r:id="rId60"/>
    <p:sldId id="320" r:id="rId61"/>
    <p:sldId id="321" r:id="rId62"/>
    <p:sldId id="322" r:id="rId63"/>
    <p:sldId id="296" r:id="rId64"/>
    <p:sldId id="311" r:id="rId65"/>
    <p:sldId id="324" r:id="rId66"/>
    <p:sldId id="386" r:id="rId67"/>
    <p:sldId id="387" r:id="rId68"/>
    <p:sldId id="388" r:id="rId69"/>
    <p:sldId id="383" r:id="rId70"/>
    <p:sldId id="384" r:id="rId71"/>
    <p:sldId id="325" r:id="rId72"/>
    <p:sldId id="326" r:id="rId73"/>
    <p:sldId id="389" r:id="rId74"/>
    <p:sldId id="327" r:id="rId75"/>
    <p:sldId id="328" r:id="rId76"/>
    <p:sldId id="329" r:id="rId77"/>
    <p:sldId id="330" r:id="rId78"/>
    <p:sldId id="331" r:id="rId79"/>
    <p:sldId id="332" r:id="rId80"/>
    <p:sldId id="333" r:id="rId81"/>
    <p:sldId id="334" r:id="rId82"/>
    <p:sldId id="403" r:id="rId83"/>
    <p:sldId id="390" r:id="rId84"/>
    <p:sldId id="392" r:id="rId85"/>
    <p:sldId id="335" r:id="rId86"/>
    <p:sldId id="336" r:id="rId87"/>
    <p:sldId id="337" r:id="rId88"/>
    <p:sldId id="338" r:id="rId89"/>
    <p:sldId id="339" r:id="rId90"/>
    <p:sldId id="394" r:id="rId91"/>
    <p:sldId id="395" r:id="rId92"/>
    <p:sldId id="396" r:id="rId93"/>
    <p:sldId id="397" r:id="rId94"/>
    <p:sldId id="398" r:id="rId95"/>
    <p:sldId id="399" r:id="rId96"/>
    <p:sldId id="400" r:id="rId97"/>
    <p:sldId id="401" r:id="rId98"/>
    <p:sldId id="404" r:id="rId99"/>
    <p:sldId id="405" r:id="rId100"/>
    <p:sldId id="340" r:id="rId101"/>
    <p:sldId id="341" r:id="rId102"/>
    <p:sldId id="365" r:id="rId103"/>
    <p:sldId id="342" r:id="rId104"/>
    <p:sldId id="343" r:id="rId10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945" autoAdjust="0"/>
  </p:normalViewPr>
  <p:slideViewPr>
    <p:cSldViewPr>
      <p:cViewPr varScale="1">
        <p:scale>
          <a:sx n="52" d="100"/>
          <a:sy n="52" d="100"/>
        </p:scale>
        <p:origin x="1926" y="72"/>
      </p:cViewPr>
      <p:guideLst>
        <p:guide orient="horz" pos="2112"/>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presProps" Target="presProps.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theme" Target="theme/theme1.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0D9AA9-3065-46EF-B966-234830F0AB76}" type="datetimeFigureOut">
              <a:rPr lang="en-US" smtClean="0"/>
              <a:pPr/>
              <a:t>8/15/2018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D4CFD3-1B61-4F2C-A6E7-26423B01D6A9}" type="slidenum">
              <a:rPr lang="en-US" smtClean="0"/>
              <a:pPr/>
              <a:t>‹#›</a:t>
            </a:fld>
            <a:endParaRPr lang="en-US"/>
          </a:p>
        </p:txBody>
      </p:sp>
    </p:spTree>
    <p:extLst>
      <p:ext uri="{BB962C8B-B14F-4D97-AF65-F5344CB8AC3E}">
        <p14:creationId xmlns:p14="http://schemas.microsoft.com/office/powerpoint/2010/main" val="1064504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pia.unil.ch/pharmacology/index.php?id=73"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en.wikipedia.org/wiki/Gray_baby_syndrome" TargetMode="External"/><Relationship Id="rId7" Type="http://schemas.openxmlformats.org/officeDocument/2006/relationships/hyperlink" Target="https://en.wikipedia.org/wiki/Cyanosis" TargetMode="External"/><Relationship Id="rId2" Type="http://schemas.openxmlformats.org/officeDocument/2006/relationships/slide" Target="../slides/slide60.xml"/><Relationship Id="rId1" Type="http://schemas.openxmlformats.org/officeDocument/2006/relationships/notesMaster" Target="../notesMasters/notesMaster1.xml"/><Relationship Id="rId6" Type="http://schemas.openxmlformats.org/officeDocument/2006/relationships/hyperlink" Target="https://en.wikipedia.org/wiki/Hypotension" TargetMode="External"/><Relationship Id="rId5" Type="http://schemas.openxmlformats.org/officeDocument/2006/relationships/hyperlink" Target="https://en.wikipedia.org/wiki/Chloramphenicol#cite_note-Pi.C3.B1eiro-Carrero_2004-23" TargetMode="External"/><Relationship Id="rId4" Type="http://schemas.openxmlformats.org/officeDocument/2006/relationships/hyperlink" Target="https://en.wikipedia.org/wiki/Chloramphenicol#cite_note-McIntyre_2004-22"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epia.unil.ch/pharmacology/index.php?id=34" TargetMode="External"/><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All Routes of administration </a:t>
            </a:r>
            <a:r>
              <a:rPr lang="en-US" noProof="0" dirty="0"/>
              <a:t>except</a:t>
            </a:r>
            <a:r>
              <a:rPr lang="fr-FR" baseline="0" dirty="0"/>
              <a:t> IV injection </a:t>
            </a:r>
            <a:r>
              <a:rPr lang="fr-FR" baseline="0" dirty="0" err="1"/>
              <a:t>may</a:t>
            </a:r>
            <a:r>
              <a:rPr lang="fr-FR" baseline="0" dirty="0"/>
              <a:t> </a:t>
            </a:r>
            <a:r>
              <a:rPr lang="fr-FR" baseline="0" dirty="0" err="1"/>
              <a:t>result</a:t>
            </a:r>
            <a:r>
              <a:rPr lang="fr-FR" baseline="0" dirty="0"/>
              <a:t> in partial </a:t>
            </a:r>
            <a:r>
              <a:rPr lang="fr-FR" baseline="0" dirty="0" err="1"/>
              <a:t>absorbtion</a:t>
            </a:r>
            <a:r>
              <a:rPr lang="fr-FR" baseline="0" dirty="0"/>
              <a:t> and </a:t>
            </a:r>
            <a:r>
              <a:rPr lang="fr-FR" baseline="0" dirty="0" err="1"/>
              <a:t>lower</a:t>
            </a:r>
            <a:r>
              <a:rPr lang="fr-FR" baseline="0" dirty="0"/>
              <a:t> </a:t>
            </a:r>
            <a:r>
              <a:rPr lang="fr-FR" baseline="0" dirty="0" err="1"/>
              <a:t>bioavailability</a:t>
            </a:r>
            <a:endParaRPr lang="fr-FR" baseline="0" dirty="0"/>
          </a:p>
          <a:p>
            <a:r>
              <a:rPr lang="fr-FR" baseline="0" dirty="0" err="1"/>
              <a:t>Drugs</a:t>
            </a:r>
            <a:r>
              <a:rPr lang="fr-FR" baseline="0" dirty="0"/>
              <a:t> administration</a:t>
            </a:r>
            <a:r>
              <a:rPr lang="en-US" sz="1200" dirty="0"/>
              <a:t>orally has several barriers to absorption, so absorption of orally administered drugs is usually delayed and incomplete.</a:t>
            </a:r>
          </a:p>
          <a:p>
            <a:endParaRPr lang="fr-FR" dirty="0"/>
          </a:p>
        </p:txBody>
      </p:sp>
      <p:sp>
        <p:nvSpPr>
          <p:cNvPr id="4" name="Espace réservé du numéro de diapositive 3"/>
          <p:cNvSpPr>
            <a:spLocks noGrp="1"/>
          </p:cNvSpPr>
          <p:nvPr>
            <p:ph type="sldNum" sz="quarter" idx="10"/>
          </p:nvPr>
        </p:nvSpPr>
        <p:spPr/>
        <p:txBody>
          <a:bodyPr/>
          <a:lstStyle/>
          <a:p>
            <a:fld id="{30D4CFD3-1B61-4F2C-A6E7-26423B01D6A9}" type="slidenum">
              <a:rPr lang="en-US" smtClean="0"/>
              <a:pPr/>
              <a:t>4</a:t>
            </a:fld>
            <a:endParaRPr lang="en-US"/>
          </a:p>
        </p:txBody>
      </p:sp>
    </p:spTree>
    <p:extLst>
      <p:ext uri="{BB962C8B-B14F-4D97-AF65-F5344CB8AC3E}">
        <p14:creationId xmlns:p14="http://schemas.microsoft.com/office/powerpoint/2010/main" val="552031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1- Brain, </a:t>
            </a:r>
            <a:r>
              <a:rPr lang="fr-FR" dirty="0" err="1"/>
              <a:t>liver</a:t>
            </a:r>
            <a:r>
              <a:rPr lang="fr-FR" dirty="0"/>
              <a:t> and </a:t>
            </a:r>
            <a:r>
              <a:rPr lang="fr-FR" dirty="0" err="1"/>
              <a:t>kidney</a:t>
            </a:r>
            <a:r>
              <a:rPr lang="fr-FR" dirty="0"/>
              <a:t> (</a:t>
            </a:r>
            <a:r>
              <a:rPr lang="fr-FR" dirty="0" err="1"/>
              <a:t>vessel-rich</a:t>
            </a:r>
            <a:r>
              <a:rPr lang="fr-FR" baseline="0" dirty="0"/>
              <a:t> </a:t>
            </a:r>
            <a:r>
              <a:rPr lang="fr-FR" baseline="0" dirty="0" err="1"/>
              <a:t>organs</a:t>
            </a:r>
            <a:r>
              <a:rPr lang="fr-FR" baseline="0" dirty="0"/>
              <a:t>) have </a:t>
            </a:r>
            <a:r>
              <a:rPr lang="fr-FR" baseline="0" dirty="0" err="1"/>
              <a:t>greater</a:t>
            </a:r>
            <a:r>
              <a:rPr lang="fr-FR" baseline="0" dirty="0"/>
              <a:t> </a:t>
            </a:r>
            <a:r>
              <a:rPr lang="fr-FR" baseline="0" dirty="0" err="1"/>
              <a:t>blood</a:t>
            </a:r>
            <a:r>
              <a:rPr lang="fr-FR" baseline="0" dirty="0"/>
              <a:t> flow </a:t>
            </a:r>
            <a:r>
              <a:rPr lang="fr-FR" baseline="0" dirty="0" err="1"/>
              <a:t>than</a:t>
            </a:r>
            <a:r>
              <a:rPr lang="fr-FR" baseline="0" dirty="0"/>
              <a:t> the </a:t>
            </a:r>
            <a:r>
              <a:rPr lang="fr-FR" baseline="0" dirty="0" err="1"/>
              <a:t>skeletal</a:t>
            </a:r>
            <a:r>
              <a:rPr lang="fr-FR" baseline="0" dirty="0"/>
              <a:t> muscles,</a:t>
            </a:r>
          </a:p>
          <a:p>
            <a:r>
              <a:rPr lang="fr-FR" baseline="0" dirty="0"/>
              <a:t>     adipose tissue, skin and </a:t>
            </a:r>
            <a:r>
              <a:rPr lang="fr-FR" baseline="0" dirty="0" err="1"/>
              <a:t>viscera</a:t>
            </a:r>
            <a:r>
              <a:rPr lang="fr-FR" baseline="0" dirty="0"/>
              <a:t> have </a:t>
            </a:r>
            <a:r>
              <a:rPr lang="fr-FR" baseline="0" dirty="0" err="1"/>
              <a:t>lower</a:t>
            </a:r>
            <a:r>
              <a:rPr lang="fr-FR" baseline="0" dirty="0"/>
              <a:t> rates of </a:t>
            </a:r>
            <a:r>
              <a:rPr lang="fr-FR" baseline="0" dirty="0" err="1"/>
              <a:t>blood</a:t>
            </a:r>
            <a:r>
              <a:rPr lang="fr-FR" baseline="0" dirty="0"/>
              <a:t> flow</a:t>
            </a:r>
            <a:endParaRPr lang="fr-FR" dirty="0"/>
          </a:p>
        </p:txBody>
      </p:sp>
      <p:sp>
        <p:nvSpPr>
          <p:cNvPr id="4" name="Espace réservé du numéro de diapositive 3"/>
          <p:cNvSpPr>
            <a:spLocks noGrp="1"/>
          </p:cNvSpPr>
          <p:nvPr>
            <p:ph type="sldNum" sz="quarter" idx="10"/>
          </p:nvPr>
        </p:nvSpPr>
        <p:spPr/>
        <p:txBody>
          <a:bodyPr/>
          <a:lstStyle/>
          <a:p>
            <a:fld id="{30D4CFD3-1B61-4F2C-A6E7-26423B01D6A9}" type="slidenum">
              <a:rPr lang="en-US" smtClean="0"/>
              <a:pPr/>
              <a:t>22</a:t>
            </a:fld>
            <a:endParaRPr lang="en-US"/>
          </a:p>
        </p:txBody>
      </p:sp>
    </p:spTree>
    <p:extLst>
      <p:ext uri="{BB962C8B-B14F-4D97-AF65-F5344CB8AC3E}">
        <p14:creationId xmlns:p14="http://schemas.microsoft.com/office/powerpoint/2010/main" val="970532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b="0" i="0" kern="1200" dirty="0">
                <a:solidFill>
                  <a:schemeClr val="tx1"/>
                </a:solidFill>
                <a:effectLst/>
                <a:latin typeface="+mn-lt"/>
                <a:ea typeface="+mn-ea"/>
                <a:cs typeface="+mn-cs"/>
              </a:rPr>
              <a:t>Capillary structure varies widely in terms of the fraction of the basement membrane that is exposed by slit junctions between endothelial cells. </a:t>
            </a:r>
          </a:p>
          <a:p>
            <a:r>
              <a:rPr lang="en-US" sz="1200" b="0" i="0" kern="1200" dirty="0">
                <a:solidFill>
                  <a:schemeClr val="tx1"/>
                </a:solidFill>
                <a:effectLst/>
                <a:latin typeface="+mn-lt"/>
                <a:ea typeface="+mn-ea"/>
                <a:cs typeface="+mn-cs"/>
              </a:rPr>
              <a:t>In</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the liver and spleen, where a large part of the basement membrane is exposed due to large, discontinuous capillaries through which large plasma proteins can pass. In the brain, the capillary structure is continuous, and there are no slit junctions.</a:t>
            </a:r>
            <a:endParaRPr lang="fr-FR" dirty="0"/>
          </a:p>
        </p:txBody>
      </p:sp>
      <p:sp>
        <p:nvSpPr>
          <p:cNvPr id="4" name="Espace réservé du numéro de diapositive 3"/>
          <p:cNvSpPr>
            <a:spLocks noGrp="1"/>
          </p:cNvSpPr>
          <p:nvPr>
            <p:ph type="sldNum" sz="quarter" idx="10"/>
          </p:nvPr>
        </p:nvSpPr>
        <p:spPr/>
        <p:txBody>
          <a:bodyPr/>
          <a:lstStyle/>
          <a:p>
            <a:fld id="{30D4CFD3-1B61-4F2C-A6E7-26423B01D6A9}" type="slidenum">
              <a:rPr lang="en-US" smtClean="0"/>
              <a:pPr/>
              <a:t>23</a:t>
            </a:fld>
            <a:endParaRPr lang="en-US"/>
          </a:p>
        </p:txBody>
      </p:sp>
    </p:spTree>
    <p:extLst>
      <p:ext uri="{BB962C8B-B14F-4D97-AF65-F5344CB8AC3E}">
        <p14:creationId xmlns:p14="http://schemas.microsoft.com/office/powerpoint/2010/main" val="1636817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0D4CFD3-1B61-4F2C-A6E7-26423B01D6A9}" type="slidenum">
              <a:rPr lang="en-US" smtClean="0"/>
              <a:pPr/>
              <a:t>25</a:t>
            </a:fld>
            <a:endParaRPr lang="en-US"/>
          </a:p>
        </p:txBody>
      </p:sp>
    </p:spTree>
    <p:extLst>
      <p:ext uri="{BB962C8B-B14F-4D97-AF65-F5344CB8AC3E}">
        <p14:creationId xmlns:p14="http://schemas.microsoft.com/office/powerpoint/2010/main" val="1592134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D4CFD3-1B61-4F2C-A6E7-26423B01D6A9}" type="slidenum">
              <a:rPr lang="en-US" smtClean="0"/>
              <a:pPr/>
              <a:t>26</a:t>
            </a:fld>
            <a:endParaRPr lang="en-US"/>
          </a:p>
        </p:txBody>
      </p:sp>
    </p:spTree>
    <p:extLst>
      <p:ext uri="{BB962C8B-B14F-4D97-AF65-F5344CB8AC3E}">
        <p14:creationId xmlns:p14="http://schemas.microsoft.com/office/powerpoint/2010/main" val="2598185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23525E-C7FA-4BA9-8E88-FC601B820C8B}" type="slidenum">
              <a:rPr lang="en-US" smtClean="0"/>
              <a:pPr/>
              <a:t>28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1st </a:t>
            </a:r>
            <a:r>
              <a:rPr lang="fr-FR" dirty="0" err="1"/>
              <a:t>order</a:t>
            </a:r>
            <a:r>
              <a:rPr lang="fr-FR" dirty="0"/>
              <a:t> </a:t>
            </a:r>
            <a:r>
              <a:rPr lang="fr-FR" dirty="0" err="1"/>
              <a:t>elimination</a:t>
            </a:r>
            <a:r>
              <a:rPr lang="fr-FR" dirty="0"/>
              <a:t> </a:t>
            </a:r>
            <a:r>
              <a:rPr lang="fr-FR" dirty="0" err="1"/>
              <a:t>means</a:t>
            </a:r>
            <a:r>
              <a:rPr lang="fr-FR" dirty="0"/>
              <a:t> </a:t>
            </a:r>
            <a:r>
              <a:rPr lang="fr-FR" dirty="0" err="1"/>
              <a:t>that</a:t>
            </a:r>
            <a:r>
              <a:rPr lang="fr-FR" dirty="0"/>
              <a:t> a constant</a:t>
            </a:r>
            <a:r>
              <a:rPr lang="fr-FR" baseline="0" dirty="0"/>
              <a:t> fraction of </a:t>
            </a:r>
            <a:r>
              <a:rPr lang="fr-FR" baseline="0" dirty="0" err="1"/>
              <a:t>drug</a:t>
            </a:r>
            <a:r>
              <a:rPr lang="fr-FR" baseline="0" dirty="0"/>
              <a:t> </a:t>
            </a:r>
            <a:r>
              <a:rPr lang="fr-FR" baseline="0" dirty="0" err="1"/>
              <a:t>is</a:t>
            </a:r>
            <a:r>
              <a:rPr lang="fr-FR" baseline="0" dirty="0"/>
              <a:t> </a:t>
            </a:r>
            <a:r>
              <a:rPr lang="fr-FR" baseline="0" dirty="0" err="1"/>
              <a:t>metabolized</a:t>
            </a:r>
            <a:r>
              <a:rPr lang="fr-FR" baseline="0" dirty="0"/>
              <a:t> per unit time ( </a:t>
            </a:r>
            <a:r>
              <a:rPr lang="fr-FR" baseline="0" dirty="0" err="1"/>
              <a:t>with</a:t>
            </a:r>
            <a:r>
              <a:rPr lang="fr-FR" baseline="0" dirty="0"/>
              <a:t> </a:t>
            </a:r>
            <a:r>
              <a:rPr lang="fr-FR" baseline="0" dirty="0" err="1"/>
              <a:t>each</a:t>
            </a:r>
            <a:r>
              <a:rPr lang="fr-FR" baseline="0" dirty="0"/>
              <a:t> </a:t>
            </a:r>
            <a:r>
              <a:rPr lang="fr-FR" baseline="0" dirty="0" err="1"/>
              <a:t>half</a:t>
            </a:r>
            <a:r>
              <a:rPr lang="fr-FR" baseline="0" dirty="0"/>
              <a:t> life the </a:t>
            </a:r>
            <a:r>
              <a:rPr lang="fr-FR" baseline="0" dirty="0" err="1"/>
              <a:t>conc</a:t>
            </a:r>
            <a:r>
              <a:rPr lang="fr-FR" baseline="0" dirty="0"/>
              <a:t> </a:t>
            </a:r>
            <a:r>
              <a:rPr lang="fr-FR" baseline="0" dirty="0" err="1"/>
              <a:t>decreases</a:t>
            </a:r>
            <a:r>
              <a:rPr lang="fr-FR" baseline="0" dirty="0"/>
              <a:t> by 50%) = </a:t>
            </a:r>
            <a:r>
              <a:rPr lang="fr-FR" baseline="0" dirty="0" err="1"/>
              <a:t>linear</a:t>
            </a:r>
            <a:r>
              <a:rPr lang="fr-FR" baseline="0" dirty="0"/>
              <a:t> </a:t>
            </a:r>
            <a:r>
              <a:rPr lang="fr-FR" baseline="0" dirty="0" err="1"/>
              <a:t>kinetics</a:t>
            </a:r>
            <a:endParaRPr lang="fr-FR" baseline="0" dirty="0"/>
          </a:p>
          <a:p>
            <a:r>
              <a:rPr lang="fr-FR" baseline="0" dirty="0" err="1"/>
              <a:t>Zero</a:t>
            </a:r>
            <a:r>
              <a:rPr lang="fr-FR" baseline="0" dirty="0"/>
              <a:t> </a:t>
            </a:r>
            <a:r>
              <a:rPr lang="fr-FR" baseline="0" dirty="0" err="1"/>
              <a:t>ordder</a:t>
            </a:r>
            <a:r>
              <a:rPr lang="fr-FR" baseline="0" dirty="0"/>
              <a:t> </a:t>
            </a:r>
            <a:r>
              <a:rPr lang="fr-FR" baseline="0" dirty="0" err="1"/>
              <a:t>kietics</a:t>
            </a:r>
            <a:r>
              <a:rPr lang="fr-FR" baseline="0" dirty="0"/>
              <a:t>: doses are </a:t>
            </a:r>
            <a:r>
              <a:rPr lang="fr-FR" baseline="0" dirty="0" err="1"/>
              <a:t>very</a:t>
            </a:r>
            <a:r>
              <a:rPr lang="fr-FR" baseline="0" dirty="0"/>
              <a:t> large, the enzymes </a:t>
            </a:r>
            <a:r>
              <a:rPr lang="fr-FR" baseline="0" dirty="0" err="1"/>
              <a:t>is</a:t>
            </a:r>
            <a:r>
              <a:rPr lang="fr-FR" baseline="0" dirty="0"/>
              <a:t> </a:t>
            </a:r>
            <a:r>
              <a:rPr lang="fr-FR" baseline="0" dirty="0" err="1"/>
              <a:t>saturated</a:t>
            </a:r>
            <a:r>
              <a:rPr lang="fr-FR" baseline="0" dirty="0"/>
              <a:t> by a high free </a:t>
            </a:r>
            <a:r>
              <a:rPr lang="fr-FR" baseline="0" dirty="0" err="1"/>
              <a:t>drug</a:t>
            </a:r>
            <a:r>
              <a:rPr lang="fr-FR" baseline="0" dirty="0"/>
              <a:t> </a:t>
            </a:r>
            <a:r>
              <a:rPr lang="fr-FR" baseline="0" dirty="0" err="1"/>
              <a:t>conc</a:t>
            </a:r>
            <a:r>
              <a:rPr lang="fr-FR" baseline="0" dirty="0"/>
              <a:t>, and the rate of </a:t>
            </a:r>
            <a:r>
              <a:rPr lang="fr-FR" baseline="0" dirty="0" err="1"/>
              <a:t>metabolism</a:t>
            </a:r>
            <a:r>
              <a:rPr lang="fr-FR" baseline="0" dirty="0"/>
              <a:t> </a:t>
            </a:r>
            <a:r>
              <a:rPr lang="fr-FR" baseline="0" dirty="0" err="1"/>
              <a:t>remains</a:t>
            </a:r>
            <a:r>
              <a:rPr lang="fr-FR" baseline="0" dirty="0"/>
              <a:t> constant over time</a:t>
            </a:r>
          </a:p>
          <a:p>
            <a:r>
              <a:rPr lang="fr-FR" baseline="0" dirty="0"/>
              <a:t>This </a:t>
            </a:r>
            <a:r>
              <a:rPr lang="fr-FR" baseline="0" dirty="0" err="1"/>
              <a:t>is</a:t>
            </a:r>
            <a:r>
              <a:rPr lang="fr-FR" baseline="0" dirty="0"/>
              <a:t> </a:t>
            </a:r>
            <a:r>
              <a:rPr lang="fr-FR" baseline="0" dirty="0" err="1"/>
              <a:t>caled</a:t>
            </a:r>
            <a:r>
              <a:rPr lang="fr-FR" baseline="0" dirty="0"/>
              <a:t> </a:t>
            </a:r>
            <a:r>
              <a:rPr lang="en-US" sz="1200" b="0" i="0" kern="1200" dirty="0">
                <a:solidFill>
                  <a:schemeClr val="tx1"/>
                </a:solidFill>
                <a:effectLst/>
                <a:latin typeface="+mn-lt"/>
                <a:ea typeface="+mn-ea"/>
                <a:cs typeface="+mn-cs"/>
              </a:rPr>
              <a:t>zero-order kinetics are also called “</a:t>
            </a:r>
            <a:r>
              <a:rPr lang="en-US" sz="1200" b="0" i="0" kern="1200" dirty="0">
                <a:solidFill>
                  <a:schemeClr val="tx1"/>
                </a:solidFill>
                <a:effectLst/>
                <a:latin typeface="+mn-lt"/>
                <a:ea typeface="+mn-ea"/>
                <a:cs typeface="+mn-cs"/>
                <a:hlinkClick r:id="rId3" tooltip="Opens internal link in current window"/>
              </a:rPr>
              <a:t>non-linear kinetics</a:t>
            </a:r>
            <a:r>
              <a:rPr lang="en-US" sz="1200" b="0" i="0" kern="1200" dirty="0">
                <a:solidFill>
                  <a:schemeClr val="tx1"/>
                </a:solidFill>
                <a:effectLst/>
                <a:latin typeface="+mn-lt"/>
                <a:ea typeface="+mn-ea"/>
                <a:cs typeface="+mn-cs"/>
              </a:rPr>
              <a:t>”. Constant amount of drug is metabolized per unit of time, and </a:t>
            </a:r>
            <a:r>
              <a:rPr lang="en-US" sz="1200" b="0" i="0" kern="1200" dirty="0" err="1">
                <a:solidFill>
                  <a:schemeClr val="tx1"/>
                </a:solidFill>
                <a:effectLst/>
                <a:latin typeface="+mn-lt"/>
                <a:ea typeface="+mn-ea"/>
                <a:cs typeface="+mn-cs"/>
              </a:rPr>
              <a:t>undependent</a:t>
            </a:r>
            <a:r>
              <a:rPr lang="en-US" sz="1200" b="0" i="0" kern="1200" dirty="0">
                <a:solidFill>
                  <a:schemeClr val="tx1"/>
                </a:solidFill>
                <a:effectLst/>
                <a:latin typeface="+mn-lt"/>
                <a:ea typeface="+mn-ea"/>
                <a:cs typeface="+mn-cs"/>
              </a:rPr>
              <a:t> on </a:t>
            </a:r>
            <a:r>
              <a:rPr lang="en-US" sz="1200" b="0" i="0" kern="1200">
                <a:solidFill>
                  <a:schemeClr val="tx1"/>
                </a:solidFill>
                <a:effectLst/>
                <a:latin typeface="+mn-lt"/>
                <a:ea typeface="+mn-ea"/>
                <a:cs typeface="+mn-cs"/>
              </a:rPr>
              <a:t>the drug</a:t>
            </a:r>
            <a:r>
              <a:rPr lang="en-US" sz="1200" b="0" i="0" kern="1200" baseline="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conc</a:t>
            </a:r>
            <a:endParaRPr lang="fr-FR" dirty="0"/>
          </a:p>
        </p:txBody>
      </p:sp>
      <p:sp>
        <p:nvSpPr>
          <p:cNvPr id="4" name="Espace réservé du numéro de diapositive 3"/>
          <p:cNvSpPr>
            <a:spLocks noGrp="1"/>
          </p:cNvSpPr>
          <p:nvPr>
            <p:ph type="sldNum" sz="quarter" idx="10"/>
          </p:nvPr>
        </p:nvSpPr>
        <p:spPr/>
        <p:txBody>
          <a:bodyPr/>
          <a:lstStyle/>
          <a:p>
            <a:fld id="{30D4CFD3-1B61-4F2C-A6E7-26423B01D6A9}" type="slidenum">
              <a:rPr lang="en-US" smtClean="0"/>
              <a:pPr/>
              <a:t>37</a:t>
            </a:fld>
            <a:endParaRPr lang="en-US"/>
          </a:p>
        </p:txBody>
      </p:sp>
    </p:spTree>
    <p:extLst>
      <p:ext uri="{BB962C8B-B14F-4D97-AF65-F5344CB8AC3E}">
        <p14:creationId xmlns:p14="http://schemas.microsoft.com/office/powerpoint/2010/main" val="26701874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Lipophilic</a:t>
            </a:r>
            <a:r>
              <a:rPr lang="fr-FR" dirty="0"/>
              <a:t> </a:t>
            </a:r>
            <a:r>
              <a:rPr lang="fr-FR" dirty="0" err="1"/>
              <a:t>drugs</a:t>
            </a:r>
            <a:r>
              <a:rPr lang="fr-FR" dirty="0"/>
              <a:t> are </a:t>
            </a:r>
            <a:r>
              <a:rPr lang="fr-FR" dirty="0" err="1"/>
              <a:t>reabsorbed</a:t>
            </a:r>
            <a:r>
              <a:rPr lang="fr-FR" dirty="0"/>
              <a:t> in the distal </a:t>
            </a:r>
            <a:r>
              <a:rPr lang="fr-FR" dirty="0" err="1"/>
              <a:t>convoluted</a:t>
            </a:r>
            <a:r>
              <a:rPr lang="fr-FR" dirty="0"/>
              <a:t> tubules</a:t>
            </a:r>
          </a:p>
        </p:txBody>
      </p:sp>
      <p:sp>
        <p:nvSpPr>
          <p:cNvPr id="4" name="Espace réservé du numéro de diapositive 3"/>
          <p:cNvSpPr>
            <a:spLocks noGrp="1"/>
          </p:cNvSpPr>
          <p:nvPr>
            <p:ph type="sldNum" sz="quarter" idx="10"/>
          </p:nvPr>
        </p:nvSpPr>
        <p:spPr/>
        <p:txBody>
          <a:bodyPr/>
          <a:lstStyle/>
          <a:p>
            <a:fld id="{30D4CFD3-1B61-4F2C-A6E7-26423B01D6A9}" type="slidenum">
              <a:rPr lang="en-US" smtClean="0"/>
              <a:pPr/>
              <a:t>39</a:t>
            </a:fld>
            <a:endParaRPr lang="en-US"/>
          </a:p>
        </p:txBody>
      </p:sp>
    </p:spTree>
    <p:extLst>
      <p:ext uri="{BB962C8B-B14F-4D97-AF65-F5344CB8AC3E}">
        <p14:creationId xmlns:p14="http://schemas.microsoft.com/office/powerpoint/2010/main" val="29083713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Hepatic</a:t>
            </a:r>
            <a:r>
              <a:rPr lang="fr-FR" dirty="0"/>
              <a:t> microsomal CYP450-dependent</a:t>
            </a:r>
            <a:r>
              <a:rPr lang="fr-FR" baseline="0" dirty="0"/>
              <a:t> </a:t>
            </a:r>
            <a:r>
              <a:rPr lang="fr-FR" baseline="0" dirty="0" err="1"/>
              <a:t>electron</a:t>
            </a:r>
            <a:r>
              <a:rPr lang="fr-FR" baseline="0" dirty="0"/>
              <a:t> </a:t>
            </a:r>
            <a:r>
              <a:rPr lang="fr-FR" baseline="0" dirty="0" err="1"/>
              <a:t>transfer</a:t>
            </a:r>
            <a:r>
              <a:rPr lang="fr-FR" baseline="0" dirty="0"/>
              <a:t> </a:t>
            </a:r>
            <a:r>
              <a:rPr lang="fr-FR" baseline="0" dirty="0" err="1"/>
              <a:t>chain</a:t>
            </a:r>
            <a:endParaRPr lang="fr-FR" dirty="0"/>
          </a:p>
        </p:txBody>
      </p:sp>
      <p:sp>
        <p:nvSpPr>
          <p:cNvPr id="4" name="Espace réservé du numéro de diapositive 3"/>
          <p:cNvSpPr>
            <a:spLocks noGrp="1"/>
          </p:cNvSpPr>
          <p:nvPr>
            <p:ph type="sldNum" sz="quarter" idx="10"/>
          </p:nvPr>
        </p:nvSpPr>
        <p:spPr/>
        <p:txBody>
          <a:bodyPr/>
          <a:lstStyle/>
          <a:p>
            <a:fld id="{30D4CFD3-1B61-4F2C-A6E7-26423B01D6A9}" type="slidenum">
              <a:rPr lang="en-US" smtClean="0"/>
              <a:pPr/>
              <a:t>42</a:t>
            </a:fld>
            <a:endParaRPr lang="en-US"/>
          </a:p>
        </p:txBody>
      </p:sp>
    </p:spTree>
    <p:extLst>
      <p:ext uri="{BB962C8B-B14F-4D97-AF65-F5344CB8AC3E}">
        <p14:creationId xmlns:p14="http://schemas.microsoft.com/office/powerpoint/2010/main" val="23849296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Many</a:t>
            </a:r>
            <a:r>
              <a:rPr lang="fr-FR" dirty="0"/>
              <a:t> </a:t>
            </a:r>
            <a:r>
              <a:rPr lang="fr-FR" dirty="0" err="1"/>
              <a:t>different</a:t>
            </a:r>
            <a:r>
              <a:rPr lang="fr-FR" dirty="0"/>
              <a:t> </a:t>
            </a:r>
            <a:r>
              <a:rPr lang="fr-FR" dirty="0" err="1"/>
              <a:t>genes</a:t>
            </a:r>
            <a:r>
              <a:rPr lang="fr-FR" dirty="0"/>
              <a:t> </a:t>
            </a:r>
            <a:r>
              <a:rPr lang="fr-FR" dirty="0" err="1"/>
              <a:t>that</a:t>
            </a:r>
            <a:r>
              <a:rPr lang="fr-FR" dirty="0"/>
              <a:t> encode multiple enzymes</a:t>
            </a:r>
            <a:r>
              <a:rPr lang="fr-FR" baseline="0" dirty="0"/>
              <a:t> </a:t>
            </a:r>
            <a:r>
              <a:rPr lang="fr-FR" baseline="0" dirty="0" err="1"/>
              <a:t>there</a:t>
            </a:r>
            <a:r>
              <a:rPr lang="fr-FR" baseline="0" dirty="0"/>
              <a:t> are </a:t>
            </a:r>
            <a:r>
              <a:rPr lang="fr-FR" baseline="0" dirty="0" err="1"/>
              <a:t>many</a:t>
            </a:r>
            <a:r>
              <a:rPr lang="fr-FR" baseline="0" dirty="0"/>
              <a:t> </a:t>
            </a:r>
            <a:r>
              <a:rPr lang="fr-FR" baseline="0" dirty="0" err="1"/>
              <a:t>different</a:t>
            </a:r>
            <a:r>
              <a:rPr lang="fr-FR" baseline="0" dirty="0"/>
              <a:t> P450</a:t>
            </a:r>
            <a:endParaRPr lang="fr-FR" dirty="0"/>
          </a:p>
        </p:txBody>
      </p:sp>
      <p:sp>
        <p:nvSpPr>
          <p:cNvPr id="4" name="Espace réservé du numéro de diapositive 3"/>
          <p:cNvSpPr>
            <a:spLocks noGrp="1"/>
          </p:cNvSpPr>
          <p:nvPr>
            <p:ph type="sldNum" sz="quarter" idx="10"/>
          </p:nvPr>
        </p:nvSpPr>
        <p:spPr/>
        <p:txBody>
          <a:bodyPr/>
          <a:lstStyle/>
          <a:p>
            <a:fld id="{30D4CFD3-1B61-4F2C-A6E7-26423B01D6A9}" type="slidenum">
              <a:rPr lang="en-US" smtClean="0"/>
              <a:pPr/>
              <a:t>45</a:t>
            </a:fld>
            <a:endParaRPr lang="en-US"/>
          </a:p>
        </p:txBody>
      </p:sp>
    </p:spTree>
    <p:extLst>
      <p:ext uri="{BB962C8B-B14F-4D97-AF65-F5344CB8AC3E}">
        <p14:creationId xmlns:p14="http://schemas.microsoft.com/office/powerpoint/2010/main" val="19294268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Narrow" panose="020B0606020202030204" pitchFamily="34" charset="0"/>
              </a:rPr>
              <a:t>4 CYP2D6 mutations result in very low metabolizing capacities. </a:t>
            </a:r>
          </a:p>
          <a:p>
            <a:endParaRPr lang="en-US" dirty="0"/>
          </a:p>
        </p:txBody>
      </p:sp>
      <p:sp>
        <p:nvSpPr>
          <p:cNvPr id="4" name="Slide Number Placeholder 3"/>
          <p:cNvSpPr>
            <a:spLocks noGrp="1"/>
          </p:cNvSpPr>
          <p:nvPr>
            <p:ph type="sldNum" sz="quarter" idx="10"/>
          </p:nvPr>
        </p:nvSpPr>
        <p:spPr/>
        <p:txBody>
          <a:bodyPr/>
          <a:lstStyle/>
          <a:p>
            <a:fld id="{AA27D6EA-511B-4B0F-937A-D0D82DD8FFFA}" type="slidenum">
              <a:rPr lang="en-US" smtClean="0"/>
              <a:pPr/>
              <a:t>48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1- </a:t>
            </a:r>
            <a:r>
              <a:rPr lang="fr-FR" dirty="0" err="1"/>
              <a:t>movement</a:t>
            </a:r>
            <a:r>
              <a:rPr lang="fr-FR" dirty="0"/>
              <a:t> of </a:t>
            </a:r>
            <a:r>
              <a:rPr lang="fr-FR" dirty="0" err="1"/>
              <a:t>drug</a:t>
            </a:r>
            <a:r>
              <a:rPr lang="fr-FR" dirty="0"/>
              <a:t> </a:t>
            </a:r>
            <a:r>
              <a:rPr lang="fr-FR" dirty="0" err="1"/>
              <a:t>is</a:t>
            </a:r>
            <a:r>
              <a:rPr lang="fr-FR" dirty="0"/>
              <a:t> concentration gradient </a:t>
            </a:r>
            <a:r>
              <a:rPr lang="fr-FR" dirty="0" err="1"/>
              <a:t>across</a:t>
            </a:r>
            <a:r>
              <a:rPr lang="fr-FR" dirty="0"/>
              <a:t> the membrane</a:t>
            </a:r>
          </a:p>
          <a:p>
            <a:r>
              <a:rPr lang="fr-FR" dirty="0"/>
              <a:t>     not saturable</a:t>
            </a:r>
          </a:p>
          <a:p>
            <a:r>
              <a:rPr lang="fr-FR" dirty="0"/>
              <a:t>     </a:t>
            </a:r>
            <a:r>
              <a:rPr lang="fr-FR" dirty="0" err="1"/>
              <a:t>low</a:t>
            </a:r>
            <a:r>
              <a:rPr lang="fr-FR" dirty="0"/>
              <a:t> structural </a:t>
            </a:r>
            <a:r>
              <a:rPr lang="fr-FR" dirty="0" err="1"/>
              <a:t>selectivity</a:t>
            </a:r>
            <a:endParaRPr lang="fr-FR" dirty="0"/>
          </a:p>
        </p:txBody>
      </p:sp>
      <p:sp>
        <p:nvSpPr>
          <p:cNvPr id="4" name="Espace réservé du numéro de diapositive 3"/>
          <p:cNvSpPr>
            <a:spLocks noGrp="1"/>
          </p:cNvSpPr>
          <p:nvPr>
            <p:ph type="sldNum" sz="quarter" idx="10"/>
          </p:nvPr>
        </p:nvSpPr>
        <p:spPr/>
        <p:txBody>
          <a:bodyPr/>
          <a:lstStyle/>
          <a:p>
            <a:fld id="{30D4CFD3-1B61-4F2C-A6E7-26423B01D6A9}" type="slidenum">
              <a:rPr lang="en-US" smtClean="0"/>
              <a:pPr/>
              <a:t>10</a:t>
            </a:fld>
            <a:endParaRPr lang="en-US"/>
          </a:p>
        </p:txBody>
      </p:sp>
    </p:spTree>
    <p:extLst>
      <p:ext uri="{BB962C8B-B14F-4D97-AF65-F5344CB8AC3E}">
        <p14:creationId xmlns:p14="http://schemas.microsoft.com/office/powerpoint/2010/main" val="17339901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b="1" dirty="0" err="1">
                <a:latin typeface="Arial Narrow" panose="020B0606020202030204" pitchFamily="34" charset="0"/>
              </a:rPr>
              <a:t>Clopidogrel</a:t>
            </a:r>
            <a:r>
              <a:rPr lang="en-US" sz="1200" b="1" dirty="0">
                <a:latin typeface="Arial Narrow" panose="020B0606020202030204" pitchFamily="34" charset="0"/>
              </a:rPr>
              <a:t>: antiplatelet</a:t>
            </a:r>
            <a:endParaRPr lang="fr-FR" dirty="0"/>
          </a:p>
        </p:txBody>
      </p:sp>
      <p:sp>
        <p:nvSpPr>
          <p:cNvPr id="4" name="Espace réservé du numéro de diapositive 3"/>
          <p:cNvSpPr>
            <a:spLocks noGrp="1"/>
          </p:cNvSpPr>
          <p:nvPr>
            <p:ph type="sldNum" sz="quarter" idx="10"/>
          </p:nvPr>
        </p:nvSpPr>
        <p:spPr/>
        <p:txBody>
          <a:bodyPr/>
          <a:lstStyle/>
          <a:p>
            <a:fld id="{30D4CFD3-1B61-4F2C-A6E7-26423B01D6A9}" type="slidenum">
              <a:rPr lang="en-US" smtClean="0"/>
              <a:pPr/>
              <a:t>49</a:t>
            </a:fld>
            <a:endParaRPr lang="en-US"/>
          </a:p>
        </p:txBody>
      </p:sp>
    </p:spTree>
    <p:extLst>
      <p:ext uri="{BB962C8B-B14F-4D97-AF65-F5344CB8AC3E}">
        <p14:creationId xmlns:p14="http://schemas.microsoft.com/office/powerpoint/2010/main" val="37903857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Xenobiotics</a:t>
            </a:r>
            <a:r>
              <a:rPr lang="fr-FR" dirty="0"/>
              <a:t>: </a:t>
            </a:r>
            <a:r>
              <a:rPr lang="fr-FR" dirty="0" err="1"/>
              <a:t>chemicals</a:t>
            </a:r>
            <a:r>
              <a:rPr lang="fr-FR" dirty="0"/>
              <a:t> not </a:t>
            </a:r>
            <a:r>
              <a:rPr lang="fr-FR" dirty="0" err="1"/>
              <a:t>normally</a:t>
            </a:r>
            <a:r>
              <a:rPr lang="fr-FR" dirty="0"/>
              <a:t> </a:t>
            </a:r>
            <a:r>
              <a:rPr lang="fr-FR" dirty="0" err="1"/>
              <a:t>produced</a:t>
            </a:r>
            <a:r>
              <a:rPr lang="fr-FR" baseline="0" dirty="0"/>
              <a:t> or </a:t>
            </a:r>
            <a:r>
              <a:rPr lang="fr-FR" baseline="0" dirty="0" err="1"/>
              <a:t>expected</a:t>
            </a:r>
            <a:r>
              <a:rPr lang="fr-FR" baseline="0" dirty="0"/>
              <a:t> to </a:t>
            </a:r>
            <a:r>
              <a:rPr lang="fr-FR" baseline="0" dirty="0" err="1"/>
              <a:t>be</a:t>
            </a:r>
            <a:r>
              <a:rPr lang="fr-FR" baseline="0" dirty="0"/>
              <a:t> </a:t>
            </a:r>
            <a:r>
              <a:rPr lang="fr-FR" baseline="0" dirty="0" err="1"/>
              <a:t>present</a:t>
            </a:r>
            <a:r>
              <a:rPr lang="fr-FR" baseline="0" dirty="0"/>
              <a:t> in the body, for </a:t>
            </a:r>
            <a:r>
              <a:rPr lang="fr-FR" baseline="0" dirty="0" err="1"/>
              <a:t>example</a:t>
            </a:r>
            <a:r>
              <a:rPr lang="fr-FR" baseline="0" dirty="0"/>
              <a:t>, </a:t>
            </a:r>
            <a:r>
              <a:rPr lang="fr-FR" baseline="0" dirty="0" err="1"/>
              <a:t>drugs</a:t>
            </a:r>
            <a:r>
              <a:rPr lang="fr-FR" baseline="0" dirty="0"/>
              <a:t> or </a:t>
            </a:r>
            <a:r>
              <a:rPr lang="fr-FR" baseline="0" dirty="0" err="1"/>
              <a:t>enviromental</a:t>
            </a:r>
            <a:r>
              <a:rPr lang="fr-FR" baseline="0" dirty="0"/>
              <a:t> </a:t>
            </a:r>
            <a:r>
              <a:rPr lang="fr-FR" baseline="0" dirty="0" err="1"/>
              <a:t>pollutants</a:t>
            </a:r>
            <a:endParaRPr lang="fr-FR" dirty="0"/>
          </a:p>
        </p:txBody>
      </p:sp>
      <p:sp>
        <p:nvSpPr>
          <p:cNvPr id="4" name="Espace réservé du numéro de diapositive 3"/>
          <p:cNvSpPr>
            <a:spLocks noGrp="1"/>
          </p:cNvSpPr>
          <p:nvPr>
            <p:ph type="sldNum" sz="quarter" idx="10"/>
          </p:nvPr>
        </p:nvSpPr>
        <p:spPr/>
        <p:txBody>
          <a:bodyPr/>
          <a:lstStyle/>
          <a:p>
            <a:fld id="{30D4CFD3-1B61-4F2C-A6E7-26423B01D6A9}" type="slidenum">
              <a:rPr lang="en-US" smtClean="0"/>
              <a:pPr/>
              <a:t>50</a:t>
            </a:fld>
            <a:endParaRPr lang="en-US"/>
          </a:p>
        </p:txBody>
      </p:sp>
    </p:spTree>
    <p:extLst>
      <p:ext uri="{BB962C8B-B14F-4D97-AF65-F5344CB8AC3E}">
        <p14:creationId xmlns:p14="http://schemas.microsoft.com/office/powerpoint/2010/main" val="2803690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Felodipine</a:t>
            </a:r>
            <a:r>
              <a:rPr lang="fr-FR" dirty="0"/>
              <a:t>: CCB, </a:t>
            </a:r>
            <a:r>
              <a:rPr lang="fr-FR" dirty="0" err="1"/>
              <a:t>treat</a:t>
            </a:r>
            <a:r>
              <a:rPr lang="fr-FR" dirty="0"/>
              <a:t> hypertension</a:t>
            </a:r>
          </a:p>
        </p:txBody>
      </p:sp>
      <p:sp>
        <p:nvSpPr>
          <p:cNvPr id="4" name="Espace réservé du numéro de diapositive 3"/>
          <p:cNvSpPr>
            <a:spLocks noGrp="1"/>
          </p:cNvSpPr>
          <p:nvPr>
            <p:ph type="sldNum" sz="quarter" idx="10"/>
          </p:nvPr>
        </p:nvSpPr>
        <p:spPr/>
        <p:txBody>
          <a:bodyPr/>
          <a:lstStyle/>
          <a:p>
            <a:fld id="{30D4CFD3-1B61-4F2C-A6E7-26423B01D6A9}" type="slidenum">
              <a:rPr lang="en-US" smtClean="0"/>
              <a:pPr/>
              <a:t>56</a:t>
            </a:fld>
            <a:endParaRPr lang="en-US"/>
          </a:p>
        </p:txBody>
      </p:sp>
    </p:spTree>
    <p:extLst>
      <p:ext uri="{BB962C8B-B14F-4D97-AF65-F5344CB8AC3E}">
        <p14:creationId xmlns:p14="http://schemas.microsoft.com/office/powerpoint/2010/main" val="41750079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b="0" i="0" kern="1200" dirty="0">
                <a:solidFill>
                  <a:schemeClr val="tx1"/>
                </a:solidFill>
                <a:effectLst/>
                <a:latin typeface="+mn-lt"/>
                <a:ea typeface="+mn-ea"/>
                <a:cs typeface="+mn-cs"/>
              </a:rPr>
              <a:t> </a:t>
            </a:r>
            <a:r>
              <a:rPr lang="en-US" sz="1200" dirty="0" err="1">
                <a:latin typeface="Arial Narrow" panose="020B0606020202030204" pitchFamily="34" charset="0"/>
              </a:rPr>
              <a:t>catecholamines:</a:t>
            </a:r>
            <a:r>
              <a:rPr lang="en-US" sz="1200" b="0" i="0" kern="1200" dirty="0" err="1">
                <a:solidFill>
                  <a:schemeClr val="tx1"/>
                </a:solidFill>
                <a:effectLst/>
                <a:latin typeface="+mn-lt"/>
                <a:ea typeface="+mn-ea"/>
                <a:cs typeface="+mn-cs"/>
              </a:rPr>
              <a:t>aromatic</a:t>
            </a:r>
            <a:r>
              <a:rPr lang="en-US" sz="1200" b="0" i="0" kern="1200" dirty="0">
                <a:solidFill>
                  <a:schemeClr val="tx1"/>
                </a:solidFill>
                <a:effectLst/>
                <a:latin typeface="+mn-lt"/>
                <a:ea typeface="+mn-ea"/>
                <a:cs typeface="+mn-cs"/>
              </a:rPr>
              <a:t> amines which includes a number of neurotransmitters such as adrenaline and dopamine.</a:t>
            </a:r>
          </a:p>
          <a:p>
            <a:r>
              <a:rPr lang="en-US" sz="1200" b="0" i="0" kern="1200" dirty="0" err="1">
                <a:solidFill>
                  <a:schemeClr val="tx1"/>
                </a:solidFill>
                <a:effectLst/>
                <a:latin typeface="+mn-lt"/>
                <a:ea typeface="+mn-ea"/>
                <a:cs typeface="+mn-cs"/>
              </a:rPr>
              <a:t>Procainee</a:t>
            </a:r>
            <a:r>
              <a:rPr lang="en-US" sz="1200" b="0" i="0" kern="1200" dirty="0">
                <a:solidFill>
                  <a:schemeClr val="tx1"/>
                </a:solidFill>
                <a:effectLst/>
                <a:latin typeface="+mn-lt"/>
                <a:ea typeface="+mn-ea"/>
                <a:cs typeface="+mn-cs"/>
              </a:rPr>
              <a:t>:  is a local anesthetic drug of the amino ester group. It is used primarily to reduce the pain of intramuscular injection of penicillin</a:t>
            </a:r>
            <a:endParaRPr lang="fr-FR" dirty="0"/>
          </a:p>
        </p:txBody>
      </p:sp>
      <p:sp>
        <p:nvSpPr>
          <p:cNvPr id="4" name="Espace réservé du numéro de diapositive 3"/>
          <p:cNvSpPr>
            <a:spLocks noGrp="1"/>
          </p:cNvSpPr>
          <p:nvPr>
            <p:ph type="sldNum" sz="quarter" idx="10"/>
          </p:nvPr>
        </p:nvSpPr>
        <p:spPr/>
        <p:txBody>
          <a:bodyPr/>
          <a:lstStyle/>
          <a:p>
            <a:fld id="{30D4CFD3-1B61-4F2C-A6E7-26423B01D6A9}" type="slidenum">
              <a:rPr lang="en-US" smtClean="0"/>
              <a:pPr/>
              <a:t>58</a:t>
            </a:fld>
            <a:endParaRPr lang="en-US"/>
          </a:p>
        </p:txBody>
      </p:sp>
    </p:spTree>
    <p:extLst>
      <p:ext uri="{BB962C8B-B14F-4D97-AF65-F5344CB8AC3E}">
        <p14:creationId xmlns:p14="http://schemas.microsoft.com/office/powerpoint/2010/main" val="14783498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A27D6EA-511B-4B0F-937A-D0D82DD8FFFA}" type="slidenum">
              <a:rPr lang="en-US" smtClean="0"/>
              <a:pPr/>
              <a:t>59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lnSpcReduction="10000"/>
          </a:bodyPr>
          <a:lstStyle/>
          <a:p>
            <a:r>
              <a:rPr lang="en-US" sz="1200" b="1" i="0" kern="1200" dirty="0">
                <a:solidFill>
                  <a:schemeClr val="tx1"/>
                </a:solidFill>
                <a:effectLst/>
                <a:latin typeface="+mn-lt"/>
                <a:ea typeface="+mn-ea"/>
                <a:cs typeface="+mn-cs"/>
              </a:rPr>
              <a:t>Gray baby syndrome</a:t>
            </a:r>
          </a:p>
          <a:p>
            <a:r>
              <a:rPr lang="en-US" sz="1200" b="0" i="0" kern="1200" dirty="0">
                <a:solidFill>
                  <a:schemeClr val="tx1"/>
                </a:solidFill>
                <a:effectLst/>
                <a:latin typeface="+mn-lt"/>
                <a:ea typeface="+mn-ea"/>
                <a:cs typeface="+mn-cs"/>
              </a:rPr>
              <a:t>Intravenous chloramphenicol use has been associated with the so-called </a:t>
            </a:r>
            <a:r>
              <a:rPr lang="en-US" sz="1200" b="0" i="0" u="none" strike="noStrike" kern="1200" dirty="0">
                <a:solidFill>
                  <a:schemeClr val="tx1"/>
                </a:solidFill>
                <a:effectLst/>
                <a:latin typeface="+mn-lt"/>
                <a:ea typeface="+mn-ea"/>
                <a:cs typeface="+mn-cs"/>
                <a:hlinkClick r:id="rId3" tooltip="Gray baby syndrome"/>
              </a:rPr>
              <a:t>gray baby syndrome</a:t>
            </a:r>
            <a:r>
              <a:rPr lang="en-US" sz="1200" b="0" i="0" kern="12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4"/>
              </a:rPr>
              <a:t>[22]</a:t>
            </a:r>
            <a:r>
              <a:rPr lang="en-US" sz="1200" b="0" i="0" kern="1200" dirty="0">
                <a:solidFill>
                  <a:schemeClr val="tx1"/>
                </a:solidFill>
                <a:effectLst/>
                <a:latin typeface="+mn-lt"/>
                <a:ea typeface="+mn-ea"/>
                <a:cs typeface="+mn-cs"/>
              </a:rPr>
              <a:t> This phenomenon occurs in newborn infants because they do not yet have fully functional liver enzymes (i.e. UDP-</a:t>
            </a:r>
            <a:r>
              <a:rPr lang="en-US" sz="1200" b="0" i="0" kern="1200" dirty="0" err="1">
                <a:solidFill>
                  <a:schemeClr val="tx1"/>
                </a:solidFill>
                <a:effectLst/>
                <a:latin typeface="+mn-lt"/>
                <a:ea typeface="+mn-ea"/>
                <a:cs typeface="+mn-cs"/>
              </a:rPr>
              <a:t>glucuronyl</a:t>
            </a:r>
            <a:r>
              <a:rPr lang="en-US" sz="1200" b="0" i="0" kern="1200" dirty="0">
                <a:solidFill>
                  <a:schemeClr val="tx1"/>
                </a:solidFill>
                <a:effectLst/>
                <a:latin typeface="+mn-lt"/>
                <a:ea typeface="+mn-ea"/>
                <a:cs typeface="+mn-cs"/>
              </a:rPr>
              <a:t> transferase), so chloramphenicol remains </a:t>
            </a:r>
            <a:r>
              <a:rPr lang="en-US" sz="1200" b="0" i="0" kern="1200" dirty="0" err="1">
                <a:solidFill>
                  <a:schemeClr val="tx1"/>
                </a:solidFill>
                <a:effectLst/>
                <a:latin typeface="+mn-lt"/>
                <a:ea typeface="+mn-ea"/>
                <a:cs typeface="+mn-cs"/>
              </a:rPr>
              <a:t>unmetabolized</a:t>
            </a:r>
            <a:r>
              <a:rPr lang="en-US" sz="1200" b="0" i="0" kern="1200" dirty="0">
                <a:solidFill>
                  <a:schemeClr val="tx1"/>
                </a:solidFill>
                <a:effectLst/>
                <a:latin typeface="+mn-lt"/>
                <a:ea typeface="+mn-ea"/>
                <a:cs typeface="+mn-cs"/>
              </a:rPr>
              <a:t> in the body.</a:t>
            </a:r>
            <a:r>
              <a:rPr lang="en-US" sz="1200" b="0" i="0" u="none" strike="noStrike" kern="1200" baseline="30000" dirty="0">
                <a:solidFill>
                  <a:schemeClr val="tx1"/>
                </a:solidFill>
                <a:effectLst/>
                <a:latin typeface="+mn-lt"/>
                <a:ea typeface="+mn-ea"/>
                <a:cs typeface="+mn-cs"/>
                <a:hlinkClick r:id="rId5"/>
              </a:rPr>
              <a:t>[23]</a:t>
            </a:r>
            <a:r>
              <a:rPr lang="en-US" sz="1200" b="0" i="0" kern="1200" dirty="0">
                <a:solidFill>
                  <a:schemeClr val="tx1"/>
                </a:solidFill>
                <a:effectLst/>
                <a:latin typeface="+mn-lt"/>
                <a:ea typeface="+mn-ea"/>
                <a:cs typeface="+mn-cs"/>
              </a:rPr>
              <a:t> This causes several adverse effects, including </a:t>
            </a:r>
            <a:r>
              <a:rPr lang="en-US" sz="1200" b="0" i="0" u="none" strike="noStrike" kern="1200" dirty="0" err="1">
                <a:solidFill>
                  <a:schemeClr val="tx1"/>
                </a:solidFill>
                <a:effectLst/>
                <a:latin typeface="+mn-lt"/>
                <a:ea typeface="+mn-ea"/>
                <a:cs typeface="+mn-cs"/>
                <a:hlinkClick r:id="rId6" tooltip="Hypotension"/>
              </a:rPr>
              <a:t>hypotension</a:t>
            </a:r>
            <a:r>
              <a:rPr lang="en-US" sz="1200" b="0" i="0" kern="1200" dirty="0" err="1">
                <a:solidFill>
                  <a:schemeClr val="tx1"/>
                </a:solidFill>
                <a:effectLst/>
                <a:latin typeface="+mn-lt"/>
                <a:ea typeface="+mn-ea"/>
                <a:cs typeface="+mn-cs"/>
              </a:rPr>
              <a:t>and</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7" tooltip="Cyanosis"/>
              </a:rPr>
              <a:t>cyanosis</a:t>
            </a:r>
            <a:r>
              <a:rPr lang="en-US" sz="1200" b="0" i="0" kern="1200" dirty="0">
                <a:solidFill>
                  <a:schemeClr val="tx1"/>
                </a:solidFill>
                <a:effectLst/>
                <a:latin typeface="+mn-lt"/>
                <a:ea typeface="+mn-ea"/>
                <a:cs typeface="+mn-cs"/>
              </a:rPr>
              <a:t>. The condition can be prevented by using the drug at the recommended doses, and monitoring blood levels</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Bilirubin metabolism</a:t>
            </a:r>
          </a:p>
          <a:p>
            <a:r>
              <a:rPr lang="en-US" sz="1200" b="0" i="0" kern="1200" dirty="0">
                <a:solidFill>
                  <a:schemeClr val="tx1"/>
                </a:solidFill>
                <a:effectLst/>
                <a:latin typeface="+mn-lt"/>
                <a:ea typeface="+mn-ea"/>
                <a:cs typeface="+mn-cs"/>
              </a:rPr>
              <a:t>Bilirubin is a product of </a:t>
            </a:r>
            <a:r>
              <a:rPr lang="en-US" sz="1200" b="0" i="0" kern="1200" dirty="0" err="1">
                <a:solidFill>
                  <a:schemeClr val="tx1"/>
                </a:solidFill>
                <a:effectLst/>
                <a:latin typeface="+mn-lt"/>
                <a:ea typeface="+mn-ea"/>
                <a:cs typeface="+mn-cs"/>
              </a:rPr>
              <a:t>heme</a:t>
            </a:r>
            <a:r>
              <a:rPr lang="en-US" sz="1200" b="0" i="0" kern="1200" dirty="0">
                <a:solidFill>
                  <a:schemeClr val="tx1"/>
                </a:solidFill>
                <a:effectLst/>
                <a:latin typeface="+mn-lt"/>
                <a:ea typeface="+mn-ea"/>
                <a:cs typeface="+mn-cs"/>
              </a:rPr>
              <a:t> catabolism. Red cell hemoglobin accounts for approximately 85% of all bilirubin. In newborns, the normal hemoglobin level is 15-18 mg/dl so the physiologic rate of RBC destruction is proportionately high. Excessive bruising from birth trauma or abnormal blood collections such as in a </a:t>
            </a:r>
            <a:r>
              <a:rPr lang="en-US" sz="1200" b="0" i="0" kern="1200" dirty="0" err="1">
                <a:solidFill>
                  <a:schemeClr val="tx1"/>
                </a:solidFill>
                <a:effectLst/>
                <a:latin typeface="+mn-lt"/>
                <a:ea typeface="+mn-ea"/>
                <a:cs typeface="+mn-cs"/>
              </a:rPr>
              <a:t>cephalohematoma</a:t>
            </a:r>
            <a:r>
              <a:rPr lang="en-US" sz="1200" b="0" i="0" kern="1200" dirty="0">
                <a:solidFill>
                  <a:schemeClr val="tx1"/>
                </a:solidFill>
                <a:effectLst/>
                <a:latin typeface="+mn-lt"/>
                <a:ea typeface="+mn-ea"/>
                <a:cs typeface="+mn-cs"/>
              </a:rPr>
              <a:t> may further add to the rate of RBC destruction and bilirubin formation.</a:t>
            </a:r>
          </a:p>
          <a:p>
            <a:r>
              <a:rPr lang="en-US" sz="1200" b="0" i="0" kern="1200" dirty="0" err="1">
                <a:solidFill>
                  <a:schemeClr val="tx1"/>
                </a:solidFill>
                <a:effectLst/>
                <a:latin typeface="+mn-lt"/>
                <a:ea typeface="+mn-ea"/>
                <a:cs typeface="+mn-cs"/>
              </a:rPr>
              <a:t>Heme</a:t>
            </a:r>
            <a:r>
              <a:rPr lang="en-US" sz="1200" b="0" i="0" kern="1200" dirty="0">
                <a:solidFill>
                  <a:schemeClr val="tx1"/>
                </a:solidFill>
                <a:effectLst/>
                <a:latin typeface="+mn-lt"/>
                <a:ea typeface="+mn-ea"/>
                <a:cs typeface="+mn-cs"/>
              </a:rPr>
              <a:t> is catabolized to unconjugated bilirubin in the reticuloendothelial system. Unconjugated bilirubin is bound to albumin in the plasma and transported bound to albumin to the liver and is conjugated with glucuronic acid in the hepatocytes; the conjugation is catalyzed by </a:t>
            </a:r>
            <a:r>
              <a:rPr lang="en-US" sz="1200" b="0" i="0" kern="1200" dirty="0" err="1">
                <a:solidFill>
                  <a:schemeClr val="tx1"/>
                </a:solidFill>
                <a:effectLst/>
                <a:latin typeface="+mn-lt"/>
                <a:ea typeface="+mn-ea"/>
                <a:cs typeface="+mn-cs"/>
              </a:rPr>
              <a:t>glucuronyl</a:t>
            </a:r>
            <a:r>
              <a:rPr lang="en-US" sz="1200" b="0" i="0" kern="1200" dirty="0">
                <a:solidFill>
                  <a:schemeClr val="tx1"/>
                </a:solidFill>
                <a:effectLst/>
                <a:latin typeface="+mn-lt"/>
                <a:ea typeface="+mn-ea"/>
                <a:cs typeface="+mn-cs"/>
              </a:rPr>
              <a:t> transferase. Conjugated bilirubin is secreted into the bile and enters the duodenum. In the small bowel, some of the bilirubin is hydrolyzed to yield unconjugated bilirubin and glucuronic acid. Most unconjugated bilirubin is excreted in the stool, but some is reabsorbed and returned to the liver for re-conjugation (enterohepatic circulation).</a:t>
            </a:r>
          </a:p>
          <a:p>
            <a:endParaRPr lang="en-US" sz="1200" b="0" i="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30D4CFD3-1B61-4F2C-A6E7-26423B01D6A9}" type="slidenum">
              <a:rPr lang="en-US" smtClean="0"/>
              <a:pPr/>
              <a:t>60</a:t>
            </a:fld>
            <a:endParaRPr lang="en-US"/>
          </a:p>
        </p:txBody>
      </p:sp>
    </p:spTree>
    <p:extLst>
      <p:ext uri="{BB962C8B-B14F-4D97-AF65-F5344CB8AC3E}">
        <p14:creationId xmlns:p14="http://schemas.microsoft.com/office/powerpoint/2010/main" val="4629323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Cytosol: </a:t>
            </a:r>
            <a:r>
              <a:rPr lang="en-US" sz="1200" b="0" i="0" kern="1200" dirty="0">
                <a:solidFill>
                  <a:schemeClr val="tx1"/>
                </a:solidFill>
                <a:effectLst/>
                <a:latin typeface="+mn-lt"/>
                <a:ea typeface="+mn-ea"/>
                <a:cs typeface="+mn-cs"/>
              </a:rPr>
              <a:t>the aqueous component of the cytoplasm of a cell, within which various organelles and particles are suspended.</a:t>
            </a:r>
            <a:endParaRPr lang="fr-FR" dirty="0"/>
          </a:p>
        </p:txBody>
      </p:sp>
      <p:sp>
        <p:nvSpPr>
          <p:cNvPr id="4" name="Espace réservé du numéro de diapositive 3"/>
          <p:cNvSpPr>
            <a:spLocks noGrp="1"/>
          </p:cNvSpPr>
          <p:nvPr>
            <p:ph type="sldNum" sz="quarter" idx="10"/>
          </p:nvPr>
        </p:nvSpPr>
        <p:spPr/>
        <p:txBody>
          <a:bodyPr/>
          <a:lstStyle/>
          <a:p>
            <a:fld id="{30D4CFD3-1B61-4F2C-A6E7-26423B01D6A9}" type="slidenum">
              <a:rPr lang="en-US" smtClean="0"/>
              <a:pPr/>
              <a:t>62</a:t>
            </a:fld>
            <a:endParaRPr lang="en-US"/>
          </a:p>
        </p:txBody>
      </p:sp>
    </p:spTree>
    <p:extLst>
      <p:ext uri="{BB962C8B-B14F-4D97-AF65-F5344CB8AC3E}">
        <p14:creationId xmlns:p14="http://schemas.microsoft.com/office/powerpoint/2010/main" val="30968666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b="0" i="0" kern="1200" dirty="0">
                <a:solidFill>
                  <a:schemeClr val="tx1"/>
                </a:solidFill>
                <a:effectLst/>
                <a:latin typeface="+mn-lt"/>
                <a:ea typeface="+mn-ea"/>
                <a:cs typeface="+mn-cs"/>
              </a:rPr>
              <a:t>Aspirin is a </a:t>
            </a:r>
            <a:r>
              <a:rPr lang="en-US" sz="1200" b="0" i="0" kern="1200" dirty="0">
                <a:solidFill>
                  <a:schemeClr val="tx1"/>
                </a:solidFill>
                <a:effectLst/>
                <a:latin typeface="+mn-lt"/>
                <a:ea typeface="+mn-ea"/>
                <a:cs typeface="+mn-cs"/>
                <a:hlinkClick r:id="rId3" tooltip="Opens internal link in current window"/>
              </a:rPr>
              <a:t>prodrug</a:t>
            </a:r>
            <a:r>
              <a:rPr lang="en-US" sz="1200" b="0" i="0" kern="1200" dirty="0">
                <a:solidFill>
                  <a:schemeClr val="tx1"/>
                </a:solidFill>
                <a:effectLst/>
                <a:latin typeface="+mn-lt"/>
                <a:ea typeface="+mn-ea"/>
                <a:cs typeface="+mn-cs"/>
              </a:rPr>
              <a:t>, which is transformed into salicylate in the stomach</a:t>
            </a:r>
          </a:p>
          <a:p>
            <a:r>
              <a:rPr lang="en-US" sz="1200" b="0" i="0" kern="1200" dirty="0">
                <a:solidFill>
                  <a:schemeClr val="tx1"/>
                </a:solidFill>
                <a:effectLst/>
                <a:latin typeface="+mn-lt"/>
                <a:ea typeface="+mn-ea"/>
                <a:cs typeface="+mn-cs"/>
              </a:rPr>
              <a:t>Paracetamol: N-acetyl –p- </a:t>
            </a:r>
            <a:r>
              <a:rPr lang="en-US" sz="1200" b="0" i="0" kern="1200" dirty="0" err="1">
                <a:solidFill>
                  <a:schemeClr val="tx1"/>
                </a:solidFill>
                <a:effectLst/>
                <a:latin typeface="+mn-lt"/>
                <a:ea typeface="+mn-ea"/>
                <a:cs typeface="+mn-cs"/>
              </a:rPr>
              <a:t>benzoquinoneimine</a:t>
            </a:r>
            <a:r>
              <a:rPr lang="en-US" sz="1200" b="0" i="0" kern="1200" dirty="0">
                <a:solidFill>
                  <a:schemeClr val="tx1"/>
                </a:solidFill>
                <a:effectLst/>
                <a:latin typeface="+mn-lt"/>
                <a:ea typeface="+mn-ea"/>
                <a:cs typeface="+mn-cs"/>
              </a:rPr>
              <a:t> (NAPQI)</a:t>
            </a:r>
          </a:p>
          <a:p>
            <a:endParaRPr lang="fr-FR" dirty="0"/>
          </a:p>
        </p:txBody>
      </p:sp>
      <p:sp>
        <p:nvSpPr>
          <p:cNvPr id="4" name="Espace réservé du numéro de diapositive 3"/>
          <p:cNvSpPr>
            <a:spLocks noGrp="1"/>
          </p:cNvSpPr>
          <p:nvPr>
            <p:ph type="sldNum" sz="quarter" idx="10"/>
          </p:nvPr>
        </p:nvSpPr>
        <p:spPr/>
        <p:txBody>
          <a:bodyPr/>
          <a:lstStyle/>
          <a:p>
            <a:fld id="{30D4CFD3-1B61-4F2C-A6E7-26423B01D6A9}" type="slidenum">
              <a:rPr lang="en-US" smtClean="0"/>
              <a:pPr/>
              <a:t>63</a:t>
            </a:fld>
            <a:endParaRPr lang="en-US"/>
          </a:p>
        </p:txBody>
      </p:sp>
    </p:spTree>
    <p:extLst>
      <p:ext uri="{BB962C8B-B14F-4D97-AF65-F5344CB8AC3E}">
        <p14:creationId xmlns:p14="http://schemas.microsoft.com/office/powerpoint/2010/main" val="11114791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b="0" i="0" kern="1200">
                <a:solidFill>
                  <a:schemeClr val="tx1"/>
                </a:solidFill>
                <a:effectLst/>
                <a:latin typeface="+mn-lt"/>
                <a:ea typeface="+mn-ea"/>
                <a:cs typeface="+mn-cs"/>
              </a:rPr>
              <a:t>Metabolites may be excreted in the feces. More commonly, they are reabsorbed into the blood and ultimately excreted in the urine.</a:t>
            </a:r>
            <a:endParaRPr lang="fr-FR" dirty="0"/>
          </a:p>
        </p:txBody>
      </p:sp>
      <p:sp>
        <p:nvSpPr>
          <p:cNvPr id="4" name="Espace réservé du numéro de diapositive 3"/>
          <p:cNvSpPr>
            <a:spLocks noGrp="1"/>
          </p:cNvSpPr>
          <p:nvPr>
            <p:ph type="sldNum" sz="quarter" idx="10"/>
          </p:nvPr>
        </p:nvSpPr>
        <p:spPr/>
        <p:txBody>
          <a:bodyPr/>
          <a:lstStyle/>
          <a:p>
            <a:fld id="{30D4CFD3-1B61-4F2C-A6E7-26423B01D6A9}" type="slidenum">
              <a:rPr lang="en-US" smtClean="0"/>
              <a:pPr/>
              <a:t>65</a:t>
            </a:fld>
            <a:endParaRPr lang="en-US"/>
          </a:p>
        </p:txBody>
      </p:sp>
    </p:spTree>
    <p:extLst>
      <p:ext uri="{BB962C8B-B14F-4D97-AF65-F5344CB8AC3E}">
        <p14:creationId xmlns:p14="http://schemas.microsoft.com/office/powerpoint/2010/main" val="36520241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Drugs</a:t>
            </a:r>
            <a:r>
              <a:rPr lang="fr-FR" dirty="0"/>
              <a:t> enter the </a:t>
            </a:r>
            <a:r>
              <a:rPr lang="fr-FR" dirty="0" err="1"/>
              <a:t>kidney</a:t>
            </a:r>
            <a:r>
              <a:rPr lang="fr-FR" baseline="0" dirty="0"/>
              <a:t> </a:t>
            </a:r>
            <a:r>
              <a:rPr lang="fr-FR" baseline="0" dirty="0" err="1"/>
              <a:t>through</a:t>
            </a:r>
            <a:r>
              <a:rPr lang="fr-FR" baseline="0" dirty="0"/>
              <a:t> </a:t>
            </a:r>
            <a:r>
              <a:rPr lang="fr-FR" baseline="0" dirty="0" err="1"/>
              <a:t>renal</a:t>
            </a:r>
            <a:r>
              <a:rPr lang="fr-FR" baseline="0" dirty="0"/>
              <a:t> </a:t>
            </a:r>
            <a:r>
              <a:rPr lang="fr-FR" baseline="0" dirty="0" err="1"/>
              <a:t>arteries</a:t>
            </a:r>
            <a:r>
              <a:rPr lang="fr-FR" baseline="0" dirty="0"/>
              <a:t>, </a:t>
            </a:r>
            <a:r>
              <a:rPr lang="fr-FR" baseline="0" dirty="0" err="1"/>
              <a:t>which</a:t>
            </a:r>
            <a:r>
              <a:rPr lang="fr-FR" baseline="0" dirty="0"/>
              <a:t> </a:t>
            </a:r>
            <a:r>
              <a:rPr lang="fr-FR" baseline="0" dirty="0" err="1"/>
              <a:t>devided</a:t>
            </a:r>
            <a:r>
              <a:rPr lang="fr-FR" baseline="0" dirty="0"/>
              <a:t> to </a:t>
            </a:r>
            <a:r>
              <a:rPr lang="fr-FR" baseline="0" dirty="0" err="1"/>
              <a:t>form</a:t>
            </a:r>
            <a:r>
              <a:rPr lang="fr-FR" baseline="0" dirty="0"/>
              <a:t> a </a:t>
            </a:r>
            <a:r>
              <a:rPr lang="fr-FR" baseline="0" dirty="0" err="1"/>
              <a:t>glomerular</a:t>
            </a:r>
            <a:r>
              <a:rPr lang="fr-FR" baseline="0" dirty="0"/>
              <a:t> </a:t>
            </a:r>
            <a:r>
              <a:rPr lang="fr-FR" baseline="0" dirty="0" err="1"/>
              <a:t>capillaries</a:t>
            </a:r>
            <a:r>
              <a:rPr lang="fr-FR" baseline="0" dirty="0"/>
              <a:t> plexus</a:t>
            </a:r>
          </a:p>
          <a:p>
            <a:r>
              <a:rPr lang="fr-FR" baseline="0" dirty="0"/>
              <a:t>Free </a:t>
            </a:r>
            <a:r>
              <a:rPr lang="fr-FR" baseline="0" dirty="0" err="1"/>
              <a:t>drugs</a:t>
            </a:r>
            <a:r>
              <a:rPr lang="fr-FR" baseline="0" dirty="0"/>
              <a:t> (not </a:t>
            </a:r>
            <a:r>
              <a:rPr lang="fr-FR" baseline="0" dirty="0" err="1"/>
              <a:t>albumin</a:t>
            </a:r>
            <a:r>
              <a:rPr lang="fr-FR" baseline="0" dirty="0"/>
              <a:t> </a:t>
            </a:r>
            <a:r>
              <a:rPr lang="fr-FR" baseline="0" dirty="0" err="1"/>
              <a:t>binded</a:t>
            </a:r>
            <a:r>
              <a:rPr lang="fr-FR" baseline="0" dirty="0"/>
              <a:t>) flow </a:t>
            </a:r>
            <a:r>
              <a:rPr lang="fr-FR" baseline="0" dirty="0" err="1"/>
              <a:t>through</a:t>
            </a:r>
            <a:r>
              <a:rPr lang="fr-FR" baseline="0" dirty="0"/>
              <a:t> </a:t>
            </a:r>
            <a:r>
              <a:rPr lang="fr-FR" baseline="0" dirty="0" err="1"/>
              <a:t>capillary</a:t>
            </a:r>
            <a:r>
              <a:rPr lang="fr-FR" baseline="0" dirty="0"/>
              <a:t> fenestrations </a:t>
            </a:r>
            <a:r>
              <a:rPr lang="fr-FR" baseline="0" dirty="0" err="1"/>
              <a:t>into</a:t>
            </a:r>
            <a:r>
              <a:rPr lang="fr-FR" baseline="0" dirty="0"/>
              <a:t> the </a:t>
            </a:r>
            <a:r>
              <a:rPr lang="fr-FR" baseline="0" dirty="0" err="1"/>
              <a:t>Bowman’s</a:t>
            </a:r>
            <a:r>
              <a:rPr lang="fr-FR" baseline="0" dirty="0"/>
              <a:t> capsule as part of </a:t>
            </a:r>
            <a:r>
              <a:rPr lang="fr-FR" baseline="0" dirty="0" err="1"/>
              <a:t>glomerylar</a:t>
            </a:r>
            <a:r>
              <a:rPr lang="fr-FR" baseline="0" dirty="0"/>
              <a:t> </a:t>
            </a:r>
            <a:r>
              <a:rPr lang="fr-FR" baseline="0" dirty="0" err="1"/>
              <a:t>filtrates</a:t>
            </a:r>
            <a:endParaRPr lang="fr-FR" dirty="0"/>
          </a:p>
        </p:txBody>
      </p:sp>
      <p:sp>
        <p:nvSpPr>
          <p:cNvPr id="4" name="Espace réservé du numéro de diapositive 3"/>
          <p:cNvSpPr>
            <a:spLocks noGrp="1"/>
          </p:cNvSpPr>
          <p:nvPr>
            <p:ph type="sldNum" sz="quarter" idx="10"/>
          </p:nvPr>
        </p:nvSpPr>
        <p:spPr/>
        <p:txBody>
          <a:bodyPr/>
          <a:lstStyle/>
          <a:p>
            <a:fld id="{30D4CFD3-1B61-4F2C-A6E7-26423B01D6A9}" type="slidenum">
              <a:rPr lang="en-US" smtClean="0"/>
              <a:pPr/>
              <a:t>69</a:t>
            </a:fld>
            <a:endParaRPr lang="en-US"/>
          </a:p>
        </p:txBody>
      </p:sp>
    </p:spTree>
    <p:extLst>
      <p:ext uri="{BB962C8B-B14F-4D97-AF65-F5344CB8AC3E}">
        <p14:creationId xmlns:p14="http://schemas.microsoft.com/office/powerpoint/2010/main" val="1819630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2-</a:t>
            </a:r>
            <a:r>
              <a:rPr lang="fr-FR" baseline="0" dirty="0"/>
              <a:t> </a:t>
            </a:r>
            <a:r>
              <a:rPr lang="en-US" sz="1200" dirty="0">
                <a:latin typeface="Arial Narrow" panose="020B0606020202030204" pitchFamily="34" charset="0"/>
              </a:rPr>
              <a:t>e.g. tetracycline, pyrimidine/ can be saturated or inhibited by compounds </a:t>
            </a:r>
            <a:r>
              <a:rPr lang="en-US" sz="1200" dirty="0" err="1">
                <a:latin typeface="Arial Narrow" panose="020B0606020202030204" pitchFamily="34" charset="0"/>
              </a:rPr>
              <a:t>compet</a:t>
            </a:r>
            <a:r>
              <a:rPr lang="en-US" sz="1200" dirty="0">
                <a:latin typeface="Arial Narrow" panose="020B0606020202030204" pitchFamily="34" charset="0"/>
              </a:rPr>
              <a:t> on the same carrier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Narrow" panose="020B0606020202030204" pitchFamily="34" charset="0"/>
              </a:rPr>
              <a:t>3- </a:t>
            </a:r>
            <a:r>
              <a:rPr lang="fr-FR" sz="1200" dirty="0" err="1">
                <a:latin typeface="Arial Narrow" panose="020B0606020202030204" pitchFamily="34" charset="0"/>
              </a:rPr>
              <a:t>e.g</a:t>
            </a:r>
            <a:r>
              <a:rPr lang="fr-FR" sz="1200" dirty="0">
                <a:latin typeface="Arial Narrow" panose="020B0606020202030204" pitchFamily="34" charset="0"/>
              </a:rPr>
              <a:t>. alpha </a:t>
            </a:r>
            <a:r>
              <a:rPr lang="fr-FR" sz="1200" dirty="0" err="1">
                <a:latin typeface="Arial Narrow" panose="020B0606020202030204" pitchFamily="34" charset="0"/>
              </a:rPr>
              <a:t>methyl</a:t>
            </a:r>
            <a:r>
              <a:rPr lang="fr-FR" sz="1200" dirty="0">
                <a:latin typeface="Arial Narrow" panose="020B0606020202030204" pitchFamily="34" charset="0"/>
              </a:rPr>
              <a:t> dopa, </a:t>
            </a:r>
            <a:r>
              <a:rPr lang="fr-FR" sz="1200" dirty="0" err="1">
                <a:latin typeface="Arial Narrow" panose="020B0606020202030204" pitchFamily="34" charset="0"/>
              </a:rPr>
              <a:t>levodopa</a:t>
            </a:r>
            <a:r>
              <a:rPr lang="fr-FR" sz="1200" dirty="0">
                <a:latin typeface="Arial Narrow" panose="020B0606020202030204" pitchFamily="34" charset="0"/>
              </a:rPr>
              <a:t>, 5-fluoro-uracil, 5 </a:t>
            </a:r>
            <a:r>
              <a:rPr lang="fr-FR" sz="1200" dirty="0" err="1">
                <a:latin typeface="Arial Narrow" panose="020B0606020202030204" pitchFamily="34" charset="0"/>
              </a:rPr>
              <a:t>bromouracil</a:t>
            </a:r>
            <a:endParaRPr lang="fr-FR" sz="1200" dirty="0">
              <a:latin typeface="Arial Narrow" panose="020B0606020202030204" pitchFamily="34" charset="0"/>
            </a:endParaRPr>
          </a:p>
          <a:p>
            <a:pPr eaLnBrk="1" hangingPunct="1">
              <a:lnSpc>
                <a:spcPct val="90000"/>
              </a:lnSpc>
            </a:pPr>
            <a:r>
              <a:rPr lang="fr-FR" sz="1200" dirty="0">
                <a:latin typeface="Arial Narrow" panose="020B0606020202030204" pitchFamily="34" charset="0"/>
              </a:rPr>
              <a:t>     </a:t>
            </a:r>
            <a:r>
              <a:rPr lang="en-US" altLang="he-IL" sz="2800" dirty="0"/>
              <a:t>Competitive inhibition is possible </a:t>
            </a:r>
          </a:p>
          <a:p>
            <a:pPr eaLnBrk="1" hangingPunct="1">
              <a:lnSpc>
                <a:spcPct val="90000"/>
              </a:lnSpc>
            </a:pPr>
            <a:r>
              <a:rPr lang="en-US" altLang="he-IL" sz="2800" dirty="0"/>
              <a:t>      can be saturated</a:t>
            </a:r>
          </a:p>
          <a:p>
            <a:pPr eaLnBrk="1" hangingPunct="1">
              <a:lnSpc>
                <a:spcPct val="90000"/>
              </a:lnSpc>
            </a:pPr>
            <a:r>
              <a:rPr lang="en-US" altLang="he-IL" sz="2800" dirty="0"/>
              <a:t>      selective</a:t>
            </a:r>
          </a:p>
          <a:p>
            <a:pPr eaLnBrk="1" hangingPunct="1">
              <a:lnSpc>
                <a:spcPct val="90000"/>
              </a:lnSpc>
            </a:pPr>
            <a:r>
              <a:rPr lang="en-US" altLang="he-IL" sz="2800" dirty="0"/>
              <a:t>     Used by endogenous substances ordinarily</a:t>
            </a:r>
          </a:p>
          <a:p>
            <a:pPr eaLnBrk="1" hangingPunct="1">
              <a:lnSpc>
                <a:spcPct val="90000"/>
              </a:lnSpc>
            </a:pPr>
            <a:r>
              <a:rPr lang="en-US" altLang="he-IL" sz="2800" dirty="0"/>
              <a:t>      Example - weak acid carriers in the renal tubule</a:t>
            </a:r>
          </a:p>
          <a:p>
            <a:pPr lvl="4" eaLnBrk="1" hangingPunct="1">
              <a:lnSpc>
                <a:spcPct val="90000"/>
              </a:lnSpc>
            </a:pPr>
            <a:r>
              <a:rPr lang="en-US" altLang="he-IL" sz="2800" dirty="0"/>
              <a:t>Some Drugs: e.g. 5-fluorouracil</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latin typeface="Arial Narrow" panose="020B0606020202030204" pitchFamily="34" charset="0"/>
              </a:rPr>
              <a:t>4- </a:t>
            </a:r>
            <a:r>
              <a:rPr lang="en-US" sz="1200" dirty="0">
                <a:latin typeface="Arial Narrow" panose="020B0606020202030204" pitchFamily="34" charset="0"/>
              </a:rPr>
              <a:t>e.g. protein, toxins (botulinum, diphtheria)</a:t>
            </a:r>
          </a:p>
          <a:p>
            <a:endParaRPr lang="fr-FR" dirty="0"/>
          </a:p>
        </p:txBody>
      </p:sp>
      <p:sp>
        <p:nvSpPr>
          <p:cNvPr id="4" name="Espace réservé du numéro de diapositive 3"/>
          <p:cNvSpPr>
            <a:spLocks noGrp="1"/>
          </p:cNvSpPr>
          <p:nvPr>
            <p:ph type="sldNum" sz="quarter" idx="10"/>
          </p:nvPr>
        </p:nvSpPr>
        <p:spPr/>
        <p:txBody>
          <a:bodyPr/>
          <a:lstStyle/>
          <a:p>
            <a:fld id="{30D4CFD3-1B61-4F2C-A6E7-26423B01D6A9}" type="slidenum">
              <a:rPr lang="en-US" smtClean="0"/>
              <a:pPr/>
              <a:t>11</a:t>
            </a:fld>
            <a:endParaRPr lang="en-US"/>
          </a:p>
        </p:txBody>
      </p:sp>
    </p:spTree>
    <p:extLst>
      <p:ext uri="{BB962C8B-B14F-4D97-AF65-F5344CB8AC3E}">
        <p14:creationId xmlns:p14="http://schemas.microsoft.com/office/powerpoint/2010/main" val="40600825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Drugs</a:t>
            </a:r>
            <a:r>
              <a:rPr lang="fr-FR" dirty="0"/>
              <a:t> </a:t>
            </a:r>
            <a:r>
              <a:rPr lang="fr-FR" dirty="0" err="1"/>
              <a:t>that</a:t>
            </a:r>
            <a:r>
              <a:rPr lang="fr-FR" dirty="0"/>
              <a:t> not</a:t>
            </a:r>
            <a:r>
              <a:rPr lang="fr-FR" baseline="0" dirty="0"/>
              <a:t> </a:t>
            </a:r>
            <a:r>
              <a:rPr lang="fr-FR" baseline="0" dirty="0" err="1"/>
              <a:t>transferred</a:t>
            </a:r>
            <a:r>
              <a:rPr lang="fr-FR" baseline="0" dirty="0"/>
              <a:t> </a:t>
            </a:r>
            <a:r>
              <a:rPr lang="fr-FR" baseline="0" dirty="0" err="1"/>
              <a:t>into</a:t>
            </a:r>
            <a:r>
              <a:rPr lang="fr-FR" baseline="0" dirty="0"/>
              <a:t> the </a:t>
            </a:r>
            <a:r>
              <a:rPr lang="fr-FR" baseline="0" dirty="0" err="1"/>
              <a:t>glomerular</a:t>
            </a:r>
            <a:r>
              <a:rPr lang="fr-FR" baseline="0" dirty="0"/>
              <a:t> </a:t>
            </a:r>
            <a:r>
              <a:rPr lang="fr-FR" baseline="0" dirty="0" err="1"/>
              <a:t>filtrate</a:t>
            </a:r>
            <a:r>
              <a:rPr lang="fr-FR" baseline="0" dirty="0"/>
              <a:t> </a:t>
            </a:r>
            <a:r>
              <a:rPr lang="fr-FR" baseline="0" dirty="0" err="1"/>
              <a:t>leave</a:t>
            </a:r>
            <a:r>
              <a:rPr lang="fr-FR" baseline="0" dirty="0"/>
              <a:t> the </a:t>
            </a:r>
            <a:r>
              <a:rPr lang="fr-FR" baseline="0" dirty="0" err="1"/>
              <a:t>glomerli</a:t>
            </a:r>
            <a:r>
              <a:rPr lang="fr-FR" baseline="0" dirty="0"/>
              <a:t> </a:t>
            </a:r>
            <a:r>
              <a:rPr lang="fr-FR" baseline="0" dirty="0" err="1"/>
              <a:t>through</a:t>
            </a:r>
            <a:r>
              <a:rPr lang="fr-FR" baseline="0" dirty="0"/>
              <a:t> </a:t>
            </a:r>
            <a:r>
              <a:rPr lang="fr-FR" baseline="0" dirty="0" err="1"/>
              <a:t>efferent</a:t>
            </a:r>
            <a:r>
              <a:rPr lang="fr-FR" baseline="0" dirty="0"/>
              <a:t> </a:t>
            </a:r>
            <a:r>
              <a:rPr lang="fr-FR" baseline="0" dirty="0" err="1"/>
              <a:t>arterioles</a:t>
            </a:r>
            <a:r>
              <a:rPr lang="fr-FR" baseline="0" dirty="0"/>
              <a:t>, </a:t>
            </a:r>
            <a:r>
              <a:rPr lang="fr-FR" baseline="0" dirty="0" err="1"/>
              <a:t>which</a:t>
            </a:r>
            <a:r>
              <a:rPr lang="fr-FR" baseline="0" dirty="0"/>
              <a:t> </a:t>
            </a:r>
            <a:r>
              <a:rPr lang="fr-FR" baseline="0" dirty="0" err="1"/>
              <a:t>divide</a:t>
            </a:r>
            <a:r>
              <a:rPr lang="fr-FR" baseline="0" dirty="0"/>
              <a:t> to </a:t>
            </a:r>
            <a:r>
              <a:rPr lang="fr-FR" baseline="0" dirty="0" err="1"/>
              <a:t>form</a:t>
            </a:r>
            <a:r>
              <a:rPr lang="fr-FR" baseline="0" dirty="0"/>
              <a:t> a </a:t>
            </a:r>
            <a:r>
              <a:rPr lang="fr-FR" baseline="0" dirty="0" err="1"/>
              <a:t>capillary</a:t>
            </a:r>
            <a:r>
              <a:rPr lang="fr-FR" baseline="0" dirty="0"/>
              <a:t> plexus </a:t>
            </a:r>
            <a:r>
              <a:rPr lang="fr-FR" baseline="0" dirty="0" err="1"/>
              <a:t>surrounding</a:t>
            </a:r>
            <a:r>
              <a:rPr lang="fr-FR" baseline="0" dirty="0"/>
              <a:t> the </a:t>
            </a:r>
            <a:r>
              <a:rPr lang="fr-FR" baseline="0" dirty="0" err="1"/>
              <a:t>nephric</a:t>
            </a:r>
            <a:r>
              <a:rPr lang="fr-FR" baseline="0" dirty="0"/>
              <a:t> lumen in the proximal tubule</a:t>
            </a:r>
          </a:p>
          <a:p>
            <a:r>
              <a:rPr lang="en-US" sz="1200" b="1" i="0" kern="1200" dirty="0">
                <a:solidFill>
                  <a:schemeClr val="tx1"/>
                </a:solidFill>
                <a:effectLst/>
                <a:latin typeface="+mn-lt"/>
                <a:ea typeface="+mn-ea"/>
                <a:cs typeface="+mn-cs"/>
              </a:rPr>
              <a:t>Probenecid</a:t>
            </a:r>
            <a:r>
              <a:rPr lang="en-US" sz="1200" b="0" i="0" kern="1200" dirty="0">
                <a:solidFill>
                  <a:schemeClr val="tx1"/>
                </a:solidFill>
                <a:effectLst/>
                <a:latin typeface="+mn-lt"/>
                <a:ea typeface="+mn-ea"/>
                <a:cs typeface="+mn-cs"/>
              </a:rPr>
              <a:t> is a </a:t>
            </a:r>
            <a:r>
              <a:rPr lang="en-US" sz="1200" b="0" i="0" kern="1200" dirty="0" err="1">
                <a:solidFill>
                  <a:schemeClr val="tx1"/>
                </a:solidFill>
                <a:effectLst/>
                <a:latin typeface="+mn-lt"/>
                <a:ea typeface="+mn-ea"/>
                <a:cs typeface="+mn-cs"/>
              </a:rPr>
              <a:t>uricosuric</a:t>
            </a:r>
            <a:r>
              <a:rPr lang="en-US" sz="1200" b="0" i="0" kern="1200" dirty="0">
                <a:solidFill>
                  <a:schemeClr val="tx1"/>
                </a:solidFill>
                <a:effectLst/>
                <a:latin typeface="+mn-lt"/>
                <a:ea typeface="+mn-ea"/>
                <a:cs typeface="+mn-cs"/>
              </a:rPr>
              <a:t> and renal tubular transport blocking agent, It inhibits the tubular reabsorption of urate</a:t>
            </a:r>
          </a:p>
          <a:p>
            <a:r>
              <a:rPr lang="en-US" sz="1200" b="1" i="0" kern="1200" dirty="0">
                <a:solidFill>
                  <a:schemeClr val="tx1"/>
                </a:solidFill>
                <a:effectLst/>
                <a:latin typeface="+mn-lt"/>
                <a:ea typeface="+mn-ea"/>
                <a:cs typeface="+mn-cs"/>
              </a:rPr>
              <a:t>Probenecid inhibits the tubular secretion of penicillin </a:t>
            </a:r>
            <a:r>
              <a:rPr lang="en-US" sz="1200" b="0" i="0" kern="1200" dirty="0">
                <a:solidFill>
                  <a:schemeClr val="tx1"/>
                </a:solidFill>
                <a:effectLst/>
                <a:latin typeface="+mn-lt"/>
                <a:ea typeface="+mn-ea"/>
                <a:cs typeface="+mn-cs"/>
              </a:rPr>
              <a:t>and usually increases penicillin plasma levels by any route the antibiotic is given</a:t>
            </a:r>
            <a:endParaRPr lang="fr-FR" dirty="0"/>
          </a:p>
        </p:txBody>
      </p:sp>
      <p:sp>
        <p:nvSpPr>
          <p:cNvPr id="4" name="Espace réservé du numéro de diapositive 3"/>
          <p:cNvSpPr>
            <a:spLocks noGrp="1"/>
          </p:cNvSpPr>
          <p:nvPr>
            <p:ph type="sldNum" sz="quarter" idx="10"/>
          </p:nvPr>
        </p:nvSpPr>
        <p:spPr/>
        <p:txBody>
          <a:bodyPr/>
          <a:lstStyle/>
          <a:p>
            <a:fld id="{30D4CFD3-1B61-4F2C-A6E7-26423B01D6A9}" type="slidenum">
              <a:rPr lang="en-US" smtClean="0"/>
              <a:pPr/>
              <a:t>71</a:t>
            </a:fld>
            <a:endParaRPr lang="en-US"/>
          </a:p>
        </p:txBody>
      </p:sp>
    </p:spTree>
    <p:extLst>
      <p:ext uri="{BB962C8B-B14F-4D97-AF65-F5344CB8AC3E}">
        <p14:creationId xmlns:p14="http://schemas.microsoft.com/office/powerpoint/2010/main" val="6709002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Narrow" panose="020B0606020202030204" pitchFamily="34" charset="0"/>
              </a:rPr>
              <a:t>The drug, </a:t>
            </a:r>
            <a:r>
              <a:rPr lang="en-US" sz="1200" dirty="0">
                <a:solidFill>
                  <a:srgbClr val="FF0000"/>
                </a:solidFill>
                <a:latin typeface="Arial Narrow" panose="020B0606020202030204" pitchFamily="34" charset="0"/>
              </a:rPr>
              <a:t>if uncharged</a:t>
            </a:r>
            <a:r>
              <a:rPr lang="en-US" sz="1200" dirty="0">
                <a:latin typeface="Arial Narrow" panose="020B0606020202030204" pitchFamily="34" charset="0"/>
              </a:rPr>
              <a:t>, may diffuse out of the nephric lumen, back into the systemic circulation.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Narrow" panose="020B0606020202030204" pitchFamily="34" charset="0"/>
              </a:rPr>
              <a:t>Urine</a:t>
            </a:r>
            <a:r>
              <a:rPr lang="en-US" sz="1200" baseline="0" dirty="0">
                <a:latin typeface="Arial Narrow" panose="020B0606020202030204" pitchFamily="34" charset="0"/>
              </a:rPr>
              <a:t> pH 4,5-8</a:t>
            </a:r>
            <a:endParaRPr lang="en-US" sz="1200" dirty="0">
              <a:latin typeface="Arial Narrow" panose="020B0606020202030204" pitchFamily="34" charset="0"/>
            </a:endParaRPr>
          </a:p>
          <a:p>
            <a:endParaRPr lang="fr-FR" dirty="0"/>
          </a:p>
        </p:txBody>
      </p:sp>
      <p:sp>
        <p:nvSpPr>
          <p:cNvPr id="4" name="Espace réservé du numéro de diapositive 3"/>
          <p:cNvSpPr>
            <a:spLocks noGrp="1"/>
          </p:cNvSpPr>
          <p:nvPr>
            <p:ph type="sldNum" sz="quarter" idx="10"/>
          </p:nvPr>
        </p:nvSpPr>
        <p:spPr/>
        <p:txBody>
          <a:bodyPr/>
          <a:lstStyle/>
          <a:p>
            <a:fld id="{30D4CFD3-1B61-4F2C-A6E7-26423B01D6A9}" type="slidenum">
              <a:rPr lang="en-US" smtClean="0"/>
              <a:pPr/>
              <a:t>74</a:t>
            </a:fld>
            <a:endParaRPr lang="en-US"/>
          </a:p>
        </p:txBody>
      </p:sp>
    </p:spTree>
    <p:extLst>
      <p:ext uri="{BB962C8B-B14F-4D97-AF65-F5344CB8AC3E}">
        <p14:creationId xmlns:p14="http://schemas.microsoft.com/office/powerpoint/2010/main" val="31661387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0D4CFD3-1B61-4F2C-A6E7-26423B01D6A9}" type="slidenum">
              <a:rPr lang="en-US" smtClean="0"/>
              <a:pPr/>
              <a:t>80</a:t>
            </a:fld>
            <a:endParaRPr lang="en-US"/>
          </a:p>
        </p:txBody>
      </p:sp>
    </p:spTree>
    <p:extLst>
      <p:ext uri="{BB962C8B-B14F-4D97-AF65-F5344CB8AC3E}">
        <p14:creationId xmlns:p14="http://schemas.microsoft.com/office/powerpoint/2010/main" val="38538049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Male: 21ml/sec</a:t>
            </a:r>
          </a:p>
          <a:p>
            <a:r>
              <a:rPr lang="fr-FR" dirty="0" err="1"/>
              <a:t>Female</a:t>
            </a:r>
            <a:r>
              <a:rPr lang="fr-FR" dirty="0"/>
              <a:t>:</a:t>
            </a:r>
            <a:r>
              <a:rPr lang="fr-FR" baseline="0" dirty="0"/>
              <a:t> 18ml/sec</a:t>
            </a:r>
          </a:p>
          <a:p>
            <a:r>
              <a:rPr lang="fr-FR" baseline="0" dirty="0"/>
              <a:t>CL: L/h/kg</a:t>
            </a:r>
          </a:p>
          <a:p>
            <a:endParaRPr lang="fr-FR" dirty="0"/>
          </a:p>
        </p:txBody>
      </p:sp>
      <p:sp>
        <p:nvSpPr>
          <p:cNvPr id="4" name="Espace réservé du numéro de diapositive 3"/>
          <p:cNvSpPr>
            <a:spLocks noGrp="1"/>
          </p:cNvSpPr>
          <p:nvPr>
            <p:ph type="sldNum" sz="quarter" idx="10"/>
          </p:nvPr>
        </p:nvSpPr>
        <p:spPr/>
        <p:txBody>
          <a:bodyPr/>
          <a:lstStyle/>
          <a:p>
            <a:fld id="{30D4CFD3-1B61-4F2C-A6E7-26423B01D6A9}" type="slidenum">
              <a:rPr lang="en-US" smtClean="0"/>
              <a:pPr/>
              <a:t>81</a:t>
            </a:fld>
            <a:endParaRPr lang="en-US"/>
          </a:p>
        </p:txBody>
      </p:sp>
    </p:spTree>
    <p:extLst>
      <p:ext uri="{BB962C8B-B14F-4D97-AF65-F5344CB8AC3E}">
        <p14:creationId xmlns:p14="http://schemas.microsoft.com/office/powerpoint/2010/main" val="15589486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737D92-AACD-4AE7-9D26-4BDB422143EB}" type="slidenum">
              <a:rPr lang="en-US" smtClean="0"/>
              <a:pPr/>
              <a:t>88</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Single dose as in a </a:t>
            </a:r>
            <a:r>
              <a:rPr lang="fr-FR" dirty="0" err="1"/>
              <a:t>sleep</a:t>
            </a:r>
            <a:r>
              <a:rPr lang="fr-FR" dirty="0"/>
              <a:t> </a:t>
            </a:r>
            <a:r>
              <a:rPr lang="fr-FR" dirty="0" err="1"/>
              <a:t>inducing</a:t>
            </a:r>
            <a:r>
              <a:rPr lang="fr-FR" dirty="0"/>
              <a:t> agent (</a:t>
            </a:r>
            <a:r>
              <a:rPr lang="fr-FR" dirty="0" err="1"/>
              <a:t>zolpidem</a:t>
            </a:r>
            <a:r>
              <a:rPr lang="fr-FR" dirty="0"/>
              <a:t>)</a:t>
            </a:r>
          </a:p>
          <a:p>
            <a:r>
              <a:rPr lang="fr-FR" dirty="0"/>
              <a:t>1 tab/4hours</a:t>
            </a:r>
          </a:p>
        </p:txBody>
      </p:sp>
      <p:sp>
        <p:nvSpPr>
          <p:cNvPr id="4" name="Espace réservé du numéro de diapositive 3"/>
          <p:cNvSpPr>
            <a:spLocks noGrp="1"/>
          </p:cNvSpPr>
          <p:nvPr>
            <p:ph type="sldNum" sz="quarter" idx="10"/>
          </p:nvPr>
        </p:nvSpPr>
        <p:spPr/>
        <p:txBody>
          <a:bodyPr/>
          <a:lstStyle/>
          <a:p>
            <a:fld id="{30D4CFD3-1B61-4F2C-A6E7-26423B01D6A9}" type="slidenum">
              <a:rPr lang="en-US" smtClean="0"/>
              <a:pPr/>
              <a:t>90</a:t>
            </a:fld>
            <a:endParaRPr lang="en-US"/>
          </a:p>
        </p:txBody>
      </p:sp>
    </p:spTree>
    <p:extLst>
      <p:ext uri="{BB962C8B-B14F-4D97-AF65-F5344CB8AC3E}">
        <p14:creationId xmlns:p14="http://schemas.microsoft.com/office/powerpoint/2010/main" val="9345278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a:r>
              <a:rPr lang="en-US" sz="1200" b="1" i="0" kern="1200" dirty="0">
                <a:solidFill>
                  <a:schemeClr val="tx1"/>
                </a:solidFill>
                <a:effectLst/>
                <a:latin typeface="+mn-lt"/>
                <a:ea typeface="+mn-ea"/>
                <a:cs typeface="+mn-cs"/>
              </a:rPr>
              <a:t>factor that decreases clearance, such as liver or kidney disease, increases the steady-state concentration of an infused drug (assuming </a:t>
            </a:r>
            <a:r>
              <a:rPr lang="en-US" sz="1200" b="1" i="0" kern="1200" dirty="0" err="1">
                <a:solidFill>
                  <a:schemeClr val="tx1"/>
                </a:solidFill>
                <a:effectLst/>
                <a:latin typeface="+mn-lt"/>
                <a:ea typeface="+mn-ea"/>
                <a:cs typeface="+mn-cs"/>
              </a:rPr>
              <a:t>Vd</a:t>
            </a:r>
            <a:r>
              <a:rPr lang="en-US" sz="1200" b="1" i="0" kern="1200" dirty="0">
                <a:solidFill>
                  <a:schemeClr val="tx1"/>
                </a:solidFill>
                <a:effectLst/>
                <a:latin typeface="+mn-lt"/>
                <a:ea typeface="+mn-ea"/>
                <a:cs typeface="+mn-cs"/>
              </a:rPr>
              <a:t> remains constant). Factors that increase clearance of a drug, such as increased metabolism, decrease the steady-state concentrations of an infused drug</a:t>
            </a:r>
          </a:p>
          <a:p>
            <a:br>
              <a:rPr lang="en-US" dirty="0"/>
            </a:br>
            <a:endParaRPr lang="fr-FR" dirty="0"/>
          </a:p>
        </p:txBody>
      </p:sp>
      <p:sp>
        <p:nvSpPr>
          <p:cNvPr id="4" name="Espace réservé du numéro de diapositive 3"/>
          <p:cNvSpPr>
            <a:spLocks noGrp="1"/>
          </p:cNvSpPr>
          <p:nvPr>
            <p:ph type="sldNum" sz="quarter" idx="10"/>
          </p:nvPr>
        </p:nvSpPr>
        <p:spPr/>
        <p:txBody>
          <a:bodyPr/>
          <a:lstStyle/>
          <a:p>
            <a:fld id="{30D4CFD3-1B61-4F2C-A6E7-26423B01D6A9}" type="slidenum">
              <a:rPr lang="en-US" smtClean="0"/>
              <a:pPr/>
              <a:t>93</a:t>
            </a:fld>
            <a:endParaRPr lang="en-US"/>
          </a:p>
        </p:txBody>
      </p:sp>
    </p:spTree>
    <p:extLst>
      <p:ext uri="{BB962C8B-B14F-4D97-AF65-F5344CB8AC3E}">
        <p14:creationId xmlns:p14="http://schemas.microsoft.com/office/powerpoint/2010/main" val="9991026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a:r>
              <a:rPr lang="en-US" sz="1200" b="1" i="0" kern="1200" dirty="0">
                <a:solidFill>
                  <a:schemeClr val="tx1"/>
                </a:solidFill>
                <a:effectLst/>
                <a:latin typeface="+mn-lt"/>
                <a:ea typeface="+mn-ea"/>
                <a:cs typeface="+mn-cs"/>
              </a:rPr>
              <a:t>The concentration of drug rises from zero at the start of the infusion to its ultimate steady-state level, </a:t>
            </a:r>
            <a:r>
              <a:rPr lang="en-US" sz="1200" b="1" i="0" kern="1200" dirty="0" err="1">
                <a:solidFill>
                  <a:schemeClr val="tx1"/>
                </a:solidFill>
                <a:effectLst/>
                <a:latin typeface="+mn-lt"/>
                <a:ea typeface="+mn-ea"/>
                <a:cs typeface="+mn-cs"/>
              </a:rPr>
              <a:t>Css</a:t>
            </a:r>
            <a:r>
              <a:rPr lang="en-US" sz="1200" b="1" i="0" kern="1200" dirty="0">
                <a:solidFill>
                  <a:schemeClr val="tx1"/>
                </a:solidFill>
                <a:effectLst/>
                <a:latin typeface="+mn-lt"/>
                <a:ea typeface="+mn-ea"/>
                <a:cs typeface="+mn-cs"/>
              </a:rPr>
              <a:t> </a:t>
            </a:r>
            <a:r>
              <a:rPr lang="fr-FR" sz="1200" b="1" i="0" kern="1200" dirty="0">
                <a:solidFill>
                  <a:schemeClr val="tx1"/>
                </a:solidFill>
                <a:effectLst/>
                <a:latin typeface="+mn-lt"/>
                <a:ea typeface="+mn-ea"/>
                <a:cs typeface="+mn-cs"/>
              </a:rPr>
              <a:t>  </a:t>
            </a:r>
          </a:p>
          <a:p>
            <a:pPr rtl="0"/>
            <a:r>
              <a:rPr lang="en-US" sz="1200" b="1" i="0" kern="1200" dirty="0">
                <a:solidFill>
                  <a:schemeClr val="tx1"/>
                </a:solidFill>
                <a:effectLst/>
                <a:latin typeface="+mn-lt"/>
                <a:ea typeface="+mn-ea"/>
                <a:cs typeface="+mn-cs"/>
              </a:rPr>
              <a:t>The rate constant for attainment of steady state is the rate constant for total body elimination of the drug, </a:t>
            </a:r>
            <a:r>
              <a:rPr lang="en-US" sz="1200" b="1" i="0" kern="1200" dirty="0" err="1">
                <a:solidFill>
                  <a:schemeClr val="tx1"/>
                </a:solidFill>
                <a:effectLst/>
                <a:latin typeface="+mn-lt"/>
                <a:ea typeface="+mn-ea"/>
                <a:cs typeface="+mn-cs"/>
              </a:rPr>
              <a:t>ke</a:t>
            </a:r>
            <a:r>
              <a:rPr lang="en-US" sz="1200" b="1" i="0" kern="1200" dirty="0">
                <a:solidFill>
                  <a:schemeClr val="tx1"/>
                </a:solidFill>
                <a:effectLst/>
                <a:latin typeface="+mn-lt"/>
                <a:ea typeface="+mn-ea"/>
                <a:cs typeface="+mn-cs"/>
              </a:rPr>
              <a:t>. Thus, fifty percent of the final steady-state concentration of drug is observed after the time elapsed since the infusion, </a:t>
            </a:r>
          </a:p>
          <a:p>
            <a:pPr rtl="0"/>
            <a:r>
              <a:rPr lang="en-US" sz="1200" b="1" i="0" kern="1200" dirty="0">
                <a:solidFill>
                  <a:schemeClr val="tx1"/>
                </a:solidFill>
                <a:effectLst/>
                <a:latin typeface="+mn-lt"/>
                <a:ea typeface="+mn-ea"/>
                <a:cs typeface="+mn-cs"/>
              </a:rPr>
              <a:t>Waiting another half-life allows the drug concentration to approach 75 percent of </a:t>
            </a:r>
            <a:r>
              <a:rPr lang="en-US" sz="1200" b="1" i="0" kern="1200" dirty="0" err="1">
                <a:solidFill>
                  <a:schemeClr val="tx1"/>
                </a:solidFill>
                <a:effectLst/>
                <a:latin typeface="+mn-lt"/>
                <a:ea typeface="+mn-ea"/>
                <a:cs typeface="+mn-cs"/>
              </a:rPr>
              <a:t>Css</a:t>
            </a:r>
            <a:r>
              <a:rPr lang="en-US" sz="1200" b="1" i="0" kern="1200" dirty="0">
                <a:solidFill>
                  <a:schemeClr val="tx1"/>
                </a:solidFill>
                <a:effectLst/>
                <a:latin typeface="+mn-lt"/>
                <a:ea typeface="+mn-ea"/>
                <a:cs typeface="+mn-cs"/>
              </a:rPr>
              <a:t> .The drug concentration is ninety percent of the final steady-state concentration in 3.3 times t1/2</a:t>
            </a:r>
            <a:endParaRPr lang="fr-FR" sz="1200" b="1" i="0" kern="1200" dirty="0">
              <a:solidFill>
                <a:schemeClr val="tx1"/>
              </a:solidFill>
              <a:effectLst/>
              <a:latin typeface="+mn-lt"/>
              <a:ea typeface="+mn-ea"/>
              <a:cs typeface="+mn-cs"/>
            </a:endParaRPr>
          </a:p>
          <a:p>
            <a:br>
              <a:rPr lang="fr-FR" dirty="0"/>
            </a:br>
            <a:endParaRPr lang="fr-FR" sz="1200" b="1" i="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30D4CFD3-1B61-4F2C-A6E7-26423B01D6A9}" type="slidenum">
              <a:rPr lang="en-US" smtClean="0"/>
              <a:pPr/>
              <a:t>94</a:t>
            </a:fld>
            <a:endParaRPr lang="en-US"/>
          </a:p>
        </p:txBody>
      </p:sp>
    </p:spTree>
    <p:extLst>
      <p:ext uri="{BB962C8B-B14F-4D97-AF65-F5344CB8AC3E}">
        <p14:creationId xmlns:p14="http://schemas.microsoft.com/office/powerpoint/2010/main" val="36613978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b="1" i="0" kern="1200" dirty="0">
                <a:solidFill>
                  <a:schemeClr val="tx1"/>
                </a:solidFill>
                <a:effectLst/>
                <a:latin typeface="+mn-lt"/>
                <a:ea typeface="+mn-ea"/>
                <a:cs typeface="+mn-cs"/>
              </a:rPr>
              <a:t>Because most drugs are given at intervals shorter than five half-lives and are eliminated exponentially with time, some drug from the first dose remains in the body at the time that the second dose is administered, and some from the second dose remains at the time that the third dose is given, and so forth. Therefore, the drug accumulates until, within the dosing interval, the rate of drug loss (driven by an elevated plasma concentration) exactly balances the rate of drug administration that is, until a steady state is achieved</a:t>
            </a:r>
            <a:endParaRPr lang="fr-FR" dirty="0"/>
          </a:p>
        </p:txBody>
      </p:sp>
      <p:sp>
        <p:nvSpPr>
          <p:cNvPr id="4" name="Espace réservé du numéro de diapositive 3"/>
          <p:cNvSpPr>
            <a:spLocks noGrp="1"/>
          </p:cNvSpPr>
          <p:nvPr>
            <p:ph type="sldNum" sz="quarter" idx="10"/>
          </p:nvPr>
        </p:nvSpPr>
        <p:spPr/>
        <p:txBody>
          <a:bodyPr/>
          <a:lstStyle/>
          <a:p>
            <a:fld id="{30D4CFD3-1B61-4F2C-A6E7-26423B01D6A9}" type="slidenum">
              <a:rPr lang="en-US" smtClean="0"/>
              <a:pPr/>
              <a:t>96</a:t>
            </a:fld>
            <a:endParaRPr lang="en-US"/>
          </a:p>
        </p:txBody>
      </p:sp>
    </p:spTree>
    <p:extLst>
      <p:ext uri="{BB962C8B-B14F-4D97-AF65-F5344CB8AC3E}">
        <p14:creationId xmlns:p14="http://schemas.microsoft.com/office/powerpoint/2010/main" val="27099325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0D4CFD3-1B61-4F2C-A6E7-26423B01D6A9}" type="slidenum">
              <a:rPr lang="en-US" smtClean="0"/>
              <a:pPr/>
              <a:t>97</a:t>
            </a:fld>
            <a:endParaRPr lang="en-US"/>
          </a:p>
        </p:txBody>
      </p:sp>
    </p:spTree>
    <p:extLst>
      <p:ext uri="{BB962C8B-B14F-4D97-AF65-F5344CB8AC3E}">
        <p14:creationId xmlns:p14="http://schemas.microsoft.com/office/powerpoint/2010/main" val="2254080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1- </a:t>
            </a:r>
          </a:p>
          <a:p>
            <a:r>
              <a:rPr lang="fr-FR"/>
              <a:t>most </a:t>
            </a:r>
            <a:r>
              <a:rPr lang="fr-FR" dirty="0"/>
              <a:t>of</a:t>
            </a:r>
            <a:r>
              <a:rPr lang="fr-FR" baseline="0" dirty="0"/>
              <a:t> </a:t>
            </a:r>
            <a:r>
              <a:rPr lang="fr-FR" baseline="0" dirty="0" err="1"/>
              <a:t>drugs</a:t>
            </a:r>
            <a:r>
              <a:rPr lang="fr-FR" baseline="0" dirty="0"/>
              <a:t> </a:t>
            </a:r>
            <a:r>
              <a:rPr lang="fr-FR" baseline="0" dirty="0" err="1"/>
              <a:t>either</a:t>
            </a:r>
            <a:r>
              <a:rPr lang="fr-FR" baseline="0" dirty="0"/>
              <a:t> </a:t>
            </a:r>
            <a:r>
              <a:rPr lang="fr-FR" baseline="0" dirty="0" err="1"/>
              <a:t>weak</a:t>
            </a:r>
            <a:r>
              <a:rPr lang="fr-FR" baseline="0" dirty="0"/>
              <a:t> </a:t>
            </a:r>
            <a:r>
              <a:rPr lang="fr-FR" baseline="0" dirty="0" err="1"/>
              <a:t>acids</a:t>
            </a:r>
            <a:r>
              <a:rPr lang="fr-FR" baseline="0" dirty="0"/>
              <a:t> or </a:t>
            </a:r>
            <a:r>
              <a:rPr lang="fr-FR" baseline="0" dirty="0" err="1"/>
              <a:t>weak</a:t>
            </a:r>
            <a:r>
              <a:rPr lang="fr-FR" baseline="0" dirty="0"/>
              <a:t> bases</a:t>
            </a:r>
          </a:p>
          <a:p>
            <a:r>
              <a:rPr lang="fr-FR" baseline="0" dirty="0"/>
              <a:t>2- the intestines </a:t>
            </a:r>
            <a:r>
              <a:rPr lang="fr-FR" baseline="0" dirty="0" err="1"/>
              <a:t>recieve</a:t>
            </a:r>
            <a:r>
              <a:rPr lang="fr-FR" baseline="0" dirty="0"/>
              <a:t> </a:t>
            </a:r>
            <a:r>
              <a:rPr lang="fr-FR" baseline="0" dirty="0" err="1"/>
              <a:t>much</a:t>
            </a:r>
            <a:r>
              <a:rPr lang="fr-FR" baseline="0" dirty="0"/>
              <a:t> more </a:t>
            </a:r>
            <a:r>
              <a:rPr lang="fr-FR" baseline="0" dirty="0" err="1"/>
              <a:t>blood</a:t>
            </a:r>
            <a:r>
              <a:rPr lang="fr-FR" baseline="0" dirty="0"/>
              <a:t> </a:t>
            </a:r>
            <a:r>
              <a:rPr lang="fr-FR" baseline="0" dirty="0" err="1"/>
              <a:t>than</a:t>
            </a:r>
            <a:r>
              <a:rPr lang="fr-FR" baseline="0" dirty="0"/>
              <a:t> </a:t>
            </a:r>
            <a:r>
              <a:rPr lang="fr-FR" baseline="0" dirty="0" err="1"/>
              <a:t>stomach</a:t>
            </a:r>
            <a:r>
              <a:rPr lang="fr-FR" baseline="0" dirty="0"/>
              <a:t>, </a:t>
            </a:r>
            <a:r>
              <a:rPr lang="fr-FR" baseline="0" dirty="0" err="1"/>
              <a:t>so</a:t>
            </a:r>
            <a:r>
              <a:rPr lang="fr-FR" baseline="0" dirty="0"/>
              <a:t> absorption </a:t>
            </a:r>
            <a:r>
              <a:rPr lang="fr-FR" baseline="0" dirty="0" err="1"/>
              <a:t>through</a:t>
            </a:r>
            <a:r>
              <a:rPr lang="fr-FR" baseline="0" dirty="0"/>
              <a:t> intestine </a:t>
            </a:r>
            <a:r>
              <a:rPr lang="fr-FR" baseline="0" dirty="0" err="1"/>
              <a:t>is</a:t>
            </a:r>
            <a:r>
              <a:rPr lang="fr-FR" baseline="0" dirty="0"/>
              <a:t> </a:t>
            </a:r>
            <a:r>
              <a:rPr lang="fr-FR" baseline="0" dirty="0" err="1"/>
              <a:t>favored</a:t>
            </a:r>
            <a:r>
              <a:rPr lang="fr-FR" baseline="0" dirty="0"/>
              <a:t> </a:t>
            </a:r>
          </a:p>
          <a:p>
            <a:r>
              <a:rPr lang="fr-FR" baseline="0" dirty="0"/>
              <a:t>5- p-gp </a:t>
            </a:r>
            <a:r>
              <a:rPr lang="fr-FR" baseline="0" dirty="0" err="1"/>
              <a:t>transmembane</a:t>
            </a:r>
            <a:r>
              <a:rPr lang="fr-FR" baseline="0" dirty="0"/>
              <a:t> transporter </a:t>
            </a:r>
            <a:r>
              <a:rPr lang="fr-FR" baseline="0" dirty="0" err="1"/>
              <a:t>protein</a:t>
            </a:r>
            <a:r>
              <a:rPr lang="fr-FR" baseline="0" dirty="0"/>
              <a:t>, </a:t>
            </a:r>
            <a:r>
              <a:rPr lang="fr-FR" baseline="0" dirty="0" err="1"/>
              <a:t>involved</a:t>
            </a:r>
            <a:r>
              <a:rPr lang="fr-FR" baseline="0" dirty="0"/>
              <a:t> in transportation of </a:t>
            </a:r>
            <a:r>
              <a:rPr lang="fr-FR" baseline="0" dirty="0" err="1"/>
              <a:t>drugs</a:t>
            </a:r>
            <a:r>
              <a:rPr lang="fr-FR" baseline="0" dirty="0"/>
              <a:t> </a:t>
            </a:r>
            <a:r>
              <a:rPr lang="fr-FR" baseline="0" dirty="0" err="1"/>
              <a:t>from</a:t>
            </a:r>
            <a:r>
              <a:rPr lang="fr-FR" baseline="0" dirty="0"/>
              <a:t> tissues to </a:t>
            </a:r>
            <a:r>
              <a:rPr lang="fr-FR" baseline="0" dirty="0" err="1"/>
              <a:t>blood</a:t>
            </a:r>
            <a:r>
              <a:rPr lang="fr-FR" baseline="0" dirty="0"/>
              <a:t>, </a:t>
            </a:r>
            <a:r>
              <a:rPr lang="fr-FR" baseline="0" dirty="0" err="1"/>
              <a:t>pump</a:t>
            </a:r>
            <a:r>
              <a:rPr lang="fr-FR" baseline="0" dirty="0"/>
              <a:t> the </a:t>
            </a:r>
            <a:r>
              <a:rPr lang="fr-FR" baseline="0" dirty="0" err="1"/>
              <a:t>drug</a:t>
            </a:r>
            <a:r>
              <a:rPr lang="fr-FR" baseline="0" dirty="0"/>
              <a:t> out of the </a:t>
            </a:r>
            <a:r>
              <a:rPr lang="fr-FR" baseline="0" dirty="0" err="1"/>
              <a:t>cells</a:t>
            </a:r>
            <a:endParaRPr lang="fr-FR" baseline="0" dirty="0"/>
          </a:p>
          <a:p>
            <a:pPr algn="ctr"/>
            <a:endParaRPr lang="fr-FR" b="1" baseline="0" dirty="0"/>
          </a:p>
          <a:p>
            <a:pPr algn="ctr"/>
            <a:r>
              <a:rPr lang="fr-FR" b="1" baseline="0" dirty="0" err="1"/>
              <a:t>Rule</a:t>
            </a:r>
            <a:r>
              <a:rPr lang="fr-FR" b="1" baseline="0" dirty="0"/>
              <a:t> of </a:t>
            </a:r>
            <a:r>
              <a:rPr lang="fr-FR" b="1" baseline="0" dirty="0" err="1"/>
              <a:t>thumb</a:t>
            </a:r>
            <a:endParaRPr lang="fr-FR" b="1" baseline="0" dirty="0"/>
          </a:p>
          <a:p>
            <a:pPr marL="609600" indent="-609600" eaLnBrk="1" hangingPunct="1">
              <a:lnSpc>
                <a:spcPct val="90000"/>
              </a:lnSpc>
              <a:buSzPct val="90000"/>
              <a:buFontTx/>
              <a:buAutoNum type="arabicPeriod"/>
            </a:pPr>
            <a:r>
              <a:rPr lang="en-US" altLang="he-IL" dirty="0"/>
              <a:t>Charged form of an acid or basic drug is more water soluble</a:t>
            </a:r>
          </a:p>
          <a:p>
            <a:pPr marL="609600" indent="-609600" eaLnBrk="1" hangingPunct="1">
              <a:lnSpc>
                <a:spcPct val="90000"/>
              </a:lnSpc>
              <a:buSzPct val="90000"/>
              <a:buFontTx/>
              <a:buAutoNum type="arabicPeriod"/>
            </a:pPr>
            <a:r>
              <a:rPr lang="en-US" altLang="he-IL" dirty="0"/>
              <a:t>More of an acidic drug will be in the water soluble state at alkaline pH’s</a:t>
            </a:r>
          </a:p>
          <a:p>
            <a:pPr marL="609600" indent="-609600" eaLnBrk="1" hangingPunct="1">
              <a:lnSpc>
                <a:spcPct val="90000"/>
              </a:lnSpc>
              <a:buSzPct val="90000"/>
              <a:buFontTx/>
              <a:buAutoNum type="arabicPeriod"/>
            </a:pPr>
            <a:r>
              <a:rPr lang="en-US" altLang="he-IL" dirty="0"/>
              <a:t>More of basic drug will be  water soluble state at acidic pH’s.</a:t>
            </a:r>
          </a:p>
          <a:p>
            <a:pPr marL="609600" indent="-609600" eaLnBrk="1" hangingPunct="1">
              <a:lnSpc>
                <a:spcPct val="90000"/>
              </a:lnSpc>
              <a:buSzPct val="90000"/>
              <a:buFontTx/>
              <a:buAutoNum type="arabicPeriod"/>
            </a:pPr>
            <a:r>
              <a:rPr lang="en-US" altLang="he-IL" dirty="0"/>
              <a:t>Put an acidic or basic drug in the OPPOSITE environment to achieve water solubility (and visa versa).</a:t>
            </a:r>
          </a:p>
          <a:p>
            <a:pPr algn="ctr"/>
            <a:endParaRPr lang="fr-FR" b="1" dirty="0"/>
          </a:p>
        </p:txBody>
      </p:sp>
      <p:sp>
        <p:nvSpPr>
          <p:cNvPr id="4" name="Espace réservé du numéro de diapositive 3"/>
          <p:cNvSpPr>
            <a:spLocks noGrp="1"/>
          </p:cNvSpPr>
          <p:nvPr>
            <p:ph type="sldNum" sz="quarter" idx="10"/>
          </p:nvPr>
        </p:nvSpPr>
        <p:spPr/>
        <p:txBody>
          <a:bodyPr/>
          <a:lstStyle/>
          <a:p>
            <a:fld id="{30D4CFD3-1B61-4F2C-A6E7-26423B01D6A9}" type="slidenum">
              <a:rPr lang="en-US" smtClean="0"/>
              <a:pPr/>
              <a:t>12</a:t>
            </a:fld>
            <a:endParaRPr lang="en-US"/>
          </a:p>
        </p:txBody>
      </p:sp>
    </p:spTree>
    <p:extLst>
      <p:ext uri="{BB962C8B-B14F-4D97-AF65-F5344CB8AC3E}">
        <p14:creationId xmlns:p14="http://schemas.microsoft.com/office/powerpoint/2010/main" val="2381242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0D4CFD3-1B61-4F2C-A6E7-26423B01D6A9}" type="slidenum">
              <a:rPr lang="en-US" smtClean="0"/>
              <a:pPr/>
              <a:t>98</a:t>
            </a:fld>
            <a:endParaRPr lang="en-US"/>
          </a:p>
        </p:txBody>
      </p:sp>
    </p:spTree>
    <p:extLst>
      <p:ext uri="{BB962C8B-B14F-4D97-AF65-F5344CB8AC3E}">
        <p14:creationId xmlns:p14="http://schemas.microsoft.com/office/powerpoint/2010/main" val="8902569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Maintenance dose=</a:t>
            </a:r>
            <a:r>
              <a:rPr lang="fr-FR" baseline="0" dirty="0"/>
              <a:t> </a:t>
            </a:r>
            <a:r>
              <a:rPr lang="fr-FR" baseline="0" dirty="0" err="1"/>
              <a:t>target</a:t>
            </a:r>
            <a:r>
              <a:rPr lang="fr-FR" baseline="0" dirty="0"/>
              <a:t> </a:t>
            </a:r>
            <a:r>
              <a:rPr lang="fr-FR" baseline="0" dirty="0" err="1"/>
              <a:t>Cplasma</a:t>
            </a:r>
            <a:r>
              <a:rPr lang="fr-FR" baseline="0" dirty="0"/>
              <a:t> x CL/F</a:t>
            </a:r>
            <a:endParaRPr lang="fr-FR" dirty="0"/>
          </a:p>
        </p:txBody>
      </p:sp>
      <p:sp>
        <p:nvSpPr>
          <p:cNvPr id="4" name="Espace réservé du numéro de diapositive 3"/>
          <p:cNvSpPr>
            <a:spLocks noGrp="1"/>
          </p:cNvSpPr>
          <p:nvPr>
            <p:ph type="sldNum" sz="quarter" idx="10"/>
          </p:nvPr>
        </p:nvSpPr>
        <p:spPr/>
        <p:txBody>
          <a:bodyPr/>
          <a:lstStyle/>
          <a:p>
            <a:fld id="{30D4CFD3-1B61-4F2C-A6E7-26423B01D6A9}" type="slidenum">
              <a:rPr lang="en-US" smtClean="0"/>
              <a:pPr/>
              <a:t>99</a:t>
            </a:fld>
            <a:endParaRPr lang="en-US"/>
          </a:p>
        </p:txBody>
      </p:sp>
    </p:spTree>
    <p:extLst>
      <p:ext uri="{BB962C8B-B14F-4D97-AF65-F5344CB8AC3E}">
        <p14:creationId xmlns:p14="http://schemas.microsoft.com/office/powerpoint/2010/main" val="22411019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Dosing</a:t>
            </a:r>
            <a:r>
              <a:rPr lang="fr-FR" dirty="0"/>
              <a:t> rate= </a:t>
            </a:r>
            <a:r>
              <a:rPr lang="fr-FR" dirty="0" err="1"/>
              <a:t>target</a:t>
            </a:r>
            <a:r>
              <a:rPr lang="fr-FR" dirty="0"/>
              <a:t> C plasma* Cl/F</a:t>
            </a:r>
          </a:p>
        </p:txBody>
      </p:sp>
      <p:sp>
        <p:nvSpPr>
          <p:cNvPr id="4" name="Espace réservé du numéro de diapositive 3"/>
          <p:cNvSpPr>
            <a:spLocks noGrp="1"/>
          </p:cNvSpPr>
          <p:nvPr>
            <p:ph type="sldNum" sz="quarter" idx="10"/>
          </p:nvPr>
        </p:nvSpPr>
        <p:spPr/>
        <p:txBody>
          <a:bodyPr/>
          <a:lstStyle/>
          <a:p>
            <a:fld id="{30D4CFD3-1B61-4F2C-A6E7-26423B01D6A9}" type="slidenum">
              <a:rPr lang="en-US" smtClean="0"/>
              <a:pPr/>
              <a:t>100</a:t>
            </a:fld>
            <a:endParaRPr lang="en-US"/>
          </a:p>
        </p:txBody>
      </p:sp>
    </p:spTree>
    <p:extLst>
      <p:ext uri="{BB962C8B-B14F-4D97-AF65-F5344CB8AC3E}">
        <p14:creationId xmlns:p14="http://schemas.microsoft.com/office/powerpoint/2010/main" val="2439065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0D4CFD3-1B61-4F2C-A6E7-26423B01D6A9}" type="slidenum">
              <a:rPr lang="en-US" smtClean="0"/>
              <a:pPr/>
              <a:t>13</a:t>
            </a:fld>
            <a:endParaRPr lang="en-US"/>
          </a:p>
        </p:txBody>
      </p:sp>
    </p:spTree>
    <p:extLst>
      <p:ext uri="{BB962C8B-B14F-4D97-AF65-F5344CB8AC3E}">
        <p14:creationId xmlns:p14="http://schemas.microsoft.com/office/powerpoint/2010/main" val="3885423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dirty="0">
                <a:latin typeface="Arial Narrow" panose="020B0606020202030204" pitchFamily="34" charset="0"/>
              </a:rPr>
              <a:t>2-</a:t>
            </a:r>
          </a:p>
          <a:p>
            <a:pPr rtl="0"/>
            <a:r>
              <a:rPr lang="en-US" sz="1200" dirty="0">
                <a:latin typeface="Arial Narrow" panose="020B0606020202030204" pitchFamily="34" charset="0"/>
              </a:rPr>
              <a:t>3- </a:t>
            </a:r>
            <a:r>
              <a:rPr lang="en-US" sz="1200" b="1" i="1" kern="1200" dirty="0">
                <a:solidFill>
                  <a:schemeClr val="tx1"/>
                </a:solidFill>
                <a:effectLst/>
                <a:latin typeface="+mn-lt"/>
                <a:ea typeface="+mn-ea"/>
                <a:cs typeface="+mn-cs"/>
              </a:rPr>
              <a:t>Chemical instability:</a:t>
            </a:r>
            <a:r>
              <a:rPr lang="en-US" sz="1200" b="0" i="0" kern="1200" dirty="0">
                <a:solidFill>
                  <a:schemeClr val="tx1"/>
                </a:solidFill>
                <a:effectLst/>
                <a:latin typeface="+mn-lt"/>
                <a:ea typeface="+mn-ea"/>
                <a:cs typeface="+mn-cs"/>
              </a:rPr>
              <a:t> </a:t>
            </a:r>
          </a:p>
          <a:p>
            <a:pPr rtl="0"/>
            <a:r>
              <a:rPr lang="en-US" sz="1200" b="0" i="0" kern="1200" dirty="0">
                <a:solidFill>
                  <a:schemeClr val="tx1"/>
                </a:solidFill>
                <a:effectLst/>
                <a:latin typeface="+mn-lt"/>
                <a:ea typeface="+mn-ea"/>
                <a:cs typeface="+mn-cs"/>
              </a:rPr>
              <a:t>Some drugs, such as penicillin G, are unstable in the pH of the gastric contents. Others, such as insulin, are destroyed in the GI tract by degradative enzymes.</a:t>
            </a:r>
          </a:p>
          <a:p>
            <a:endParaRPr lang="en-US" sz="1200" dirty="0">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Narrow" panose="020B0606020202030204" pitchFamily="34" charset="0"/>
              </a:rPr>
              <a:t>4-  Drug absorption may be altered by factors unrelated to the chemistry of the drug. For example, particle size, salt form, crystal polymorphism, enteric coatings and the presence of excipients (such as binders and dispersing agents) can influence the ease of dissolution and, therefore, alter the rate of absorption. </a:t>
            </a:r>
            <a:br>
              <a:rPr lang="en-US" sz="1200" dirty="0">
                <a:latin typeface="Arial Narrow" panose="020B0606020202030204" pitchFamily="34" charset="0"/>
              </a:rPr>
            </a:br>
            <a:endParaRPr lang="fr-FR" sz="1200" dirty="0">
              <a:latin typeface="Arial Narrow" panose="020B0606020202030204" pitchFamily="34" charset="0"/>
            </a:endParaRPr>
          </a:p>
          <a:p>
            <a:endParaRPr lang="fr-FR" dirty="0"/>
          </a:p>
        </p:txBody>
      </p:sp>
      <p:sp>
        <p:nvSpPr>
          <p:cNvPr id="4" name="Espace réservé du numéro de diapositive 3"/>
          <p:cNvSpPr>
            <a:spLocks noGrp="1"/>
          </p:cNvSpPr>
          <p:nvPr>
            <p:ph type="sldNum" sz="quarter" idx="10"/>
          </p:nvPr>
        </p:nvSpPr>
        <p:spPr/>
        <p:txBody>
          <a:bodyPr/>
          <a:lstStyle/>
          <a:p>
            <a:fld id="{30D4CFD3-1B61-4F2C-A6E7-26423B01D6A9}" type="slidenum">
              <a:rPr lang="en-US" smtClean="0"/>
              <a:pPr/>
              <a:t>16</a:t>
            </a:fld>
            <a:endParaRPr lang="en-US"/>
          </a:p>
        </p:txBody>
      </p:sp>
    </p:spTree>
    <p:extLst>
      <p:ext uri="{BB962C8B-B14F-4D97-AF65-F5344CB8AC3E}">
        <p14:creationId xmlns:p14="http://schemas.microsoft.com/office/powerpoint/2010/main" val="159710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dirty="0">
                <a:latin typeface="Arial Narrow" panose="020B0606020202030204" pitchFamily="34" charset="0"/>
              </a:rPr>
              <a:t>2- Very hydrophilic drugs are poorly absorbed because of their inability to cross the lipid-rich cell membranes. Paradoxically, drugs that are extremely lipophilic are also poorly absorbed, because they are totally insoluble in aqueous body fluids and, therefore, cannot gain access to the surface</a:t>
            </a:r>
            <a:r>
              <a:rPr lang="en-US" sz="1200" b="0" i="0" kern="1200" dirty="0">
                <a:solidFill>
                  <a:schemeClr val="tx1"/>
                </a:solidFill>
                <a:effectLst/>
                <a:latin typeface="+mn-lt"/>
                <a:ea typeface="+mn-ea"/>
                <a:cs typeface="+mn-cs"/>
              </a:rPr>
              <a:t>.</a:t>
            </a:r>
          </a:p>
          <a:p>
            <a:r>
              <a:rPr lang="en-US" sz="1200" dirty="0">
                <a:latin typeface="Arial Narrow" panose="020B0606020202030204" pitchFamily="34" charset="0"/>
              </a:rPr>
              <a:t>of cells.</a:t>
            </a:r>
          </a:p>
          <a:p>
            <a:endParaRPr lang="en-US" sz="1200" dirty="0">
              <a:latin typeface="Arial Narrow" panose="020B0606020202030204" pitchFamily="34" charset="0"/>
            </a:endParaRPr>
          </a:p>
          <a:p>
            <a:pPr rtl="0"/>
            <a:r>
              <a:rPr lang="en-US" sz="1200" dirty="0">
                <a:latin typeface="Arial Narrow" panose="020B0606020202030204" pitchFamily="34" charset="0"/>
              </a:rPr>
              <a:t>3- </a:t>
            </a:r>
            <a:r>
              <a:rPr lang="en-US" sz="1200" b="1" i="1" kern="1200" dirty="0">
                <a:solidFill>
                  <a:schemeClr val="tx1"/>
                </a:solidFill>
                <a:effectLst/>
                <a:latin typeface="+mn-lt"/>
                <a:ea typeface="+mn-ea"/>
                <a:cs typeface="+mn-cs"/>
              </a:rPr>
              <a:t>3. Chemical instability:</a:t>
            </a:r>
            <a:r>
              <a:rPr lang="en-US" sz="1200" b="0" i="0" kern="1200" dirty="0">
                <a:solidFill>
                  <a:schemeClr val="tx1"/>
                </a:solidFill>
                <a:effectLst/>
                <a:latin typeface="+mn-lt"/>
                <a:ea typeface="+mn-ea"/>
                <a:cs typeface="+mn-cs"/>
              </a:rPr>
              <a:t> </a:t>
            </a:r>
          </a:p>
          <a:p>
            <a:pPr rtl="0"/>
            <a:r>
              <a:rPr lang="en-US" sz="1200" b="0" i="0" kern="1200" dirty="0">
                <a:solidFill>
                  <a:schemeClr val="tx1"/>
                </a:solidFill>
                <a:effectLst/>
                <a:latin typeface="+mn-lt"/>
                <a:ea typeface="+mn-ea"/>
                <a:cs typeface="+mn-cs"/>
              </a:rPr>
              <a:t>Some drugs, such as penicillin G, are unstable in the pH of the gastric contents. Others, such as insulin, are destroyed in the GI tract by degradative enzymes</a:t>
            </a:r>
            <a:endParaRPr lang="en-US" sz="1200" dirty="0">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Narrow" panose="020B0606020202030204" pitchFamily="34" charset="0"/>
              </a:rPr>
              <a:t>4-  Drug absorption may be altered by factors unrelated to the chemistry of the drug. For example, particle size, salt form, crystal polymorphism, enteric coatings and the presence of excipients (such as binders and dispersing agents) can influence the ease of dissolution and, therefore, alter the rate of absorption. </a:t>
            </a:r>
            <a:br>
              <a:rPr lang="en-US" sz="1200" dirty="0">
                <a:latin typeface="Arial Narrow" panose="020B0606020202030204" pitchFamily="34" charset="0"/>
              </a:rPr>
            </a:br>
            <a:endParaRPr lang="fr-FR" sz="1200" dirty="0">
              <a:latin typeface="Arial Narrow" panose="020B0606020202030204" pitchFamily="34" charset="0"/>
            </a:endParaRPr>
          </a:p>
          <a:p>
            <a:endParaRPr lang="fr-FR" dirty="0"/>
          </a:p>
        </p:txBody>
      </p:sp>
      <p:sp>
        <p:nvSpPr>
          <p:cNvPr id="4" name="Espace réservé du numéro de diapositive 3"/>
          <p:cNvSpPr>
            <a:spLocks noGrp="1"/>
          </p:cNvSpPr>
          <p:nvPr>
            <p:ph type="sldNum" sz="quarter" idx="10"/>
          </p:nvPr>
        </p:nvSpPr>
        <p:spPr/>
        <p:txBody>
          <a:bodyPr/>
          <a:lstStyle/>
          <a:p>
            <a:fld id="{30D4CFD3-1B61-4F2C-A6E7-26423B01D6A9}" type="slidenum">
              <a:rPr lang="en-US" smtClean="0"/>
              <a:pPr/>
              <a:t>17</a:t>
            </a:fld>
            <a:endParaRPr lang="en-US"/>
          </a:p>
        </p:txBody>
      </p:sp>
    </p:spTree>
    <p:extLst>
      <p:ext uri="{BB962C8B-B14F-4D97-AF65-F5344CB8AC3E}">
        <p14:creationId xmlns:p14="http://schemas.microsoft.com/office/powerpoint/2010/main" val="3795789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b="1" dirty="0">
                <a:latin typeface="Arial Narrow" panose="020B0606020202030204" pitchFamily="34" charset="0"/>
              </a:rPr>
              <a:t>pharmaceutically equivalent : having the same dosage form,</a:t>
            </a:r>
            <a:r>
              <a:rPr lang="en-US" sz="1200" b="1" baseline="0" dirty="0">
                <a:latin typeface="Arial Narrow" panose="020B0606020202030204" pitchFamily="34" charset="0"/>
              </a:rPr>
              <a:t> contain the same active ingredient, use the same route of administration</a:t>
            </a:r>
          </a:p>
          <a:p>
            <a:r>
              <a:rPr lang="en-US" sz="1200" b="0" i="0" kern="1200" dirty="0">
                <a:solidFill>
                  <a:schemeClr val="tx1"/>
                </a:solidFill>
                <a:effectLst/>
                <a:latin typeface="+mn-lt"/>
                <a:ea typeface="+mn-ea"/>
                <a:cs typeface="+mn-cs"/>
              </a:rPr>
              <a:t>Clinical effectiveness often depends on both the maximum serum drug concentrations and on the time required (after administration) to reach peak concentration. Therefore, two drugs that are bioequivalent may not be therapeutically equivalent.]</a:t>
            </a:r>
            <a:br>
              <a:rPr lang="en-US" dirty="0"/>
            </a:br>
            <a:endParaRPr lang="fr-FR" dirty="0"/>
          </a:p>
        </p:txBody>
      </p:sp>
      <p:sp>
        <p:nvSpPr>
          <p:cNvPr id="4" name="Espace réservé du numéro de diapositive 3"/>
          <p:cNvSpPr>
            <a:spLocks noGrp="1"/>
          </p:cNvSpPr>
          <p:nvPr>
            <p:ph type="sldNum" sz="quarter" idx="10"/>
          </p:nvPr>
        </p:nvSpPr>
        <p:spPr/>
        <p:txBody>
          <a:bodyPr/>
          <a:lstStyle/>
          <a:p>
            <a:fld id="{30D4CFD3-1B61-4F2C-A6E7-26423B01D6A9}" type="slidenum">
              <a:rPr lang="en-US" smtClean="0"/>
              <a:pPr/>
              <a:t>19</a:t>
            </a:fld>
            <a:endParaRPr lang="en-US"/>
          </a:p>
        </p:txBody>
      </p:sp>
    </p:spTree>
    <p:extLst>
      <p:ext uri="{BB962C8B-B14F-4D97-AF65-F5344CB8AC3E}">
        <p14:creationId xmlns:p14="http://schemas.microsoft.com/office/powerpoint/2010/main" val="3919796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For </a:t>
            </a:r>
            <a:r>
              <a:rPr lang="fr-FR" dirty="0" err="1"/>
              <a:t>drugs</a:t>
            </a:r>
            <a:r>
              <a:rPr lang="fr-FR" dirty="0"/>
              <a:t> </a:t>
            </a:r>
            <a:r>
              <a:rPr lang="fr-FR" dirty="0" err="1"/>
              <a:t>administered</a:t>
            </a:r>
            <a:r>
              <a:rPr lang="fr-FR" baseline="0" dirty="0"/>
              <a:t> IV, the initial phase </a:t>
            </a:r>
            <a:r>
              <a:rPr lang="fr-FR" baseline="0" dirty="0" err="1"/>
              <a:t>represents</a:t>
            </a:r>
            <a:r>
              <a:rPr lang="fr-FR" baseline="0" dirty="0"/>
              <a:t> the </a:t>
            </a:r>
            <a:r>
              <a:rPr lang="fr-FR" baseline="0" dirty="0" err="1"/>
              <a:t>ditibution</a:t>
            </a:r>
            <a:r>
              <a:rPr lang="fr-FR" baseline="0" dirty="0"/>
              <a:t> phase not the absorption phase; </a:t>
            </a:r>
            <a:r>
              <a:rPr lang="fr-FR" baseline="0" dirty="0" err="1"/>
              <a:t>during</a:t>
            </a:r>
            <a:r>
              <a:rPr lang="fr-FR" baseline="0" dirty="0"/>
              <a:t> </a:t>
            </a:r>
            <a:r>
              <a:rPr lang="fr-FR" baseline="0" dirty="0" err="1"/>
              <a:t>which</a:t>
            </a:r>
            <a:r>
              <a:rPr lang="fr-FR" baseline="0" dirty="0"/>
              <a:t> </a:t>
            </a:r>
            <a:r>
              <a:rPr lang="fr-FR" baseline="0" dirty="0" err="1"/>
              <a:t>drugs</a:t>
            </a:r>
            <a:r>
              <a:rPr lang="fr-FR" baseline="0" dirty="0"/>
              <a:t> </a:t>
            </a:r>
            <a:r>
              <a:rPr lang="fr-FR" baseline="0" dirty="0" err="1"/>
              <a:t>leaves</a:t>
            </a:r>
            <a:r>
              <a:rPr lang="fr-FR" baseline="0" dirty="0"/>
              <a:t> the circulation and </a:t>
            </a:r>
            <a:r>
              <a:rPr lang="fr-FR" baseline="0" dirty="0" err="1"/>
              <a:t>enters</a:t>
            </a:r>
            <a:r>
              <a:rPr lang="fr-FR" baseline="0" dirty="0"/>
              <a:t> th </a:t>
            </a:r>
            <a:r>
              <a:rPr lang="fr-FR" baseline="0" dirty="0" err="1"/>
              <a:t>tisues</a:t>
            </a:r>
            <a:endParaRPr lang="fr-FR" dirty="0"/>
          </a:p>
        </p:txBody>
      </p:sp>
      <p:sp>
        <p:nvSpPr>
          <p:cNvPr id="4" name="Espace réservé du numéro de diapositive 3"/>
          <p:cNvSpPr>
            <a:spLocks noGrp="1"/>
          </p:cNvSpPr>
          <p:nvPr>
            <p:ph type="sldNum" sz="quarter" idx="10"/>
          </p:nvPr>
        </p:nvSpPr>
        <p:spPr/>
        <p:txBody>
          <a:bodyPr/>
          <a:lstStyle/>
          <a:p>
            <a:fld id="{30D4CFD3-1B61-4F2C-A6E7-26423B01D6A9}" type="slidenum">
              <a:rPr lang="en-US" smtClean="0"/>
              <a:pPr/>
              <a:t>21</a:t>
            </a:fld>
            <a:endParaRPr lang="en-US"/>
          </a:p>
        </p:txBody>
      </p:sp>
    </p:spTree>
    <p:extLst>
      <p:ext uri="{BB962C8B-B14F-4D97-AF65-F5344CB8AC3E}">
        <p14:creationId xmlns:p14="http://schemas.microsoft.com/office/powerpoint/2010/main" val="59357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BCAC0CF-8745-4B45-9DF1-9D5892B47861}" type="datetime1">
              <a:rPr lang="en-US" smtClean="0"/>
              <a:t>8/15/2018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6210C-F1C1-4948-BFEC-B9D3760F1B0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3D3060-F9D5-4747-A466-623446C0D7E5}" type="datetime1">
              <a:rPr lang="en-US" smtClean="0"/>
              <a:t>8/15/2018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6210C-F1C1-4948-BFEC-B9D3760F1B0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A3F96D-4EB7-4268-8DDE-D770B18D80F9}" type="datetime1">
              <a:rPr lang="en-US" smtClean="0"/>
              <a:t>8/15/2018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6210C-F1C1-4948-BFEC-B9D3760F1B0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FEFA011-2438-4027-8385-5C97BA0A90CF}" type="datetime1">
              <a:rPr lang="en-US" smtClean="0">
                <a:solidFill>
                  <a:prstClr val="black">
                    <a:tint val="75000"/>
                  </a:prstClr>
                </a:solidFill>
              </a:rPr>
              <a:t>8/15/2018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84F2A69-9AEF-4398-A806-4FBEDD949A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4848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068705-9D35-4E91-B59B-0F099D935C55}" type="datetime1">
              <a:rPr lang="en-US" smtClean="0">
                <a:solidFill>
                  <a:prstClr val="black">
                    <a:tint val="75000"/>
                  </a:prstClr>
                </a:solidFill>
              </a:rPr>
              <a:t>8/15/2018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84F2A69-9AEF-4398-A806-4FBEDD949A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57585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0D08C5-A0B6-49CB-A440-DE412BDF1F6A}" type="datetime1">
              <a:rPr lang="en-US" smtClean="0">
                <a:solidFill>
                  <a:prstClr val="black">
                    <a:tint val="75000"/>
                  </a:prstClr>
                </a:solidFill>
              </a:rPr>
              <a:t>8/15/2018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84F2A69-9AEF-4398-A806-4FBEDD949A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85361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36361F-B944-4E28-85E9-4C935FEE2C13}" type="datetime1">
              <a:rPr lang="en-US" smtClean="0">
                <a:solidFill>
                  <a:prstClr val="black">
                    <a:tint val="75000"/>
                  </a:prstClr>
                </a:solidFill>
              </a:rPr>
              <a:t>8/15/2018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84F2A69-9AEF-4398-A806-4FBEDD949A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3273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54D5741-5857-47C6-A793-4690FCCEBD6E}" type="datetime1">
              <a:rPr lang="en-US" smtClean="0">
                <a:solidFill>
                  <a:prstClr val="black">
                    <a:tint val="75000"/>
                  </a:prstClr>
                </a:solidFill>
              </a:rPr>
              <a:t>8/15/2018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84F2A69-9AEF-4398-A806-4FBEDD949A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1637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015F25-A235-425C-A835-A44E1C54A95B}" type="datetime1">
              <a:rPr lang="en-US" smtClean="0">
                <a:solidFill>
                  <a:prstClr val="black">
                    <a:tint val="75000"/>
                  </a:prstClr>
                </a:solidFill>
              </a:rPr>
              <a:t>8/15/2018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84F2A69-9AEF-4398-A806-4FBEDD949A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01773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C862BE-356E-4AF9-A904-BE9F0FA44393}" type="datetime1">
              <a:rPr lang="en-US" smtClean="0">
                <a:solidFill>
                  <a:prstClr val="black">
                    <a:tint val="75000"/>
                  </a:prstClr>
                </a:solidFill>
              </a:rPr>
              <a:t>8/15/2018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84F2A69-9AEF-4398-A806-4FBEDD949A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2041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69A8AC3-A140-456F-8C99-05BFD3CF9230}" type="datetime1">
              <a:rPr lang="en-US" smtClean="0">
                <a:solidFill>
                  <a:prstClr val="black">
                    <a:tint val="75000"/>
                  </a:prstClr>
                </a:solidFill>
              </a:rPr>
              <a:t>8/15/2018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84F2A69-9AEF-4398-A806-4FBEDD949A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9872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067402-CE9A-4F87-9D5F-344C8656EDED}" type="datetime1">
              <a:rPr lang="en-US" smtClean="0"/>
              <a:t>8/15/2018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6210C-F1C1-4948-BFEC-B9D3760F1B03}"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21719B-1678-495C-B6A3-BCAE506E5FD0}" type="datetime1">
              <a:rPr lang="en-US" smtClean="0">
                <a:solidFill>
                  <a:prstClr val="black">
                    <a:tint val="75000"/>
                  </a:prstClr>
                </a:solidFill>
              </a:rPr>
              <a:t>8/15/2018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84F2A69-9AEF-4398-A806-4FBEDD949A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3222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F272F4-F8C8-4B43-91F5-BA6F2427627F}" type="datetime1">
              <a:rPr lang="en-US" smtClean="0">
                <a:solidFill>
                  <a:prstClr val="black">
                    <a:tint val="75000"/>
                  </a:prstClr>
                </a:solidFill>
              </a:rPr>
              <a:t>8/15/2018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84F2A69-9AEF-4398-A806-4FBEDD949A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08872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A7D2D4-220E-4C6E-A271-44A9A961DEB3}" type="datetime1">
              <a:rPr lang="en-US" smtClean="0">
                <a:solidFill>
                  <a:prstClr val="black">
                    <a:tint val="75000"/>
                  </a:prstClr>
                </a:solidFill>
              </a:rPr>
              <a:t>8/15/2018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84F2A69-9AEF-4398-A806-4FBEDD949A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241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E5DE2B-4001-422A-B811-4C93D56C60E1}" type="datetime1">
              <a:rPr lang="en-US" smtClean="0"/>
              <a:t>8/15/2018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6210C-F1C1-4948-BFEC-B9D3760F1B0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E43CA54-F8FB-4FC1-AF27-4DFCB4E921E4}" type="datetime1">
              <a:rPr lang="en-US" smtClean="0"/>
              <a:t>8/15/2018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B6210C-F1C1-4948-BFEC-B9D3760F1B0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873DE2-F56D-4D9F-BDBD-1380462CEB14}" type="datetime1">
              <a:rPr lang="en-US" smtClean="0"/>
              <a:t>8/15/2018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B6210C-F1C1-4948-BFEC-B9D3760F1B0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EE0929-F953-494D-A5B3-8929D1617A0F}" type="datetime1">
              <a:rPr lang="en-US" smtClean="0"/>
              <a:t>8/15/2018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B6210C-F1C1-4948-BFEC-B9D3760F1B0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09464D-7868-4783-96C4-D0BB3B24423A}" type="datetime1">
              <a:rPr lang="en-US" smtClean="0"/>
              <a:t>8/15/2018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B6210C-F1C1-4948-BFEC-B9D3760F1B0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ABF4F9-FB49-4CF6-8DF5-C0FFD1674EF2}" type="datetime1">
              <a:rPr lang="en-US" smtClean="0"/>
              <a:t>8/15/2018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B6210C-F1C1-4948-BFEC-B9D3760F1B0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79D62A-F0C3-47C8-B100-E0C5CAD9648E}" type="datetime1">
              <a:rPr lang="en-US" smtClean="0"/>
              <a:t>8/15/2018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B6210C-F1C1-4948-BFEC-B9D3760F1B0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F4777D-A318-4302-9780-B8FA75B777DE}" type="datetime1">
              <a:rPr lang="en-US" smtClean="0"/>
              <a:t>8/15/2018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B6210C-F1C1-4948-BFEC-B9D3760F1B0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B048AA-F0C3-41F8-9CA9-642BA1C02AD1}" type="datetime1">
              <a:rPr lang="en-US" smtClean="0">
                <a:solidFill>
                  <a:prstClr val="black">
                    <a:tint val="75000"/>
                  </a:prstClr>
                </a:solidFill>
              </a:rPr>
              <a:t>8/15/2018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4F2A69-9AEF-4398-A806-4FBEDD949A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9579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6.wmf"/><Relationship Id="rId4" Type="http://schemas.openxmlformats.org/officeDocument/2006/relationships/oleObject" Target="../embeddings/oleObject1.bin"/></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206107"/>
            <a:ext cx="7924800" cy="1143000"/>
          </a:xfrm>
        </p:spPr>
        <p:txBody>
          <a:bodyPr/>
          <a:lstStyle/>
          <a:p>
            <a:r>
              <a:rPr lang="en-US" sz="4800" b="1" dirty="0">
                <a:solidFill>
                  <a:srgbClr val="C00000"/>
                </a:solidFill>
                <a:latin typeface="Arial Narrow" panose="020B0606020202030204" pitchFamily="34" charset="0"/>
              </a:rPr>
              <a:t>Pharmacokinetics</a:t>
            </a:r>
            <a:r>
              <a:rPr lang="en-US" b="1" dirty="0">
                <a:solidFill>
                  <a:schemeClr val="accent2">
                    <a:lumMod val="75000"/>
                  </a:schemeClr>
                </a:solidFill>
                <a:latin typeface="Arial Narrow" panose="020B0606020202030204" pitchFamily="34" charset="0"/>
              </a:rPr>
              <a:t> </a:t>
            </a:r>
          </a:p>
        </p:txBody>
      </p:sp>
      <p:sp>
        <p:nvSpPr>
          <p:cNvPr id="3" name="عنصر نائب للمحتوى 2"/>
          <p:cNvSpPr>
            <a:spLocks noGrp="1"/>
          </p:cNvSpPr>
          <p:nvPr>
            <p:ph idx="1"/>
          </p:nvPr>
        </p:nvSpPr>
        <p:spPr>
          <a:xfrm>
            <a:off x="609600" y="3349106"/>
            <a:ext cx="7924800" cy="765693"/>
          </a:xfrm>
        </p:spPr>
        <p:txBody>
          <a:bodyPr>
            <a:normAutofit fontScale="92500" lnSpcReduction="20000"/>
          </a:bodyPr>
          <a:lstStyle/>
          <a:p>
            <a:pPr marL="0" indent="0" algn="ctr">
              <a:buNone/>
            </a:pPr>
            <a:r>
              <a:rPr lang="en-US" sz="5400" b="1" dirty="0">
                <a:solidFill>
                  <a:schemeClr val="tx2"/>
                </a:solidFill>
                <a:latin typeface="Arial Narrow" panose="020B0606020202030204" pitchFamily="34" charset="0"/>
              </a:rPr>
              <a:t>A D M E </a:t>
            </a:r>
          </a:p>
        </p:txBody>
      </p:sp>
      <p:sp>
        <p:nvSpPr>
          <p:cNvPr id="4" name="عنصر نائب لرقم الشريحة 3"/>
          <p:cNvSpPr>
            <a:spLocks noGrp="1"/>
          </p:cNvSpPr>
          <p:nvPr>
            <p:ph type="sldNum" sz="quarter" idx="12"/>
          </p:nvPr>
        </p:nvSpPr>
        <p:spPr/>
        <p:txBody>
          <a:bodyPr/>
          <a:lstStyle/>
          <a:p>
            <a:fld id="{084F2A69-9AEF-4398-A806-4FBEDD949AD8}" type="slidenum">
              <a:rPr lang="en-US" smtClean="0">
                <a:solidFill>
                  <a:prstClr val="black">
                    <a:tint val="75000"/>
                  </a:prstClr>
                </a:solidFill>
              </a:rPr>
              <a:pPr/>
              <a:t>1</a:t>
            </a:fld>
            <a:endParaRPr lang="en-US">
              <a:solidFill>
                <a:prstClr val="black">
                  <a:tint val="75000"/>
                </a:prstClr>
              </a:solidFill>
            </a:endParaRPr>
          </a:p>
        </p:txBody>
      </p:sp>
      <p:sp>
        <p:nvSpPr>
          <p:cNvPr id="5" name="TextBox 4">
            <a:extLst>
              <a:ext uri="{FF2B5EF4-FFF2-40B4-BE49-F238E27FC236}">
                <a16:creationId xmlns:a16="http://schemas.microsoft.com/office/drawing/2014/main" id="{65E0EF1C-FAA6-41AC-BCAC-ABAF8AC03037}"/>
              </a:ext>
            </a:extLst>
          </p:cNvPr>
          <p:cNvSpPr txBox="1">
            <a:spLocks noChangeArrowheads="1"/>
          </p:cNvSpPr>
          <p:nvPr/>
        </p:nvSpPr>
        <p:spPr>
          <a:xfrm>
            <a:off x="1371600" y="4516435"/>
            <a:ext cx="6400800" cy="1467649"/>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he-IL" sz="2800" b="1" i="1"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rPr>
              <a:t>Afnan </a:t>
            </a:r>
            <a:r>
              <a:rPr kumimoji="0" lang="en-US" altLang="he-IL" sz="2800" b="1" i="1" u="none" strike="noStrike" kern="1200" cap="none" spc="0" normalizeH="0" baseline="0" noProof="0" dirty="0" err="1">
                <a:ln>
                  <a:noFill/>
                </a:ln>
                <a:solidFill>
                  <a:sysClr val="windowText" lastClr="000000"/>
                </a:solidFill>
                <a:effectLst/>
                <a:uLnTx/>
                <a:uFillTx/>
                <a:latin typeface="Arial" panose="020B0604020202020204"/>
                <a:ea typeface="+mn-ea"/>
                <a:cs typeface="Arial" panose="020B0604020202020204" pitchFamily="34" charset="0"/>
              </a:rPr>
              <a:t>Atallah</a:t>
            </a:r>
            <a:r>
              <a:rPr kumimoji="0" lang="en-US" altLang="he-IL" sz="2800" b="1" i="1"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rPr>
              <a:t>, Ph.D.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he-IL" sz="1800" b="1"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rPr>
              <a:t>Al-Quds University</a:t>
            </a:r>
          </a:p>
        </p:txBody>
      </p:sp>
      <p:pic>
        <p:nvPicPr>
          <p:cNvPr id="6" name="Picture 5" descr="http://oldeclass.alquds.edu/file.php/1/aqulogo11.png">
            <a:extLst>
              <a:ext uri="{FF2B5EF4-FFF2-40B4-BE49-F238E27FC236}">
                <a16:creationId xmlns:a16="http://schemas.microsoft.com/office/drawing/2014/main" id="{5D70897E-3DDE-40B2-953D-46E1159EB3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4787" y="873915"/>
            <a:ext cx="111442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8126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131887"/>
            <a:ext cx="4114800" cy="4989513"/>
          </a:xfrm>
        </p:spPr>
        <p:txBody>
          <a:bodyPr>
            <a:normAutofit/>
          </a:bodyPr>
          <a:lstStyle/>
          <a:p>
            <a:pPr marL="514350" indent="-514350">
              <a:buFont typeface="+mj-lt"/>
              <a:buAutoNum type="arabicPeriod"/>
            </a:pPr>
            <a:r>
              <a:rPr lang="en-US" sz="2800" b="1" dirty="0">
                <a:solidFill>
                  <a:schemeClr val="accent2">
                    <a:lumMod val="75000"/>
                  </a:schemeClr>
                </a:solidFill>
                <a:latin typeface="Arial Narrow" panose="020B0606020202030204" pitchFamily="34" charset="0"/>
              </a:rPr>
              <a:t>passive diffusion</a:t>
            </a:r>
            <a:r>
              <a:rPr lang="en-US" sz="2800" b="1" i="1" dirty="0">
                <a:solidFill>
                  <a:schemeClr val="accent2">
                    <a:lumMod val="75000"/>
                  </a:schemeClr>
                </a:solidFill>
                <a:latin typeface="Arial Narrow" panose="020B0606020202030204" pitchFamily="34" charset="0"/>
              </a:rPr>
              <a:t>: </a:t>
            </a:r>
            <a:r>
              <a:rPr lang="en-US" sz="2800" dirty="0">
                <a:latin typeface="Arial Narrow" panose="020B0606020202030204" pitchFamily="34" charset="0"/>
              </a:rPr>
              <a:t>Movement of a solute through a biological barrier from the phase of higher concentration to phase of lower concentration (No need of energy and  carrier)</a:t>
            </a:r>
          </a:p>
          <a:p>
            <a:pPr marL="0" indent="0">
              <a:buNone/>
            </a:pPr>
            <a:r>
              <a:rPr lang="en-US" sz="2800" dirty="0">
                <a:latin typeface="Arial Narrow" panose="020B0606020202030204" pitchFamily="34" charset="0"/>
              </a:rPr>
              <a:t> e.g. highly </a:t>
            </a:r>
            <a:r>
              <a:rPr lang="fr-FR" sz="2800" dirty="0" err="1">
                <a:latin typeface="Arial Narrow" panose="020B0606020202030204" pitchFamily="34" charset="0"/>
              </a:rPr>
              <a:t>lipid</a:t>
            </a:r>
            <a:r>
              <a:rPr lang="fr-FR" sz="2800" dirty="0">
                <a:latin typeface="Arial Narrow" panose="020B0606020202030204" pitchFamily="34" charset="0"/>
              </a:rPr>
              <a:t> soluble </a:t>
            </a:r>
            <a:r>
              <a:rPr lang="fr-FR" sz="2800" dirty="0" err="1">
                <a:latin typeface="Arial Narrow" panose="020B0606020202030204" pitchFamily="34" charset="0"/>
              </a:rPr>
              <a:t>drugs</a:t>
            </a:r>
            <a:endParaRPr lang="fr-FR" sz="2800" dirty="0">
              <a:latin typeface="Arial Narrow" panose="020B0606020202030204" pitchFamily="34" charset="0"/>
            </a:endParaRPr>
          </a:p>
        </p:txBody>
      </p:sp>
      <p:sp>
        <p:nvSpPr>
          <p:cNvPr id="4" name="Espace réservé du numéro de diapositive 3"/>
          <p:cNvSpPr>
            <a:spLocks noGrp="1"/>
          </p:cNvSpPr>
          <p:nvPr>
            <p:ph type="sldNum" sz="quarter" idx="12"/>
          </p:nvPr>
        </p:nvSpPr>
        <p:spPr/>
        <p:txBody>
          <a:bodyPr/>
          <a:lstStyle/>
          <a:p>
            <a:fld id="{084F2A69-9AEF-4398-A806-4FBEDD949AD8}" type="slidenum">
              <a:rPr lang="en-US" smtClean="0">
                <a:solidFill>
                  <a:prstClr val="black">
                    <a:tint val="75000"/>
                  </a:prstClr>
                </a:solidFill>
              </a:rPr>
              <a:pPr/>
              <a:t>10</a:t>
            </a:fld>
            <a:endParaRPr lang="en-US">
              <a:solidFill>
                <a:prstClr val="black">
                  <a:tint val="75000"/>
                </a:prstClr>
              </a:solidFill>
            </a:endParaRPr>
          </a:p>
        </p:txBody>
      </p:sp>
      <p:pic>
        <p:nvPicPr>
          <p:cNvPr id="5" name="Image 4"/>
          <p:cNvPicPr>
            <a:picLocks noChangeAspect="1"/>
          </p:cNvPicPr>
          <p:nvPr/>
        </p:nvPicPr>
        <p:blipFill rotWithShape="1">
          <a:blip r:embed="rId3">
            <a:extLst>
              <a:ext uri="{28A0092B-C50C-407E-A947-70E740481C1C}">
                <a14:useLocalDpi xmlns:a14="http://schemas.microsoft.com/office/drawing/2010/main" val="0"/>
              </a:ext>
            </a:extLst>
          </a:blip>
          <a:srcRect b="23333"/>
          <a:stretch/>
        </p:blipFill>
        <p:spPr>
          <a:xfrm>
            <a:off x="4578832" y="1131887"/>
            <a:ext cx="4107968" cy="5257800"/>
          </a:xfrm>
          <a:prstGeom prst="rect">
            <a:avLst/>
          </a:prstGeom>
        </p:spPr>
      </p:pic>
    </p:spTree>
    <p:extLst>
      <p:ext uri="{BB962C8B-B14F-4D97-AF65-F5344CB8AC3E}">
        <p14:creationId xmlns:p14="http://schemas.microsoft.com/office/powerpoint/2010/main" val="190654080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p:cNvSpPr>
            <a:spLocks noGrp="1"/>
          </p:cNvSpPr>
          <p:nvPr>
            <p:ph idx="1"/>
          </p:nvPr>
        </p:nvSpPr>
        <p:spPr>
          <a:xfrm>
            <a:off x="437322" y="1102898"/>
            <a:ext cx="8249478" cy="4535902"/>
          </a:xfrm>
        </p:spPr>
        <p:txBody>
          <a:bodyPr>
            <a:normAutofit/>
          </a:bodyPr>
          <a:lstStyle/>
          <a:p>
            <a:r>
              <a:rPr lang="en-US" sz="2800" dirty="0">
                <a:latin typeface="Arial Narrow" panose="020B0606020202030204" pitchFamily="34" charset="0"/>
              </a:rPr>
              <a:t>Ideally, the dosing plan is based on knowledge of: </a:t>
            </a:r>
          </a:p>
          <a:p>
            <a:pPr lvl="1"/>
            <a:r>
              <a:rPr lang="en-US" sz="2400" dirty="0">
                <a:latin typeface="Arial Narrow" panose="020B0606020202030204" pitchFamily="34" charset="0"/>
              </a:rPr>
              <a:t>Minimum therapeutic level</a:t>
            </a:r>
          </a:p>
          <a:p>
            <a:pPr lvl="1"/>
            <a:r>
              <a:rPr lang="en-US" sz="2400" dirty="0">
                <a:latin typeface="Arial Narrow" panose="020B0606020202030204" pitchFamily="34" charset="0"/>
              </a:rPr>
              <a:t>Minimum toxic concentrations for the drug</a:t>
            </a:r>
          </a:p>
          <a:p>
            <a:pPr lvl="1"/>
            <a:r>
              <a:rPr lang="en-US" sz="2400" dirty="0">
                <a:latin typeface="Arial Narrow" panose="020B0606020202030204" pitchFamily="34" charset="0"/>
              </a:rPr>
              <a:t>Clearance </a:t>
            </a:r>
          </a:p>
          <a:p>
            <a:pPr lvl="1"/>
            <a:r>
              <a:rPr lang="en-US" sz="2400" dirty="0" err="1">
                <a:latin typeface="Arial Narrow" panose="020B0606020202030204" pitchFamily="34" charset="0"/>
              </a:rPr>
              <a:t>Vd</a:t>
            </a:r>
            <a:endParaRPr lang="en-US" sz="2400" dirty="0">
              <a:latin typeface="Arial Narrow" panose="020B0606020202030204" pitchFamily="34" charset="0"/>
            </a:endParaRPr>
          </a:p>
          <a:p>
            <a:r>
              <a:rPr lang="fr-FR" sz="2800" dirty="0" err="1">
                <a:latin typeface="Arial Narrow" panose="020B0606020202030204" pitchFamily="34" charset="0"/>
              </a:rPr>
              <a:t>Loading</a:t>
            </a:r>
            <a:r>
              <a:rPr lang="fr-FR" sz="2800" dirty="0">
                <a:latin typeface="Arial Narrow" panose="020B0606020202030204" pitchFamily="34" charset="0"/>
              </a:rPr>
              <a:t> dose= (</a:t>
            </a:r>
            <a:r>
              <a:rPr lang="fr-FR" sz="2800" dirty="0" err="1">
                <a:latin typeface="Arial Narrow" panose="020B0606020202030204" pitchFamily="34" charset="0"/>
              </a:rPr>
              <a:t>Vd</a:t>
            </a:r>
            <a:r>
              <a:rPr lang="fr-FR" sz="2800" dirty="0">
                <a:latin typeface="Arial Narrow" panose="020B0606020202030204" pitchFamily="34" charset="0"/>
              </a:rPr>
              <a:t>)x (</a:t>
            </a:r>
            <a:r>
              <a:rPr lang="fr-FR" sz="2800" dirty="0" err="1">
                <a:latin typeface="Arial Narrow" panose="020B0606020202030204" pitchFamily="34" charset="0"/>
              </a:rPr>
              <a:t>desired</a:t>
            </a:r>
            <a:r>
              <a:rPr lang="fr-FR" sz="2800" dirty="0">
                <a:latin typeface="Arial Narrow" panose="020B0606020202030204" pitchFamily="34" charset="0"/>
              </a:rPr>
              <a:t> </a:t>
            </a:r>
            <a:r>
              <a:rPr lang="fr-FR" sz="2800" dirty="0" err="1">
                <a:latin typeface="Arial Narrow" panose="020B0606020202030204" pitchFamily="34" charset="0"/>
              </a:rPr>
              <a:t>C</a:t>
            </a:r>
            <a:r>
              <a:rPr lang="fr-FR" sz="2800" baseline="-25000" dirty="0" err="1">
                <a:latin typeface="Arial Narrow" panose="020B0606020202030204" pitchFamily="34" charset="0"/>
              </a:rPr>
              <a:t>ss</a:t>
            </a:r>
            <a:r>
              <a:rPr lang="fr-FR" sz="2800" dirty="0">
                <a:latin typeface="Arial Narrow" panose="020B0606020202030204" pitchFamily="34" charset="0"/>
              </a:rPr>
              <a:t>)/F</a:t>
            </a:r>
          </a:p>
          <a:p>
            <a:r>
              <a:rPr lang="fr-FR" sz="2800" dirty="0">
                <a:latin typeface="Arial Narrow" panose="020B0606020202030204" pitchFamily="34" charset="0"/>
              </a:rPr>
              <a:t>For IV: </a:t>
            </a:r>
          </a:p>
          <a:p>
            <a:pPr marL="457200" lvl="1" indent="0">
              <a:buNone/>
            </a:pPr>
            <a:r>
              <a:rPr lang="fr-FR" sz="2400" dirty="0" err="1">
                <a:latin typeface="Arial Narrow" panose="020B0606020202030204" pitchFamily="34" charset="0"/>
              </a:rPr>
              <a:t>Loading</a:t>
            </a:r>
            <a:r>
              <a:rPr lang="fr-FR" sz="2400" dirty="0">
                <a:latin typeface="Arial Narrow" panose="020B0606020202030204" pitchFamily="34" charset="0"/>
              </a:rPr>
              <a:t> dose= (</a:t>
            </a:r>
            <a:r>
              <a:rPr lang="fr-FR" sz="2400" dirty="0" err="1">
                <a:latin typeface="Arial Narrow" panose="020B0606020202030204" pitchFamily="34" charset="0"/>
              </a:rPr>
              <a:t>Vd</a:t>
            </a:r>
            <a:r>
              <a:rPr lang="fr-FR" sz="2400" dirty="0">
                <a:latin typeface="Arial Narrow" panose="020B0606020202030204" pitchFamily="34" charset="0"/>
              </a:rPr>
              <a:t>)x (</a:t>
            </a:r>
            <a:r>
              <a:rPr lang="fr-FR" sz="2400" dirty="0" err="1">
                <a:latin typeface="Arial Narrow" panose="020B0606020202030204" pitchFamily="34" charset="0"/>
              </a:rPr>
              <a:t>desired</a:t>
            </a:r>
            <a:r>
              <a:rPr lang="fr-FR" sz="2400" dirty="0">
                <a:latin typeface="Arial Narrow" panose="020B0606020202030204" pitchFamily="34" charset="0"/>
              </a:rPr>
              <a:t> </a:t>
            </a:r>
            <a:r>
              <a:rPr lang="fr-FR" sz="2400" dirty="0" err="1">
                <a:latin typeface="Arial Narrow" panose="020B0606020202030204" pitchFamily="34" charset="0"/>
              </a:rPr>
              <a:t>C</a:t>
            </a:r>
            <a:r>
              <a:rPr lang="fr-FR" sz="2400" baseline="-25000" dirty="0" err="1">
                <a:latin typeface="Arial Narrow" panose="020B0606020202030204" pitchFamily="34" charset="0"/>
              </a:rPr>
              <a:t>ss</a:t>
            </a:r>
            <a:r>
              <a:rPr lang="fr-FR" sz="2400" dirty="0">
                <a:latin typeface="Arial Narrow" panose="020B0606020202030204" pitchFamily="34" charset="0"/>
              </a:rPr>
              <a:t>)</a:t>
            </a:r>
          </a:p>
          <a:p>
            <a:pPr marL="342900" lvl="1" indent="-342900">
              <a:buFont typeface="Arial" panose="020B0604020202020204" pitchFamily="34" charset="0"/>
              <a:buChar char="•"/>
            </a:pPr>
            <a:r>
              <a:rPr lang="fr-FR" dirty="0" err="1">
                <a:latin typeface="Arial Narrow" panose="020B0606020202030204" pitchFamily="34" charset="0"/>
              </a:rPr>
              <a:t>Loading</a:t>
            </a:r>
            <a:r>
              <a:rPr lang="fr-FR" dirty="0">
                <a:latin typeface="Arial Narrow" panose="020B0606020202030204" pitchFamily="34" charset="0"/>
              </a:rPr>
              <a:t> dose </a:t>
            </a:r>
            <a:r>
              <a:rPr lang="fr-FR" dirty="0" err="1">
                <a:latin typeface="Arial Narrow" panose="020B0606020202030204" pitchFamily="34" charset="0"/>
              </a:rPr>
              <a:t>is</a:t>
            </a:r>
            <a:r>
              <a:rPr lang="fr-FR" dirty="0">
                <a:latin typeface="Arial Narrow" panose="020B0606020202030204" pitchFamily="34" charset="0"/>
              </a:rPr>
              <a:t> </a:t>
            </a:r>
            <a:r>
              <a:rPr lang="fr-FR" dirty="0" err="1">
                <a:latin typeface="Arial Narrow" panose="020B0606020202030204" pitchFamily="34" charset="0"/>
              </a:rPr>
              <a:t>usefull</a:t>
            </a:r>
            <a:r>
              <a:rPr lang="fr-FR" dirty="0">
                <a:latin typeface="Arial Narrow" panose="020B0606020202030204" pitchFamily="34" charset="0"/>
              </a:rPr>
              <a:t> for </a:t>
            </a:r>
            <a:r>
              <a:rPr lang="fr-FR" dirty="0" err="1">
                <a:latin typeface="Arial Narrow" panose="020B0606020202030204" pitchFamily="34" charset="0"/>
              </a:rPr>
              <a:t>drugs</a:t>
            </a:r>
            <a:r>
              <a:rPr lang="fr-FR" dirty="0">
                <a:latin typeface="Arial Narrow" panose="020B0606020202030204" pitchFamily="34" charset="0"/>
              </a:rPr>
              <a:t> </a:t>
            </a:r>
            <a:r>
              <a:rPr lang="fr-FR" dirty="0" err="1">
                <a:latin typeface="Arial Narrow" panose="020B0606020202030204" pitchFamily="34" charset="0"/>
              </a:rPr>
              <a:t>relatively</a:t>
            </a:r>
            <a:r>
              <a:rPr lang="fr-FR" dirty="0">
                <a:latin typeface="Arial Narrow" panose="020B0606020202030204" pitchFamily="34" charset="0"/>
              </a:rPr>
              <a:t> </a:t>
            </a:r>
            <a:r>
              <a:rPr lang="fr-FR" dirty="0" err="1">
                <a:latin typeface="Arial Narrow" panose="020B0606020202030204" pitchFamily="34" charset="0"/>
              </a:rPr>
              <a:t>having</a:t>
            </a:r>
            <a:r>
              <a:rPr lang="fr-FR" dirty="0">
                <a:latin typeface="Arial Narrow" panose="020B0606020202030204" pitchFamily="34" charset="0"/>
              </a:rPr>
              <a:t> long t</a:t>
            </a:r>
            <a:r>
              <a:rPr lang="fr-FR" baseline="-25000" dirty="0">
                <a:latin typeface="Arial Narrow" panose="020B0606020202030204" pitchFamily="34" charset="0"/>
              </a:rPr>
              <a:t>1/2</a:t>
            </a:r>
          </a:p>
          <a:p>
            <a:pPr marL="342900" lvl="1" indent="-342900">
              <a:buFont typeface="Arial" panose="020B0604020202020204" pitchFamily="34" charset="0"/>
              <a:buChar char="•"/>
            </a:pPr>
            <a:endParaRPr lang="en-US" sz="2400" dirty="0">
              <a:latin typeface="Arial Narrow" panose="020B0606020202030204" pitchFamily="34" charset="0"/>
            </a:endParaRPr>
          </a:p>
          <a:p>
            <a:pPr marL="457200" lvl="1" indent="-457200">
              <a:buFont typeface="Arial" panose="020B0604020202020204" pitchFamily="34" charset="0"/>
              <a:buChar char="•"/>
            </a:pPr>
            <a:endParaRPr lang="fr-FR" sz="2400" dirty="0">
              <a:latin typeface="Arial Narrow" panose="020B0606020202030204" pitchFamily="34" charset="0"/>
            </a:endParaRPr>
          </a:p>
          <a:p>
            <a:pPr marL="0" lvl="1" indent="0">
              <a:buNone/>
            </a:pPr>
            <a:endParaRPr lang="fr-FR" sz="2400" dirty="0">
              <a:latin typeface="Arial Narrow" panose="020B0606020202030204" pitchFamily="34" charset="0"/>
            </a:endParaRPr>
          </a:p>
        </p:txBody>
      </p:sp>
      <p:sp>
        <p:nvSpPr>
          <p:cNvPr id="4" name="عنصر نائب لرقم الشريحة 3"/>
          <p:cNvSpPr>
            <a:spLocks noGrp="1"/>
          </p:cNvSpPr>
          <p:nvPr>
            <p:ph type="sldNum" sz="quarter" idx="12"/>
          </p:nvPr>
        </p:nvSpPr>
        <p:spPr/>
        <p:txBody>
          <a:bodyPr/>
          <a:lstStyle/>
          <a:p>
            <a:fld id="{5FB6210C-F1C1-4948-BFEC-B9D3760F1B03}" type="slidenum">
              <a:rPr lang="en-US" smtClean="0"/>
              <a:pPr/>
              <a:t>100</a:t>
            </a:fld>
            <a:endParaRPr lang="en-US"/>
          </a:p>
        </p:txBody>
      </p:sp>
    </p:spTree>
    <p:extLst>
      <p:ext uri="{BB962C8B-B14F-4D97-AF65-F5344CB8AC3E}">
        <p14:creationId xmlns:p14="http://schemas.microsoft.com/office/powerpoint/2010/main" val="296307738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ce réservé du contenu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2000" y="609600"/>
            <a:ext cx="3735000" cy="5400000"/>
          </a:xfrm>
        </p:spPr>
      </p:pic>
      <p:sp>
        <p:nvSpPr>
          <p:cNvPr id="4" name="عنصر نائب لرقم الشريحة 3"/>
          <p:cNvSpPr>
            <a:spLocks noGrp="1"/>
          </p:cNvSpPr>
          <p:nvPr>
            <p:ph type="sldNum" sz="quarter" idx="12"/>
          </p:nvPr>
        </p:nvSpPr>
        <p:spPr/>
        <p:txBody>
          <a:bodyPr/>
          <a:lstStyle/>
          <a:p>
            <a:fld id="{5FB6210C-F1C1-4948-BFEC-B9D3760F1B03}" type="slidenum">
              <a:rPr lang="en-US" smtClean="0"/>
              <a:pPr/>
              <a:t>101</a:t>
            </a:fld>
            <a:endParaRPr lang="en-US"/>
          </a:p>
        </p:txBody>
      </p:sp>
    </p:spTree>
    <p:extLst>
      <p:ext uri="{BB962C8B-B14F-4D97-AF65-F5344CB8AC3E}">
        <p14:creationId xmlns:p14="http://schemas.microsoft.com/office/powerpoint/2010/main" val="92294432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pPr algn="l"/>
            <a:r>
              <a:rPr lang="en-US" sz="3200" b="1" dirty="0">
                <a:solidFill>
                  <a:srgbClr val="FF0000"/>
                </a:solidFill>
                <a:latin typeface="Arial Narrow" panose="020B0606020202030204" pitchFamily="34" charset="0"/>
              </a:rPr>
              <a:t>Therapeutic Window</a:t>
            </a:r>
          </a:p>
        </p:txBody>
      </p:sp>
      <p:sp>
        <p:nvSpPr>
          <p:cNvPr id="3" name="Content Placeholder 2"/>
          <p:cNvSpPr>
            <a:spLocks noGrp="1"/>
          </p:cNvSpPr>
          <p:nvPr>
            <p:ph idx="1"/>
          </p:nvPr>
        </p:nvSpPr>
        <p:spPr>
          <a:xfrm>
            <a:off x="477078" y="1537252"/>
            <a:ext cx="8209722" cy="4588911"/>
          </a:xfrm>
        </p:spPr>
        <p:txBody>
          <a:bodyPr>
            <a:noAutofit/>
          </a:bodyPr>
          <a:lstStyle/>
          <a:p>
            <a:r>
              <a:rPr lang="en-US" sz="2800" dirty="0">
                <a:latin typeface="Arial Narrow" panose="020B0606020202030204" pitchFamily="34" charset="0"/>
              </a:rPr>
              <a:t>The therapeutic window is the safe range between the </a:t>
            </a:r>
            <a:r>
              <a:rPr lang="en-US" sz="2800" u="sng" dirty="0">
                <a:latin typeface="Arial Narrow" panose="020B0606020202030204" pitchFamily="34" charset="0"/>
              </a:rPr>
              <a:t>minimum therapeutic concentration and the minimum toxic concentration </a:t>
            </a:r>
            <a:r>
              <a:rPr lang="en-US" sz="2800" dirty="0">
                <a:latin typeface="Arial Narrow" panose="020B0606020202030204" pitchFamily="34" charset="0"/>
              </a:rPr>
              <a:t>of a drug. </a:t>
            </a:r>
          </a:p>
          <a:p>
            <a:endParaRPr lang="en-US" sz="2800" dirty="0">
              <a:solidFill>
                <a:srgbClr val="0000FF"/>
              </a:solidFill>
              <a:latin typeface="Arial Narrow" panose="020B0606020202030204" pitchFamily="34" charset="0"/>
            </a:endParaRPr>
          </a:p>
          <a:p>
            <a:r>
              <a:rPr lang="en-US" sz="2800" dirty="0">
                <a:latin typeface="Arial Narrow" panose="020B0606020202030204" pitchFamily="34" charset="0"/>
              </a:rPr>
              <a:t>The concept is used to determine the acceptable range of plasma levels when designing a dosing regimen. </a:t>
            </a:r>
          </a:p>
        </p:txBody>
      </p:sp>
      <p:sp>
        <p:nvSpPr>
          <p:cNvPr id="4" name="عنصر نائب لرقم الشريحة 3"/>
          <p:cNvSpPr>
            <a:spLocks noGrp="1"/>
          </p:cNvSpPr>
          <p:nvPr>
            <p:ph type="sldNum" sz="quarter" idx="12"/>
          </p:nvPr>
        </p:nvSpPr>
        <p:spPr/>
        <p:txBody>
          <a:bodyPr/>
          <a:lstStyle/>
          <a:p>
            <a:fld id="{5FB6210C-F1C1-4948-BFEC-B9D3760F1B03}" type="slidenum">
              <a:rPr lang="en-US" smtClean="0"/>
              <a:pPr/>
              <a:t>102</a:t>
            </a:fld>
            <a:endParaRPr lang="en-US"/>
          </a:p>
        </p:txBody>
      </p:sp>
    </p:spTree>
    <p:extLst>
      <p:ext uri="{BB962C8B-B14F-4D97-AF65-F5344CB8AC3E}">
        <p14:creationId xmlns:p14="http://schemas.microsoft.com/office/powerpoint/2010/main" val="39605650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71061" y="152400"/>
            <a:ext cx="8315739" cy="1139342"/>
          </a:xfrm>
        </p:spPr>
        <p:txBody>
          <a:bodyPr>
            <a:normAutofit/>
          </a:bodyPr>
          <a:lstStyle/>
          <a:p>
            <a:r>
              <a:rPr lang="en-US" sz="3600" b="1" dirty="0">
                <a:solidFill>
                  <a:srgbClr val="FF0000"/>
                </a:solidFill>
                <a:latin typeface="Arial Narrow" panose="020B0606020202030204" pitchFamily="34" charset="0"/>
              </a:rPr>
              <a:t>Therapeutic Window </a:t>
            </a:r>
            <a:endParaRPr lang="ar-JO" sz="3600" b="1" dirty="0">
              <a:solidFill>
                <a:srgbClr val="FF0000"/>
              </a:solidFill>
              <a:latin typeface="Arial Narrow" panose="020B0606020202030204" pitchFamily="34" charset="0"/>
            </a:endParaRPr>
          </a:p>
        </p:txBody>
      </p:sp>
      <p:sp>
        <p:nvSpPr>
          <p:cNvPr id="3" name="عنصر نائب لرقم الشريحة 2"/>
          <p:cNvSpPr>
            <a:spLocks noGrp="1"/>
          </p:cNvSpPr>
          <p:nvPr>
            <p:ph type="sldNum" sz="quarter" idx="12"/>
          </p:nvPr>
        </p:nvSpPr>
        <p:spPr/>
        <p:txBody>
          <a:bodyPr/>
          <a:lstStyle/>
          <a:p>
            <a:fld id="{5FB6210C-F1C1-4948-BFEC-B9D3760F1B03}" type="slidenum">
              <a:rPr lang="en-US" smtClean="0"/>
              <a:pPr/>
              <a:t>103</a:t>
            </a:fld>
            <a:endParaRPr lang="en-US"/>
          </a:p>
        </p:txBody>
      </p:sp>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t="10202"/>
          <a:stretch/>
        </p:blipFill>
        <p:spPr>
          <a:xfrm>
            <a:off x="1752600" y="1295400"/>
            <a:ext cx="5676190" cy="4538346"/>
          </a:xfrm>
          <a:prstGeom prst="rect">
            <a:avLst/>
          </a:prstGeom>
        </p:spPr>
      </p:pic>
    </p:spTree>
    <p:extLst>
      <p:ext uri="{BB962C8B-B14F-4D97-AF65-F5344CB8AC3E}">
        <p14:creationId xmlns:p14="http://schemas.microsoft.com/office/powerpoint/2010/main" val="298488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5774" y="685800"/>
            <a:ext cx="8201025" cy="5440363"/>
          </a:xfrm>
        </p:spPr>
        <p:txBody>
          <a:bodyPr>
            <a:noAutofit/>
          </a:bodyPr>
          <a:lstStyle/>
          <a:p>
            <a:pPr marL="514350" indent="-514350">
              <a:buFont typeface="+mj-lt"/>
              <a:buAutoNum type="arabicPeriod" startAt="2"/>
            </a:pPr>
            <a:r>
              <a:rPr lang="en-US" sz="2800" b="1" dirty="0">
                <a:solidFill>
                  <a:schemeClr val="accent2">
                    <a:lumMod val="75000"/>
                  </a:schemeClr>
                </a:solidFill>
                <a:latin typeface="Arial Narrow" panose="020B0606020202030204" pitchFamily="34" charset="0"/>
              </a:rPr>
              <a:t>Facilitated diffusion</a:t>
            </a:r>
            <a:r>
              <a:rPr lang="en-US" sz="2800" dirty="0">
                <a:solidFill>
                  <a:schemeClr val="accent2">
                    <a:lumMod val="75000"/>
                  </a:schemeClr>
                </a:solidFill>
                <a:latin typeface="Arial Narrow" panose="020B0606020202030204" pitchFamily="34" charset="0"/>
              </a:rPr>
              <a:t>: </a:t>
            </a:r>
            <a:r>
              <a:rPr lang="en-US" sz="2800" dirty="0">
                <a:latin typeface="Arial Narrow" panose="020B0606020202030204" pitchFamily="34" charset="0"/>
              </a:rPr>
              <a:t>It means the passage of drug across the biological membrane along the </a:t>
            </a:r>
            <a:r>
              <a:rPr lang="en-US" sz="2800" b="1" dirty="0">
                <a:latin typeface="Arial Narrow" panose="020B0606020202030204" pitchFamily="34" charset="0"/>
              </a:rPr>
              <a:t>concentration gradient </a:t>
            </a:r>
            <a:r>
              <a:rPr lang="en-US" sz="2800" dirty="0">
                <a:latin typeface="Arial Narrow" panose="020B0606020202030204" pitchFamily="34" charset="0"/>
              </a:rPr>
              <a:t>by the </a:t>
            </a:r>
            <a:r>
              <a:rPr lang="en-US" sz="2800" b="1" dirty="0">
                <a:latin typeface="Arial Narrow" panose="020B0606020202030204" pitchFamily="34" charset="0"/>
              </a:rPr>
              <a:t>protein carrier</a:t>
            </a:r>
            <a:r>
              <a:rPr lang="en-US" sz="2800" dirty="0">
                <a:latin typeface="Arial Narrow" panose="020B0606020202030204" pitchFamily="34" charset="0"/>
              </a:rPr>
              <a:t> mediated system also called as carrier mediated diffusion</a:t>
            </a:r>
          </a:p>
          <a:p>
            <a:pPr marL="514350" indent="-514350">
              <a:buFont typeface="+mj-lt"/>
              <a:buAutoNum type="arabicPeriod" startAt="2"/>
            </a:pPr>
            <a:r>
              <a:rPr lang="en-US" sz="2800" b="1" dirty="0">
                <a:solidFill>
                  <a:schemeClr val="accent2">
                    <a:lumMod val="75000"/>
                  </a:schemeClr>
                </a:solidFill>
                <a:latin typeface="Arial Narrow" panose="020B0606020202030204" pitchFamily="34" charset="0"/>
              </a:rPr>
              <a:t>Active transport: </a:t>
            </a:r>
            <a:r>
              <a:rPr lang="en-US" sz="2800" dirty="0">
                <a:latin typeface="Arial Narrow" panose="020B0606020202030204" pitchFamily="34" charset="0"/>
              </a:rPr>
              <a:t>The process by which drugs pass across the biological membrane most often </a:t>
            </a:r>
            <a:r>
              <a:rPr lang="en-US" sz="2800" b="1" dirty="0">
                <a:latin typeface="Arial Narrow" panose="020B0606020202030204" pitchFamily="34" charset="0"/>
              </a:rPr>
              <a:t>against their concentration gradient</a:t>
            </a:r>
            <a:r>
              <a:rPr lang="en-US" sz="2800" dirty="0">
                <a:latin typeface="Arial Narrow" panose="020B0606020202030204" pitchFamily="34" charset="0"/>
              </a:rPr>
              <a:t> with the help of carriers along with the </a:t>
            </a:r>
            <a:r>
              <a:rPr lang="fr-FR" sz="2800" dirty="0" err="1">
                <a:latin typeface="Arial Narrow" panose="020B0606020202030204" pitchFamily="34" charset="0"/>
              </a:rPr>
              <a:t>expenditure</a:t>
            </a:r>
            <a:r>
              <a:rPr lang="fr-FR" sz="2800" dirty="0">
                <a:latin typeface="Arial Narrow" panose="020B0606020202030204" pitchFamily="34" charset="0"/>
              </a:rPr>
              <a:t> of </a:t>
            </a:r>
            <a:r>
              <a:rPr lang="fr-FR" sz="2800" b="1" dirty="0" err="1">
                <a:latin typeface="Arial Narrow" panose="020B0606020202030204" pitchFamily="34" charset="0"/>
              </a:rPr>
              <a:t>energy</a:t>
            </a:r>
            <a:endParaRPr lang="fr-FR" sz="2800" dirty="0">
              <a:latin typeface="Arial Narrow" panose="020B0606020202030204" pitchFamily="34" charset="0"/>
            </a:endParaRPr>
          </a:p>
          <a:p>
            <a:pPr marL="514350" indent="-514350">
              <a:buFont typeface="+mj-lt"/>
              <a:buAutoNum type="arabicPeriod" startAt="2"/>
            </a:pPr>
            <a:r>
              <a:rPr lang="en-US" sz="2800" b="1" dirty="0">
                <a:solidFill>
                  <a:schemeClr val="accent2">
                    <a:lumMod val="75000"/>
                  </a:schemeClr>
                </a:solidFill>
                <a:latin typeface="Arial Narrow" panose="020B0606020202030204" pitchFamily="34" charset="0"/>
              </a:rPr>
              <a:t>Endocytosis: </a:t>
            </a:r>
            <a:r>
              <a:rPr lang="en-US" sz="2800" dirty="0">
                <a:latin typeface="Arial Narrow" panose="020B0606020202030204" pitchFamily="34" charset="0"/>
              </a:rPr>
              <a:t>It is the process by which the </a:t>
            </a:r>
            <a:r>
              <a:rPr lang="en-US" sz="2800" b="1" dirty="0">
                <a:latin typeface="Arial Narrow" panose="020B0606020202030204" pitchFamily="34" charset="0"/>
              </a:rPr>
              <a:t>large molecules</a:t>
            </a:r>
            <a:r>
              <a:rPr lang="en-US" sz="2800" dirty="0">
                <a:latin typeface="Arial Narrow" panose="020B0606020202030204" pitchFamily="34" charset="0"/>
              </a:rPr>
              <a:t> are engulfed by the cell membrane and releases them intracellularly</a:t>
            </a:r>
            <a:endParaRPr lang="fr-FR" sz="2800" dirty="0">
              <a:latin typeface="Arial Narrow" panose="020B0606020202030204" pitchFamily="34" charset="0"/>
            </a:endParaRPr>
          </a:p>
        </p:txBody>
      </p:sp>
      <p:sp>
        <p:nvSpPr>
          <p:cNvPr id="4" name="Espace réservé du numéro de diapositive 3"/>
          <p:cNvSpPr>
            <a:spLocks noGrp="1"/>
          </p:cNvSpPr>
          <p:nvPr>
            <p:ph type="sldNum" sz="quarter" idx="12"/>
          </p:nvPr>
        </p:nvSpPr>
        <p:spPr/>
        <p:txBody>
          <a:bodyPr/>
          <a:lstStyle/>
          <a:p>
            <a:fld id="{084F2A69-9AEF-4398-A806-4FBEDD949AD8}" type="slidenum">
              <a:rPr lang="en-US" smtClean="0">
                <a:solidFill>
                  <a:prstClr val="black">
                    <a:tint val="75000"/>
                  </a:prstClr>
                </a:solidFill>
              </a:rPr>
              <a:pPr/>
              <a:t>11</a:t>
            </a:fld>
            <a:endParaRPr lang="en-US">
              <a:solidFill>
                <a:prstClr val="black">
                  <a:tint val="75000"/>
                </a:prstClr>
              </a:solidFill>
            </a:endParaRPr>
          </a:p>
        </p:txBody>
      </p:sp>
    </p:spTree>
    <p:extLst>
      <p:ext uri="{BB962C8B-B14F-4D97-AF65-F5344CB8AC3E}">
        <p14:creationId xmlns:p14="http://schemas.microsoft.com/office/powerpoint/2010/main" val="3548103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sz="4000" b="1" dirty="0">
                <a:solidFill>
                  <a:srgbClr val="C00000"/>
                </a:solidFill>
                <a:latin typeface="Arial Narrow" panose="020B0606020202030204" pitchFamily="34" charset="0"/>
              </a:rPr>
              <a:t>Factors</a:t>
            </a:r>
            <a:r>
              <a:rPr lang="fr-FR" sz="4000" b="1" dirty="0">
                <a:solidFill>
                  <a:srgbClr val="C00000"/>
                </a:solidFill>
                <a:latin typeface="Arial Narrow" panose="020B0606020202030204" pitchFamily="34" charset="0"/>
              </a:rPr>
              <a:t> </a:t>
            </a:r>
            <a:r>
              <a:rPr lang="en-US" sz="4000" b="1" dirty="0">
                <a:solidFill>
                  <a:srgbClr val="C00000"/>
                </a:solidFill>
                <a:latin typeface="Arial Narrow" panose="020B0606020202030204" pitchFamily="34" charset="0"/>
              </a:rPr>
              <a:t>influencing</a:t>
            </a:r>
            <a:r>
              <a:rPr lang="fr-FR" sz="4000" b="1" dirty="0">
                <a:solidFill>
                  <a:srgbClr val="C00000"/>
                </a:solidFill>
                <a:latin typeface="Arial Narrow" panose="020B0606020202030204" pitchFamily="34" charset="0"/>
              </a:rPr>
              <a:t> absorption</a:t>
            </a:r>
          </a:p>
        </p:txBody>
      </p:sp>
      <p:sp>
        <p:nvSpPr>
          <p:cNvPr id="3" name="Espace réservé du contenu 2"/>
          <p:cNvSpPr>
            <a:spLocks noGrp="1"/>
          </p:cNvSpPr>
          <p:nvPr>
            <p:ph idx="1"/>
          </p:nvPr>
        </p:nvSpPr>
        <p:spPr>
          <a:xfrm>
            <a:off x="528638" y="1557338"/>
            <a:ext cx="8158162" cy="4568825"/>
          </a:xfrm>
        </p:spPr>
        <p:txBody>
          <a:bodyPr>
            <a:normAutofit/>
          </a:bodyPr>
          <a:lstStyle/>
          <a:p>
            <a:pPr marL="514350" indent="-514350">
              <a:buFont typeface="+mj-lt"/>
              <a:buAutoNum type="arabicPeriod"/>
            </a:pPr>
            <a:r>
              <a:rPr lang="fr-FR" sz="2800" b="1" dirty="0" err="1">
                <a:latin typeface="Arial Narrow" panose="020B0606020202030204" pitchFamily="34" charset="0"/>
              </a:rPr>
              <a:t>Effect</a:t>
            </a:r>
            <a:r>
              <a:rPr lang="fr-FR" sz="2800" b="1" dirty="0">
                <a:latin typeface="Arial Narrow" panose="020B0606020202030204" pitchFamily="34" charset="0"/>
              </a:rPr>
              <a:t> of pH on </a:t>
            </a:r>
            <a:r>
              <a:rPr lang="fr-FR" sz="2800" b="1" dirty="0" err="1">
                <a:latin typeface="Arial Narrow" panose="020B0606020202030204" pitchFamily="34" charset="0"/>
              </a:rPr>
              <a:t>drug</a:t>
            </a:r>
            <a:r>
              <a:rPr lang="fr-FR" sz="2800" b="1" dirty="0">
                <a:latin typeface="Arial Narrow" panose="020B0606020202030204" pitchFamily="34" charset="0"/>
              </a:rPr>
              <a:t> absorption</a:t>
            </a:r>
          </a:p>
          <a:p>
            <a:pPr marL="514350" indent="-514350">
              <a:buFont typeface="+mj-lt"/>
              <a:buAutoNum type="arabicPeriod"/>
            </a:pPr>
            <a:r>
              <a:rPr lang="fr-FR" sz="2800" b="1" dirty="0">
                <a:latin typeface="Arial Narrow" panose="020B0606020202030204" pitchFamily="34" charset="0"/>
              </a:rPr>
              <a:t>Blood flow to the absorption site</a:t>
            </a:r>
          </a:p>
          <a:p>
            <a:pPr marL="514350" indent="-514350">
              <a:buFont typeface="+mj-lt"/>
              <a:buAutoNum type="arabicPeriod"/>
            </a:pPr>
            <a:r>
              <a:rPr lang="fr-FR" sz="2800" b="1" dirty="0">
                <a:latin typeface="Arial Narrow" panose="020B0606020202030204" pitchFamily="34" charset="0"/>
              </a:rPr>
              <a:t>Total surface area </a:t>
            </a:r>
            <a:r>
              <a:rPr lang="en-US" sz="2800" b="1" dirty="0">
                <a:latin typeface="Arial Narrow" panose="020B0606020202030204" pitchFamily="34" charset="0"/>
              </a:rPr>
              <a:t>available</a:t>
            </a:r>
            <a:r>
              <a:rPr lang="fr-FR" sz="2800" b="1" dirty="0">
                <a:latin typeface="Arial Narrow" panose="020B0606020202030204" pitchFamily="34" charset="0"/>
              </a:rPr>
              <a:t> for absorption</a:t>
            </a:r>
          </a:p>
          <a:p>
            <a:pPr marL="514350" indent="-514350">
              <a:buFont typeface="+mj-lt"/>
              <a:buAutoNum type="arabicPeriod"/>
            </a:pPr>
            <a:r>
              <a:rPr lang="fr-FR" sz="2800" b="1" dirty="0">
                <a:latin typeface="Arial Narrow" panose="020B0606020202030204" pitchFamily="34" charset="0"/>
              </a:rPr>
              <a:t>Contact time at the absorption surface</a:t>
            </a:r>
          </a:p>
          <a:p>
            <a:pPr marL="514350" indent="-514350">
              <a:buFont typeface="+mj-lt"/>
              <a:buAutoNum type="arabicPeriod"/>
            </a:pPr>
            <a:r>
              <a:rPr lang="fr-FR" sz="2800" b="1" dirty="0">
                <a:latin typeface="Arial Narrow" panose="020B0606020202030204" pitchFamily="34" charset="0"/>
              </a:rPr>
              <a:t>Expression of P-</a:t>
            </a:r>
            <a:r>
              <a:rPr lang="fr-FR" sz="2800" b="1" dirty="0" err="1">
                <a:latin typeface="Arial Narrow" panose="020B0606020202030204" pitchFamily="34" charset="0"/>
              </a:rPr>
              <a:t>glycoprotein</a:t>
            </a:r>
            <a:endParaRPr lang="fr-FR" sz="2800" b="1" dirty="0">
              <a:latin typeface="Arial Narrow" panose="020B0606020202030204" pitchFamily="34" charset="0"/>
            </a:endParaRPr>
          </a:p>
        </p:txBody>
      </p:sp>
      <p:sp>
        <p:nvSpPr>
          <p:cNvPr id="4" name="Espace réservé du numéro de diapositive 3"/>
          <p:cNvSpPr>
            <a:spLocks noGrp="1"/>
          </p:cNvSpPr>
          <p:nvPr>
            <p:ph type="sldNum" sz="quarter" idx="12"/>
          </p:nvPr>
        </p:nvSpPr>
        <p:spPr/>
        <p:txBody>
          <a:bodyPr/>
          <a:lstStyle/>
          <a:p>
            <a:fld id="{084F2A69-9AEF-4398-A806-4FBEDD949AD8}" type="slidenum">
              <a:rPr lang="en-US" smtClean="0">
                <a:solidFill>
                  <a:prstClr val="black">
                    <a:tint val="75000"/>
                  </a:prstClr>
                </a:solidFill>
              </a:rPr>
              <a:pPr/>
              <a:t>12</a:t>
            </a:fld>
            <a:endParaRPr lang="en-US">
              <a:solidFill>
                <a:prstClr val="black">
                  <a:tint val="75000"/>
                </a:prstClr>
              </a:solidFill>
            </a:endParaRPr>
          </a:p>
        </p:txBody>
      </p:sp>
    </p:spTree>
    <p:extLst>
      <p:ext uri="{BB962C8B-B14F-4D97-AF65-F5344CB8AC3E}">
        <p14:creationId xmlns:p14="http://schemas.microsoft.com/office/powerpoint/2010/main" val="1686731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a:bodyPr>
          <a:lstStyle/>
          <a:p>
            <a:pPr algn="l" rtl="0"/>
            <a:r>
              <a:rPr lang="en-US" sz="3200" b="1" dirty="0">
                <a:solidFill>
                  <a:srgbClr val="C00000"/>
                </a:solidFill>
                <a:latin typeface="Arial Narrow" panose="020B0606020202030204" pitchFamily="34" charset="0"/>
              </a:rPr>
              <a:t>Bioavailability </a:t>
            </a:r>
            <a:endParaRPr lang="ar-JO" sz="3200" b="1" dirty="0">
              <a:solidFill>
                <a:srgbClr val="C00000"/>
              </a:solidFill>
              <a:latin typeface="Arial Narrow" panose="020B0606020202030204" pitchFamily="34" charset="0"/>
            </a:endParaRPr>
          </a:p>
        </p:txBody>
      </p:sp>
      <p:sp>
        <p:nvSpPr>
          <p:cNvPr id="3" name="Content Placeholder 2"/>
          <p:cNvSpPr>
            <a:spLocks noGrp="1"/>
          </p:cNvSpPr>
          <p:nvPr>
            <p:ph idx="1"/>
          </p:nvPr>
        </p:nvSpPr>
        <p:spPr/>
        <p:txBody>
          <a:bodyPr>
            <a:normAutofit/>
          </a:bodyPr>
          <a:lstStyle/>
          <a:p>
            <a:pPr algn="l" rtl="0"/>
            <a:r>
              <a:rPr lang="en-US" sz="2800" b="1" dirty="0">
                <a:latin typeface="Arial Narrow" panose="020B0606020202030204" pitchFamily="34" charset="0"/>
              </a:rPr>
              <a:t>Bioavailability is the fraction of administered drug that reaches the systemic circulation. </a:t>
            </a:r>
          </a:p>
          <a:p>
            <a:pPr algn="l" rtl="0"/>
            <a:r>
              <a:rPr lang="en-US" sz="2800" b="1" dirty="0">
                <a:latin typeface="Arial Narrow" panose="020B0606020202030204" pitchFamily="34" charset="0"/>
              </a:rPr>
              <a:t>Or, it is the rate and extent to which an administrated drug reaches the systemic circulation</a:t>
            </a:r>
          </a:p>
          <a:p>
            <a:pPr algn="l" rtl="0"/>
            <a:endParaRPr lang="en-US" sz="2800" dirty="0">
              <a:latin typeface="Arial Narrow" panose="020B0606020202030204" pitchFamily="34" charset="0"/>
            </a:endParaRPr>
          </a:p>
          <a:p>
            <a:pPr algn="l" rtl="0"/>
            <a:r>
              <a:rPr lang="en-US" sz="2800" u="sng" dirty="0">
                <a:latin typeface="Arial Narrow" panose="020B0606020202030204" pitchFamily="34" charset="0"/>
              </a:rPr>
              <a:t>For example</a:t>
            </a:r>
          </a:p>
          <a:p>
            <a:pPr lvl="1" algn="l" rtl="0"/>
            <a:r>
              <a:rPr lang="en-US" dirty="0">
                <a:latin typeface="Arial Narrow" panose="020B0606020202030204" pitchFamily="34" charset="0"/>
              </a:rPr>
              <a:t>if 100 mg of a drug are administered orally</a:t>
            </a:r>
          </a:p>
          <a:p>
            <a:pPr lvl="1" algn="l" rtl="0"/>
            <a:r>
              <a:rPr lang="en-US" dirty="0">
                <a:latin typeface="Arial Narrow" panose="020B0606020202030204" pitchFamily="34" charset="0"/>
              </a:rPr>
              <a:t>70 mg of this drug are absorbed unchanged</a:t>
            </a:r>
          </a:p>
          <a:p>
            <a:pPr lvl="1" algn="l" rtl="0"/>
            <a:r>
              <a:rPr lang="en-US" dirty="0">
                <a:latin typeface="Arial Narrow" panose="020B0606020202030204" pitchFamily="34" charset="0"/>
              </a:rPr>
              <a:t>the bioavailability is 0.7, or 70 percent. </a:t>
            </a:r>
          </a:p>
        </p:txBody>
      </p:sp>
      <p:sp>
        <p:nvSpPr>
          <p:cNvPr id="4" name="عنصر نائب لرقم الشريحة 3"/>
          <p:cNvSpPr>
            <a:spLocks noGrp="1"/>
          </p:cNvSpPr>
          <p:nvPr>
            <p:ph type="sldNum" sz="quarter" idx="12"/>
          </p:nvPr>
        </p:nvSpPr>
        <p:spPr/>
        <p:txBody>
          <a:bodyPr/>
          <a:lstStyle/>
          <a:p>
            <a:fld id="{084F2A69-9AEF-4398-A806-4FBEDD949AD8}" type="slidenum">
              <a:rPr lang="en-US" smtClean="0">
                <a:solidFill>
                  <a:prstClr val="black">
                    <a:tint val="75000"/>
                  </a:prstClr>
                </a:solidFill>
              </a:rPr>
              <a:pPr/>
              <a:t>13</a:t>
            </a:fld>
            <a:endParaRPr lang="en-US">
              <a:solidFill>
                <a:prstClr val="black">
                  <a:tint val="75000"/>
                </a:prstClr>
              </a:solidFill>
            </a:endParaRPr>
          </a:p>
        </p:txBody>
      </p:sp>
    </p:spTree>
    <p:extLst>
      <p:ext uri="{BB962C8B-B14F-4D97-AF65-F5344CB8AC3E}">
        <p14:creationId xmlns:p14="http://schemas.microsoft.com/office/powerpoint/2010/main" val="3550456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6200"/>
            <a:ext cx="8229600" cy="1143000"/>
          </a:xfrm>
        </p:spPr>
        <p:txBody>
          <a:bodyPr/>
          <a:lstStyle/>
          <a:p>
            <a:pPr algn="l"/>
            <a:r>
              <a:rPr lang="en-US" sz="4000" b="1" dirty="0">
                <a:solidFill>
                  <a:srgbClr val="C00000"/>
                </a:solidFill>
                <a:latin typeface="Arial Narrow" panose="020B0606020202030204" pitchFamily="34" charset="0"/>
              </a:rPr>
              <a:t>Determination</a:t>
            </a:r>
            <a:r>
              <a:rPr lang="fr-FR" b="1" dirty="0">
                <a:solidFill>
                  <a:srgbClr val="C00000"/>
                </a:solidFill>
                <a:latin typeface="Arial Narrow" panose="020B0606020202030204" pitchFamily="34" charset="0"/>
              </a:rPr>
              <a:t> of </a:t>
            </a:r>
            <a:r>
              <a:rPr lang="en-US" b="1" dirty="0">
                <a:solidFill>
                  <a:srgbClr val="C00000"/>
                </a:solidFill>
                <a:latin typeface="Arial Narrow" panose="020B0606020202030204" pitchFamily="34" charset="0"/>
              </a:rPr>
              <a:t>bioavailability</a:t>
            </a:r>
          </a:p>
        </p:txBody>
      </p:sp>
      <p:sp>
        <p:nvSpPr>
          <p:cNvPr id="3" name="Espace réservé du contenu 2"/>
          <p:cNvSpPr>
            <a:spLocks noGrp="1"/>
          </p:cNvSpPr>
          <p:nvPr>
            <p:ph idx="1"/>
          </p:nvPr>
        </p:nvSpPr>
        <p:spPr>
          <a:xfrm>
            <a:off x="457200" y="1146487"/>
            <a:ext cx="4953000" cy="4949513"/>
          </a:xfrm>
        </p:spPr>
        <p:txBody>
          <a:bodyPr>
            <a:normAutofit/>
          </a:bodyPr>
          <a:lstStyle/>
          <a:p>
            <a:r>
              <a:rPr lang="en-US" sz="2800" dirty="0">
                <a:latin typeface="Arial Narrow" panose="020B0606020202030204" pitchFamily="34" charset="0"/>
              </a:rPr>
              <a:t>Bioavailability is determined by comparing </a:t>
            </a:r>
            <a:r>
              <a:rPr lang="en-US" sz="2800" b="1" dirty="0">
                <a:latin typeface="Arial Narrow" panose="020B0606020202030204" pitchFamily="34" charset="0"/>
              </a:rPr>
              <a:t>plasma levels of a drug</a:t>
            </a:r>
            <a:r>
              <a:rPr lang="en-US" sz="2800" dirty="0">
                <a:latin typeface="Arial Narrow" panose="020B0606020202030204" pitchFamily="34" charset="0"/>
              </a:rPr>
              <a:t> after a particular route of administration (for example, oral administration) with </a:t>
            </a:r>
            <a:r>
              <a:rPr lang="en-US" sz="2800" b="1" dirty="0">
                <a:latin typeface="Arial Narrow" panose="020B0606020202030204" pitchFamily="34" charset="0"/>
              </a:rPr>
              <a:t>plasma drug levels achieved by IV injection</a:t>
            </a:r>
          </a:p>
          <a:p>
            <a:r>
              <a:rPr lang="en-US" sz="2800" dirty="0">
                <a:solidFill>
                  <a:prstClr val="black"/>
                </a:solidFill>
                <a:latin typeface="Arial Narrow" panose="020B0606020202030204" pitchFamily="34" charset="0"/>
              </a:rPr>
              <a:t>Determining bioavailability is important for </a:t>
            </a:r>
            <a:r>
              <a:rPr lang="en-US" sz="2800" b="1" dirty="0">
                <a:solidFill>
                  <a:prstClr val="black"/>
                </a:solidFill>
                <a:latin typeface="Arial Narrow" panose="020B0606020202030204" pitchFamily="34" charset="0"/>
              </a:rPr>
              <a:t>calculating drug dosages</a:t>
            </a:r>
            <a:r>
              <a:rPr lang="en-US" sz="2800" dirty="0">
                <a:solidFill>
                  <a:prstClr val="black"/>
                </a:solidFill>
                <a:latin typeface="Arial Narrow" panose="020B0606020202030204" pitchFamily="34" charset="0"/>
              </a:rPr>
              <a:t> for non-intravenous routes of administration</a:t>
            </a:r>
            <a:endParaRPr lang="fr-FR" sz="2800" b="1" dirty="0">
              <a:latin typeface="Arial Narrow" panose="020B0606020202030204" pitchFamily="34" charset="0"/>
            </a:endParaRPr>
          </a:p>
        </p:txBody>
      </p:sp>
      <p:sp>
        <p:nvSpPr>
          <p:cNvPr id="4" name="Espace réservé du numéro de diapositive 3"/>
          <p:cNvSpPr>
            <a:spLocks noGrp="1"/>
          </p:cNvSpPr>
          <p:nvPr>
            <p:ph type="sldNum" sz="quarter" idx="12"/>
          </p:nvPr>
        </p:nvSpPr>
        <p:spPr/>
        <p:txBody>
          <a:bodyPr/>
          <a:lstStyle/>
          <a:p>
            <a:fld id="{084F2A69-9AEF-4398-A806-4FBEDD949AD8}" type="slidenum">
              <a:rPr lang="en-US" smtClean="0">
                <a:solidFill>
                  <a:prstClr val="black">
                    <a:tint val="75000"/>
                  </a:prstClr>
                </a:solidFill>
              </a:rPr>
              <a:pPr/>
              <a:t>14</a:t>
            </a:fld>
            <a:endParaRPr lang="en-US">
              <a:solidFill>
                <a:prstClr val="black">
                  <a:tint val="75000"/>
                </a:prstClr>
              </a:solidFill>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5335" y="1318800"/>
            <a:ext cx="3473865" cy="4320000"/>
          </a:xfrm>
          <a:prstGeom prst="rect">
            <a:avLst/>
          </a:prstGeom>
        </p:spPr>
      </p:pic>
      <p:sp>
        <p:nvSpPr>
          <p:cNvPr id="6" name="ZoneTexte 5"/>
          <p:cNvSpPr txBox="1"/>
          <p:nvPr/>
        </p:nvSpPr>
        <p:spPr>
          <a:xfrm flipH="1">
            <a:off x="304800" y="5859242"/>
            <a:ext cx="7346066" cy="923330"/>
          </a:xfrm>
          <a:prstGeom prst="rect">
            <a:avLst/>
          </a:prstGeom>
          <a:noFill/>
        </p:spPr>
        <p:txBody>
          <a:bodyPr wrap="square" rtlCol="0">
            <a:spAutoFit/>
          </a:bodyPr>
          <a:lstStyle/>
          <a:p>
            <a:r>
              <a:rPr lang="en-US" dirty="0"/>
              <a:t>  </a:t>
            </a:r>
          </a:p>
          <a:p>
            <a:br>
              <a:rPr lang="en-US" dirty="0"/>
            </a:br>
            <a:endParaRPr lang="fr-FR" dirty="0"/>
          </a:p>
        </p:txBody>
      </p:sp>
    </p:spTree>
    <p:extLst>
      <p:ext uri="{BB962C8B-B14F-4D97-AF65-F5344CB8AC3E}">
        <p14:creationId xmlns:p14="http://schemas.microsoft.com/office/powerpoint/2010/main" val="452812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medweb.tulane.edu/pharmwiki/lib/exe/fetch.php/ba4.png?cache="/>
          <p:cNvPicPr>
            <a:picLocks noChangeAspect="1" noChangeArrowheads="1"/>
          </p:cNvPicPr>
          <p:nvPr/>
        </p:nvPicPr>
        <p:blipFill>
          <a:blip r:embed="rId2" cstate="print"/>
          <a:srcRect/>
          <a:stretch>
            <a:fillRect/>
          </a:stretch>
        </p:blipFill>
        <p:spPr bwMode="auto">
          <a:xfrm>
            <a:off x="0" y="0"/>
            <a:ext cx="9093200" cy="6819900"/>
          </a:xfrm>
          <a:prstGeom prst="rect">
            <a:avLst/>
          </a:prstGeom>
          <a:noFill/>
        </p:spPr>
      </p:pic>
      <p:sp>
        <p:nvSpPr>
          <p:cNvPr id="2" name="عنصر نائب لرقم الشريحة 1"/>
          <p:cNvSpPr>
            <a:spLocks noGrp="1"/>
          </p:cNvSpPr>
          <p:nvPr>
            <p:ph type="sldNum" sz="quarter" idx="12"/>
          </p:nvPr>
        </p:nvSpPr>
        <p:spPr/>
        <p:txBody>
          <a:bodyPr/>
          <a:lstStyle/>
          <a:p>
            <a:fld id="{084F2A69-9AEF-4398-A806-4FBEDD949AD8}" type="slidenum">
              <a:rPr lang="en-US" smtClean="0">
                <a:solidFill>
                  <a:prstClr val="black">
                    <a:tint val="75000"/>
                  </a:prstClr>
                </a:solidFill>
              </a:rPr>
              <a:pPr/>
              <a:t>15</a:t>
            </a:fld>
            <a:endParaRPr lang="en-US">
              <a:solidFill>
                <a:prstClr val="black">
                  <a:tint val="75000"/>
                </a:prstClr>
              </a:solidFill>
            </a:endParaRPr>
          </a:p>
        </p:txBody>
      </p:sp>
      <p:sp>
        <p:nvSpPr>
          <p:cNvPr id="3" name="Rectangle 2"/>
          <p:cNvSpPr/>
          <p:nvPr/>
        </p:nvSpPr>
        <p:spPr>
          <a:xfrm>
            <a:off x="4572000" y="1554481"/>
            <a:ext cx="69448"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08252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6200"/>
            <a:ext cx="8229600" cy="944562"/>
          </a:xfrm>
        </p:spPr>
        <p:txBody>
          <a:bodyPr>
            <a:normAutofit fontScale="90000"/>
          </a:bodyPr>
          <a:lstStyle/>
          <a:p>
            <a:br>
              <a:rPr lang="en-US" b="1" dirty="0">
                <a:solidFill>
                  <a:schemeClr val="accent2">
                    <a:lumMod val="50000"/>
                  </a:schemeClr>
                </a:solidFill>
                <a:latin typeface="Arial Narrow" panose="020B0606020202030204" pitchFamily="34" charset="0"/>
              </a:rPr>
            </a:br>
            <a:r>
              <a:rPr lang="en-US" b="1" dirty="0">
                <a:solidFill>
                  <a:srgbClr val="C00000"/>
                </a:solidFill>
                <a:latin typeface="Arial Narrow" panose="020B0606020202030204" pitchFamily="34" charset="0"/>
              </a:rPr>
              <a:t>Factors that influence bioavailability</a:t>
            </a:r>
            <a:br>
              <a:rPr lang="en-US" dirty="0">
                <a:latin typeface="Arial Narrow" panose="020B0606020202030204" pitchFamily="34" charset="0"/>
              </a:rPr>
            </a:br>
            <a:endParaRPr lang="fr-FR" dirty="0">
              <a:latin typeface="Arial Narrow" panose="020B0606020202030204" pitchFamily="34" charset="0"/>
            </a:endParaRPr>
          </a:p>
        </p:txBody>
      </p:sp>
      <p:sp>
        <p:nvSpPr>
          <p:cNvPr id="3" name="Espace réservé du contenu 2"/>
          <p:cNvSpPr>
            <a:spLocks noGrp="1"/>
          </p:cNvSpPr>
          <p:nvPr>
            <p:ph idx="1"/>
          </p:nvPr>
        </p:nvSpPr>
        <p:spPr>
          <a:xfrm>
            <a:off x="381000" y="1031875"/>
            <a:ext cx="8305800" cy="5521325"/>
          </a:xfrm>
        </p:spPr>
        <p:txBody>
          <a:bodyPr>
            <a:noAutofit/>
          </a:bodyPr>
          <a:lstStyle/>
          <a:p>
            <a:pPr marL="0" indent="0">
              <a:buNone/>
            </a:pPr>
            <a:r>
              <a:rPr lang="en-US" sz="2800" b="1" i="1" dirty="0">
                <a:solidFill>
                  <a:schemeClr val="accent2">
                    <a:lumMod val="75000"/>
                  </a:schemeClr>
                </a:solidFill>
                <a:latin typeface="Arial Narrow" panose="020B0606020202030204" pitchFamily="34" charset="0"/>
              </a:rPr>
              <a:t> </a:t>
            </a:r>
            <a:r>
              <a:rPr lang="en-US" sz="2800" b="1" dirty="0">
                <a:solidFill>
                  <a:schemeClr val="accent2">
                    <a:lumMod val="75000"/>
                  </a:schemeClr>
                </a:solidFill>
                <a:latin typeface="Arial Narrow" panose="020B0606020202030204" pitchFamily="34" charset="0"/>
              </a:rPr>
              <a:t>1- First-pass hepatic metabolism</a:t>
            </a:r>
            <a:br>
              <a:rPr lang="en-US" sz="2400" b="1" dirty="0">
                <a:solidFill>
                  <a:schemeClr val="accent2">
                    <a:lumMod val="75000"/>
                  </a:schemeClr>
                </a:solidFill>
                <a:latin typeface="Arial Narrow" panose="020B0606020202030204" pitchFamily="34" charset="0"/>
              </a:rPr>
            </a:br>
            <a:r>
              <a:rPr lang="en-US" sz="2400" dirty="0">
                <a:latin typeface="Arial Narrow" panose="020B0606020202030204" pitchFamily="34" charset="0"/>
              </a:rPr>
              <a:t>If the drug is rapidly metabolized by the liver, the amount of unchanged drug that gains access to the systemic circulation is decreased</a:t>
            </a:r>
          </a:p>
          <a:p>
            <a:pPr marL="0" indent="0">
              <a:buNone/>
            </a:pPr>
            <a:endParaRPr lang="en-US" sz="2400" b="1" dirty="0">
              <a:latin typeface="Arial Narrow" panose="020B0606020202030204" pitchFamily="34" charset="0"/>
            </a:endParaRPr>
          </a:p>
          <a:p>
            <a:pPr marL="0" indent="0">
              <a:buNone/>
            </a:pPr>
            <a:r>
              <a:rPr lang="en-US" sz="2800" b="1" dirty="0">
                <a:solidFill>
                  <a:schemeClr val="accent2">
                    <a:lumMod val="75000"/>
                  </a:schemeClr>
                </a:solidFill>
                <a:latin typeface="Arial Narrow" panose="020B0606020202030204" pitchFamily="34" charset="0"/>
              </a:rPr>
              <a:t>2- Solubility of the drug:</a:t>
            </a:r>
          </a:p>
          <a:p>
            <a:pPr lvl="1"/>
            <a:r>
              <a:rPr lang="en-US" sz="2400" b="1" dirty="0">
                <a:latin typeface="Arial Narrow" panose="020B0606020202030204" pitchFamily="34" charset="0"/>
              </a:rPr>
              <a:t>Very hydrophilic drugs are poorly absorbed </a:t>
            </a:r>
            <a:r>
              <a:rPr lang="en-US" sz="2400" dirty="0">
                <a:latin typeface="Arial Narrow" panose="020B0606020202030204" pitchFamily="34" charset="0"/>
              </a:rPr>
              <a:t>because of their inability to cross the lipid-rich cell membranes</a:t>
            </a:r>
          </a:p>
          <a:p>
            <a:pPr lvl="1"/>
            <a:r>
              <a:rPr lang="en-US" sz="2400" b="1" dirty="0">
                <a:latin typeface="Arial Narrow" panose="020B0606020202030204" pitchFamily="34" charset="0"/>
              </a:rPr>
              <a:t>Extremely lipophilic drugs are also poorly absorbed</a:t>
            </a:r>
            <a:r>
              <a:rPr lang="en-US" sz="2400" dirty="0">
                <a:latin typeface="Arial Narrow" panose="020B0606020202030204" pitchFamily="34" charset="0"/>
              </a:rPr>
              <a:t>, because they are totally insoluble in aqueous body fluids and, and cannot gain access to the surface of cells</a:t>
            </a:r>
          </a:p>
          <a:p>
            <a:pPr lvl="1"/>
            <a:r>
              <a:rPr lang="en-US" sz="2400" dirty="0">
                <a:latin typeface="Arial Narrow" panose="020B0606020202030204" pitchFamily="34" charset="0"/>
              </a:rPr>
              <a:t>drug to be readily absorbed, it must be </a:t>
            </a:r>
            <a:r>
              <a:rPr lang="en-US" sz="2400" b="1" dirty="0">
                <a:latin typeface="Arial Narrow" panose="020B0606020202030204" pitchFamily="34" charset="0"/>
              </a:rPr>
              <a:t>largely lipophilic</a:t>
            </a:r>
            <a:r>
              <a:rPr lang="en-US" sz="2400" dirty="0">
                <a:latin typeface="Arial Narrow" panose="020B0606020202030204" pitchFamily="34" charset="0"/>
              </a:rPr>
              <a:t>, and have some </a:t>
            </a:r>
            <a:r>
              <a:rPr lang="en-US" sz="2400" b="1" dirty="0">
                <a:latin typeface="Arial Narrow" panose="020B0606020202030204" pitchFamily="34" charset="0"/>
              </a:rPr>
              <a:t>solubility in aqueous </a:t>
            </a:r>
            <a:r>
              <a:rPr lang="en-US" sz="2400" dirty="0">
                <a:latin typeface="Arial Narrow" panose="020B0606020202030204" pitchFamily="34" charset="0"/>
              </a:rPr>
              <a:t>solutions. This is one reason why many drugs are weak acids or weak bases</a:t>
            </a:r>
          </a:p>
          <a:p>
            <a:pPr marL="0" indent="0">
              <a:buNone/>
            </a:pPr>
            <a:endParaRPr lang="en-US" sz="2400" dirty="0">
              <a:latin typeface="Arial Narrow" panose="020B0606020202030204" pitchFamily="34" charset="0"/>
            </a:endParaRPr>
          </a:p>
        </p:txBody>
      </p:sp>
      <p:sp>
        <p:nvSpPr>
          <p:cNvPr id="4" name="Espace réservé du numéro de diapositive 3"/>
          <p:cNvSpPr>
            <a:spLocks noGrp="1"/>
          </p:cNvSpPr>
          <p:nvPr>
            <p:ph type="sldNum" sz="quarter" idx="12"/>
          </p:nvPr>
        </p:nvSpPr>
        <p:spPr/>
        <p:txBody>
          <a:bodyPr/>
          <a:lstStyle/>
          <a:p>
            <a:fld id="{084F2A69-9AEF-4398-A806-4FBEDD949AD8}" type="slidenum">
              <a:rPr lang="en-US" smtClean="0">
                <a:solidFill>
                  <a:prstClr val="black">
                    <a:tint val="75000"/>
                  </a:prstClr>
                </a:solidFill>
              </a:rPr>
              <a:pPr/>
              <a:t>16</a:t>
            </a:fld>
            <a:endParaRPr lang="en-US">
              <a:solidFill>
                <a:prstClr val="black">
                  <a:tint val="75000"/>
                </a:prstClr>
              </a:solidFill>
            </a:endParaRPr>
          </a:p>
        </p:txBody>
      </p:sp>
    </p:spTree>
    <p:extLst>
      <p:ext uri="{BB962C8B-B14F-4D97-AF65-F5344CB8AC3E}">
        <p14:creationId xmlns:p14="http://schemas.microsoft.com/office/powerpoint/2010/main" val="2168683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6200"/>
            <a:ext cx="8229600" cy="944562"/>
          </a:xfrm>
        </p:spPr>
        <p:txBody>
          <a:bodyPr>
            <a:normAutofit fontScale="90000"/>
          </a:bodyPr>
          <a:lstStyle/>
          <a:p>
            <a:br>
              <a:rPr lang="en-US" b="1" dirty="0">
                <a:solidFill>
                  <a:srgbClr val="C00000"/>
                </a:solidFill>
                <a:latin typeface="Arial Narrow" panose="020B0606020202030204" pitchFamily="34" charset="0"/>
              </a:rPr>
            </a:br>
            <a:r>
              <a:rPr lang="en-US" b="1" dirty="0">
                <a:solidFill>
                  <a:srgbClr val="C00000"/>
                </a:solidFill>
                <a:latin typeface="Arial Narrow" panose="020B0606020202030204" pitchFamily="34" charset="0"/>
              </a:rPr>
              <a:t>Factors that influence bioavailability</a:t>
            </a:r>
            <a:br>
              <a:rPr lang="en-US" dirty="0">
                <a:solidFill>
                  <a:srgbClr val="C00000"/>
                </a:solidFill>
                <a:latin typeface="Arial Narrow" panose="020B0606020202030204" pitchFamily="34" charset="0"/>
              </a:rPr>
            </a:br>
            <a:endParaRPr lang="fr-FR" dirty="0">
              <a:solidFill>
                <a:srgbClr val="C00000"/>
              </a:solidFill>
              <a:latin typeface="Arial Narrow" panose="020B0606020202030204" pitchFamily="34" charset="0"/>
            </a:endParaRPr>
          </a:p>
        </p:txBody>
      </p:sp>
      <p:sp>
        <p:nvSpPr>
          <p:cNvPr id="3" name="Espace réservé du contenu 2"/>
          <p:cNvSpPr>
            <a:spLocks noGrp="1"/>
          </p:cNvSpPr>
          <p:nvPr>
            <p:ph idx="1"/>
          </p:nvPr>
        </p:nvSpPr>
        <p:spPr>
          <a:xfrm>
            <a:off x="381000" y="1031875"/>
            <a:ext cx="8305800" cy="5521325"/>
          </a:xfrm>
        </p:spPr>
        <p:txBody>
          <a:bodyPr>
            <a:noAutofit/>
          </a:bodyPr>
          <a:lstStyle/>
          <a:p>
            <a:pPr marL="0" indent="0">
              <a:buNone/>
            </a:pPr>
            <a:r>
              <a:rPr lang="en-US" sz="2800" b="1" dirty="0">
                <a:solidFill>
                  <a:schemeClr val="accent2">
                    <a:lumMod val="75000"/>
                  </a:schemeClr>
                </a:solidFill>
                <a:latin typeface="Arial Narrow" panose="020B0606020202030204" pitchFamily="34" charset="0"/>
              </a:rPr>
              <a:t>3. Chemical instability</a:t>
            </a:r>
          </a:p>
          <a:p>
            <a:r>
              <a:rPr lang="en-US" sz="2400" dirty="0">
                <a:latin typeface="Arial Narrow" panose="020B0606020202030204" pitchFamily="34" charset="0"/>
              </a:rPr>
              <a:t>Some drugs, such as penicillin G, are unstable in the pH of the gastric contents</a:t>
            </a:r>
          </a:p>
          <a:p>
            <a:r>
              <a:rPr lang="en-US" sz="2400" dirty="0">
                <a:latin typeface="Arial Narrow" panose="020B0606020202030204" pitchFamily="34" charset="0"/>
              </a:rPr>
              <a:t>Others, such as insulin, are destroyed in the GI tract by degradative enzymes</a:t>
            </a:r>
          </a:p>
          <a:p>
            <a:pPr marL="0" indent="0">
              <a:buNone/>
            </a:pPr>
            <a:endParaRPr lang="en-US" sz="2400" dirty="0">
              <a:latin typeface="Arial Narrow" panose="020B0606020202030204" pitchFamily="34" charset="0"/>
            </a:endParaRPr>
          </a:p>
          <a:p>
            <a:pPr marL="0" indent="0">
              <a:buNone/>
            </a:pPr>
            <a:r>
              <a:rPr lang="en-US" sz="2800" dirty="0">
                <a:solidFill>
                  <a:schemeClr val="accent2">
                    <a:lumMod val="75000"/>
                  </a:schemeClr>
                </a:solidFill>
                <a:latin typeface="Arial Narrow" panose="020B0606020202030204" pitchFamily="34" charset="0"/>
              </a:rPr>
              <a:t> </a:t>
            </a:r>
            <a:r>
              <a:rPr lang="en-US" sz="2800" b="1" dirty="0">
                <a:solidFill>
                  <a:schemeClr val="accent2">
                    <a:lumMod val="75000"/>
                  </a:schemeClr>
                </a:solidFill>
                <a:latin typeface="Arial Narrow" panose="020B0606020202030204" pitchFamily="34" charset="0"/>
              </a:rPr>
              <a:t>4. Nature of the drug formulation</a:t>
            </a:r>
          </a:p>
          <a:p>
            <a:pPr marL="0" indent="0">
              <a:buNone/>
            </a:pPr>
            <a:r>
              <a:rPr lang="en-US" sz="2400" dirty="0">
                <a:latin typeface="Arial Narrow" panose="020B0606020202030204" pitchFamily="34" charset="0"/>
              </a:rPr>
              <a:t>Drug absorption may be altered by factors unrelated to the chemistry of the drug</a:t>
            </a:r>
          </a:p>
          <a:p>
            <a:pPr marL="0" indent="0">
              <a:buNone/>
            </a:pPr>
            <a:r>
              <a:rPr lang="en-US" sz="2400" dirty="0">
                <a:latin typeface="Arial Narrow" panose="020B0606020202030204" pitchFamily="34" charset="0"/>
              </a:rPr>
              <a:t>For example, particle size, salt form, enteric coatings and the presence of excipients can influence the ease of dissolution and, therefore, alter the rate of absorption. </a:t>
            </a:r>
            <a:br>
              <a:rPr lang="en-US" sz="2400" dirty="0">
                <a:latin typeface="Arial Narrow" panose="020B0606020202030204" pitchFamily="34" charset="0"/>
              </a:rPr>
            </a:br>
            <a:endParaRPr lang="en-US" sz="2400" dirty="0">
              <a:latin typeface="Arial Narrow" panose="020B0606020202030204" pitchFamily="34" charset="0"/>
            </a:endParaRPr>
          </a:p>
        </p:txBody>
      </p:sp>
      <p:sp>
        <p:nvSpPr>
          <p:cNvPr id="4" name="Espace réservé du numéro de diapositive 3"/>
          <p:cNvSpPr>
            <a:spLocks noGrp="1"/>
          </p:cNvSpPr>
          <p:nvPr>
            <p:ph type="sldNum" sz="quarter" idx="12"/>
          </p:nvPr>
        </p:nvSpPr>
        <p:spPr/>
        <p:txBody>
          <a:bodyPr/>
          <a:lstStyle/>
          <a:p>
            <a:fld id="{084F2A69-9AEF-4398-A806-4FBEDD949AD8}" type="slidenum">
              <a:rPr lang="en-US" smtClean="0">
                <a:solidFill>
                  <a:prstClr val="black">
                    <a:tint val="75000"/>
                  </a:prstClr>
                </a:solidFill>
              </a:rPr>
              <a:pPr/>
              <a:t>17</a:t>
            </a:fld>
            <a:endParaRPr lang="en-US">
              <a:solidFill>
                <a:prstClr val="black">
                  <a:tint val="75000"/>
                </a:prstClr>
              </a:solidFill>
            </a:endParaRPr>
          </a:p>
        </p:txBody>
      </p:sp>
    </p:spTree>
    <p:extLst>
      <p:ext uri="{BB962C8B-B14F-4D97-AF65-F5344CB8AC3E}">
        <p14:creationId xmlns:p14="http://schemas.microsoft.com/office/powerpoint/2010/main" val="1162981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noAutofit/>
          </a:bodyPr>
          <a:lstStyle/>
          <a:p>
            <a:pPr algn="l" rtl="0"/>
            <a:r>
              <a:rPr lang="en-US" sz="2800" b="1" dirty="0">
                <a:solidFill>
                  <a:srgbClr val="C00000"/>
                </a:solidFill>
                <a:latin typeface="Arial Narrow" panose="020B0606020202030204" pitchFamily="34" charset="0"/>
              </a:rPr>
              <a:t>Factors influencing the oral bioavailability of drugs : </a:t>
            </a:r>
          </a:p>
        </p:txBody>
      </p:sp>
      <p:sp>
        <p:nvSpPr>
          <p:cNvPr id="3" name="Content Placeholder 2"/>
          <p:cNvSpPr>
            <a:spLocks noGrp="1"/>
          </p:cNvSpPr>
          <p:nvPr>
            <p:ph idx="1"/>
          </p:nvPr>
        </p:nvSpPr>
        <p:spPr/>
        <p:txBody>
          <a:bodyPr>
            <a:normAutofit/>
          </a:bodyPr>
          <a:lstStyle/>
          <a:p>
            <a:pPr marL="514350" indent="-514350" algn="l" rtl="0">
              <a:buFont typeface="+mj-lt"/>
              <a:buAutoNum type="arabicPeriod"/>
            </a:pPr>
            <a:r>
              <a:rPr lang="en-US" sz="2400" b="1" dirty="0">
                <a:latin typeface="Arial Narrow" panose="020B0606020202030204" pitchFamily="34" charset="0"/>
              </a:rPr>
              <a:t>Decomposition in </a:t>
            </a:r>
            <a:r>
              <a:rPr lang="en-US" sz="2400" b="1" u="sng" dirty="0">
                <a:latin typeface="Arial Narrow" panose="020B0606020202030204" pitchFamily="34" charset="0"/>
              </a:rPr>
              <a:t>acidic gastric juices</a:t>
            </a:r>
          </a:p>
          <a:p>
            <a:pPr marL="514350" indent="-514350" algn="l" rtl="0">
              <a:buFont typeface="+mj-lt"/>
              <a:buAutoNum type="arabicPeriod"/>
            </a:pPr>
            <a:r>
              <a:rPr lang="en-US" sz="2400" b="1" dirty="0">
                <a:latin typeface="Arial Narrow" panose="020B0606020202030204" pitchFamily="34" charset="0"/>
              </a:rPr>
              <a:t>Decomposition by hydrolytic </a:t>
            </a:r>
            <a:r>
              <a:rPr lang="en-US" sz="2400" b="1" u="sng" dirty="0">
                <a:latin typeface="Arial Narrow" panose="020B0606020202030204" pitchFamily="34" charset="0"/>
              </a:rPr>
              <a:t>gut</a:t>
            </a:r>
            <a:r>
              <a:rPr lang="en-US" sz="2400" b="1" dirty="0">
                <a:latin typeface="Arial Narrow" panose="020B0606020202030204" pitchFamily="34" charset="0"/>
              </a:rPr>
              <a:t> </a:t>
            </a:r>
            <a:r>
              <a:rPr lang="en-US" sz="2400" b="1" u="sng" dirty="0">
                <a:latin typeface="Arial Narrow" panose="020B0606020202030204" pitchFamily="34" charset="0"/>
              </a:rPr>
              <a:t>enzymes</a:t>
            </a:r>
            <a:r>
              <a:rPr lang="en-US" sz="2400" b="1" dirty="0">
                <a:latin typeface="Arial Narrow" panose="020B0606020202030204" pitchFamily="34" charset="0"/>
              </a:rPr>
              <a:t> (</a:t>
            </a:r>
            <a:r>
              <a:rPr lang="en-US" sz="2400" b="1" dirty="0" err="1">
                <a:latin typeface="Arial Narrow" panose="020B0606020202030204" pitchFamily="34" charset="0"/>
              </a:rPr>
              <a:t>eg</a:t>
            </a:r>
            <a:r>
              <a:rPr lang="en-US" sz="2400" b="1" dirty="0">
                <a:latin typeface="Arial Narrow" panose="020B0606020202030204" pitchFamily="34" charset="0"/>
              </a:rPr>
              <a:t>, proteases, lipases)</a:t>
            </a:r>
          </a:p>
          <a:p>
            <a:pPr marL="514350" indent="-514350" algn="l" rtl="0">
              <a:buFont typeface="+mj-lt"/>
              <a:buAutoNum type="arabicPeriod"/>
            </a:pPr>
            <a:r>
              <a:rPr lang="en-US" sz="2400" b="1" dirty="0">
                <a:latin typeface="Arial Narrow" panose="020B0606020202030204" pitchFamily="34" charset="0"/>
              </a:rPr>
              <a:t>Degradation by gut </a:t>
            </a:r>
            <a:r>
              <a:rPr lang="en-US" sz="2400" b="1" u="sng" dirty="0">
                <a:latin typeface="Arial Narrow" panose="020B0606020202030204" pitchFamily="34" charset="0"/>
              </a:rPr>
              <a:t>microorganisms</a:t>
            </a:r>
          </a:p>
          <a:p>
            <a:pPr marL="514350" indent="-514350" algn="l" rtl="0">
              <a:buFont typeface="+mj-lt"/>
              <a:buAutoNum type="arabicPeriod"/>
            </a:pPr>
            <a:r>
              <a:rPr lang="en-US" sz="2400" b="1" u="sng" dirty="0">
                <a:latin typeface="Arial Narrow" panose="020B0606020202030204" pitchFamily="34" charset="0"/>
              </a:rPr>
              <a:t>Food</a:t>
            </a:r>
            <a:r>
              <a:rPr lang="en-US" sz="2400" b="1" dirty="0">
                <a:latin typeface="Arial Narrow" panose="020B0606020202030204" pitchFamily="34" charset="0"/>
              </a:rPr>
              <a:t> in the gut may alter absorption rate and amount (</a:t>
            </a:r>
            <a:r>
              <a:rPr lang="en-US" sz="2400" b="1" dirty="0" err="1">
                <a:latin typeface="Arial Narrow" panose="020B0606020202030204" pitchFamily="34" charset="0"/>
              </a:rPr>
              <a:t>eg</a:t>
            </a:r>
            <a:r>
              <a:rPr lang="en-US" sz="2400" b="1" dirty="0">
                <a:latin typeface="Arial Narrow" panose="020B0606020202030204" pitchFamily="34" charset="0"/>
              </a:rPr>
              <a:t>. interact or form a complex)</a:t>
            </a:r>
          </a:p>
          <a:p>
            <a:pPr marL="514350" indent="-514350" algn="l" rtl="0">
              <a:buFont typeface="+mj-lt"/>
              <a:buAutoNum type="arabicPeriod"/>
            </a:pPr>
            <a:r>
              <a:rPr lang="en-US" sz="2400" b="1" dirty="0">
                <a:latin typeface="Arial Narrow" panose="020B0606020202030204" pitchFamily="34" charset="0"/>
              </a:rPr>
              <a:t>Metabolism by </a:t>
            </a:r>
            <a:r>
              <a:rPr lang="en-US" sz="2400" b="1" u="sng" dirty="0">
                <a:latin typeface="Arial Narrow" panose="020B0606020202030204" pitchFamily="34" charset="0"/>
              </a:rPr>
              <a:t>gut wall enzymes</a:t>
            </a:r>
          </a:p>
          <a:p>
            <a:pPr marL="514350" indent="-514350" algn="l" rtl="0">
              <a:buFont typeface="+mj-lt"/>
              <a:buAutoNum type="arabicPeriod"/>
            </a:pPr>
            <a:r>
              <a:rPr lang="en-US" sz="2400" b="1" dirty="0">
                <a:latin typeface="Arial Narrow" panose="020B0606020202030204" pitchFamily="34" charset="0"/>
              </a:rPr>
              <a:t>Metabolism by </a:t>
            </a:r>
            <a:r>
              <a:rPr lang="en-US" sz="2400" b="1" u="sng" dirty="0">
                <a:latin typeface="Arial Narrow" panose="020B0606020202030204" pitchFamily="34" charset="0"/>
              </a:rPr>
              <a:t>liver enzymes</a:t>
            </a:r>
            <a:r>
              <a:rPr lang="en-US" sz="2400" b="1" dirty="0">
                <a:latin typeface="Arial Narrow" panose="020B0606020202030204" pitchFamily="34" charset="0"/>
              </a:rPr>
              <a:t> prior to reaching the systemic circulation (first-pass metabolism)</a:t>
            </a:r>
          </a:p>
          <a:p>
            <a:pPr marL="514350" indent="-514350" algn="l" rtl="0">
              <a:buFont typeface="+mj-lt"/>
              <a:buAutoNum type="arabicPeriod"/>
            </a:pPr>
            <a:endParaRPr lang="en-US" sz="2400" b="1" dirty="0">
              <a:latin typeface="Arial Narrow" panose="020B0606020202030204" pitchFamily="34" charset="0"/>
            </a:endParaRPr>
          </a:p>
        </p:txBody>
      </p:sp>
      <p:sp>
        <p:nvSpPr>
          <p:cNvPr id="4" name="عنصر نائب لرقم الشريحة 3"/>
          <p:cNvSpPr>
            <a:spLocks noGrp="1"/>
          </p:cNvSpPr>
          <p:nvPr>
            <p:ph type="sldNum" sz="quarter" idx="12"/>
          </p:nvPr>
        </p:nvSpPr>
        <p:spPr/>
        <p:txBody>
          <a:bodyPr/>
          <a:lstStyle/>
          <a:p>
            <a:fld id="{084F2A69-9AEF-4398-A806-4FBEDD949AD8}" type="slidenum">
              <a:rPr lang="en-US" smtClean="0">
                <a:solidFill>
                  <a:prstClr val="black">
                    <a:tint val="75000"/>
                  </a:prstClr>
                </a:solidFill>
              </a:rPr>
              <a:pPr/>
              <a:t>18</a:t>
            </a:fld>
            <a:endParaRPr lang="en-US">
              <a:solidFill>
                <a:prstClr val="black">
                  <a:tint val="75000"/>
                </a:prstClr>
              </a:solidFill>
            </a:endParaRPr>
          </a:p>
        </p:txBody>
      </p:sp>
    </p:spTree>
    <p:extLst>
      <p:ext uri="{BB962C8B-B14F-4D97-AF65-F5344CB8AC3E}">
        <p14:creationId xmlns:p14="http://schemas.microsoft.com/office/powerpoint/2010/main" val="3984215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a:bodyPr>
          <a:lstStyle/>
          <a:p>
            <a:pPr algn="l" rtl="0"/>
            <a:r>
              <a:rPr lang="en-US" sz="4000" b="1" dirty="0">
                <a:solidFill>
                  <a:schemeClr val="accent2">
                    <a:lumMod val="75000"/>
                  </a:schemeClr>
                </a:solidFill>
                <a:latin typeface="Arial Narrow" panose="020B0606020202030204" pitchFamily="34" charset="0"/>
              </a:rPr>
              <a:t>Bioequivalence</a:t>
            </a:r>
            <a:r>
              <a:rPr lang="en-US" sz="4000" b="1" dirty="0">
                <a:solidFill>
                  <a:srgbClr val="C00000"/>
                </a:solidFill>
                <a:latin typeface="Arial Narrow" panose="020B0606020202030204" pitchFamily="34" charset="0"/>
              </a:rPr>
              <a:t> </a:t>
            </a:r>
            <a:endParaRPr lang="ar-JO" sz="4000" b="1" dirty="0">
              <a:solidFill>
                <a:srgbClr val="C00000"/>
              </a:solidFill>
              <a:latin typeface="Arial Narrow" panose="020B0606020202030204" pitchFamily="34" charset="0"/>
            </a:endParaRPr>
          </a:p>
        </p:txBody>
      </p:sp>
      <p:sp>
        <p:nvSpPr>
          <p:cNvPr id="3" name="Content Placeholder 2"/>
          <p:cNvSpPr>
            <a:spLocks noGrp="1"/>
          </p:cNvSpPr>
          <p:nvPr>
            <p:ph idx="1"/>
          </p:nvPr>
        </p:nvSpPr>
        <p:spPr>
          <a:xfrm>
            <a:off x="457200" y="1295400"/>
            <a:ext cx="8229600" cy="4830763"/>
          </a:xfrm>
        </p:spPr>
        <p:txBody>
          <a:bodyPr>
            <a:normAutofit/>
          </a:bodyPr>
          <a:lstStyle/>
          <a:p>
            <a:pPr algn="l" rtl="0"/>
            <a:r>
              <a:rPr lang="en-US" sz="2800" dirty="0">
                <a:latin typeface="Arial Narrow" panose="020B0606020202030204" pitchFamily="34" charset="0"/>
              </a:rPr>
              <a:t>Two related drug preparations are bioequivalent if: </a:t>
            </a:r>
          </a:p>
          <a:p>
            <a:pPr marL="914400" lvl="1" indent="-514350" algn="l" rtl="0">
              <a:buFont typeface="+mj-lt"/>
              <a:buAutoNum type="arabicPeriod"/>
            </a:pPr>
            <a:r>
              <a:rPr lang="en-US" dirty="0">
                <a:latin typeface="Arial Narrow" panose="020B0606020202030204" pitchFamily="34" charset="0"/>
              </a:rPr>
              <a:t>They show comparable bioavailability</a:t>
            </a:r>
          </a:p>
          <a:p>
            <a:pPr marL="914400" lvl="1" indent="-514350" algn="l" rtl="0">
              <a:buFont typeface="+mj-lt"/>
              <a:buAutoNum type="arabicPeriod"/>
            </a:pPr>
            <a:r>
              <a:rPr lang="en-US" dirty="0">
                <a:latin typeface="Arial Narrow" panose="020B0606020202030204" pitchFamily="34" charset="0"/>
              </a:rPr>
              <a:t>Similar times to achieve peak blood concentrations. </a:t>
            </a:r>
          </a:p>
          <a:p>
            <a:pPr marL="0" lvl="1" indent="0" algn="l" rtl="0">
              <a:buNone/>
            </a:pPr>
            <a:endParaRPr lang="en-US" sz="4000" b="1">
              <a:solidFill>
                <a:schemeClr val="accent2">
                  <a:lumMod val="75000"/>
                </a:schemeClr>
              </a:solidFill>
              <a:latin typeface="Arial Narrow" panose="020B0606020202030204" pitchFamily="34" charset="0"/>
            </a:endParaRPr>
          </a:p>
          <a:p>
            <a:pPr marL="0" lvl="1" indent="0" algn="l" rtl="0">
              <a:buNone/>
            </a:pPr>
            <a:r>
              <a:rPr lang="en-US" sz="4000" b="1">
                <a:solidFill>
                  <a:schemeClr val="accent2">
                    <a:lumMod val="75000"/>
                  </a:schemeClr>
                </a:solidFill>
                <a:latin typeface="Arial Narrow" panose="020B0606020202030204" pitchFamily="34" charset="0"/>
              </a:rPr>
              <a:t>Therapeutic </a:t>
            </a:r>
            <a:r>
              <a:rPr lang="en-US" sz="4000" b="1" dirty="0">
                <a:solidFill>
                  <a:schemeClr val="accent2">
                    <a:lumMod val="75000"/>
                  </a:schemeClr>
                </a:solidFill>
                <a:latin typeface="Arial Narrow" panose="020B0606020202030204" pitchFamily="34" charset="0"/>
              </a:rPr>
              <a:t>equivalence</a:t>
            </a:r>
            <a:endParaRPr lang="en-US" sz="4000" dirty="0">
              <a:solidFill>
                <a:schemeClr val="accent2">
                  <a:lumMod val="75000"/>
                </a:schemeClr>
              </a:solidFill>
              <a:latin typeface="Arial Narrow" panose="020B0606020202030204" pitchFamily="34" charset="0"/>
            </a:endParaRPr>
          </a:p>
          <a:p>
            <a:r>
              <a:rPr lang="en-US" sz="2800" dirty="0">
                <a:latin typeface="Arial Narrow" panose="020B0606020202030204" pitchFamily="34" charset="0"/>
              </a:rPr>
              <a:t>Two similar drug products are therapeutically equal if they are </a:t>
            </a:r>
            <a:r>
              <a:rPr lang="en-US" sz="2800" b="1" dirty="0">
                <a:latin typeface="Arial Narrow" panose="020B0606020202030204" pitchFamily="34" charset="0"/>
              </a:rPr>
              <a:t>pharmaceutically equivalent </a:t>
            </a:r>
            <a:r>
              <a:rPr lang="en-US" sz="2800" dirty="0">
                <a:latin typeface="Arial Narrow" panose="020B0606020202030204" pitchFamily="34" charset="0"/>
              </a:rPr>
              <a:t>with </a:t>
            </a:r>
            <a:r>
              <a:rPr lang="en-US" sz="2800" b="1" dirty="0">
                <a:latin typeface="Arial Narrow" panose="020B0606020202030204" pitchFamily="34" charset="0"/>
              </a:rPr>
              <a:t>similar clinical and safety profiles</a:t>
            </a:r>
          </a:p>
          <a:p>
            <a:pPr marL="400050" lvl="1" indent="0" algn="l" rtl="0">
              <a:buNone/>
            </a:pPr>
            <a:endParaRPr lang="en-US" dirty="0">
              <a:latin typeface="Arial Narrow" panose="020B0606020202030204" pitchFamily="34" charset="0"/>
            </a:endParaRPr>
          </a:p>
        </p:txBody>
      </p:sp>
      <p:sp>
        <p:nvSpPr>
          <p:cNvPr id="4" name="عنصر نائب لرقم الشريحة 3"/>
          <p:cNvSpPr>
            <a:spLocks noGrp="1"/>
          </p:cNvSpPr>
          <p:nvPr>
            <p:ph type="sldNum" sz="quarter" idx="12"/>
          </p:nvPr>
        </p:nvSpPr>
        <p:spPr/>
        <p:txBody>
          <a:bodyPr/>
          <a:lstStyle/>
          <a:p>
            <a:fld id="{084F2A69-9AEF-4398-A806-4FBEDD949AD8}" type="slidenum">
              <a:rPr lang="en-US" smtClean="0">
                <a:solidFill>
                  <a:prstClr val="black">
                    <a:tint val="75000"/>
                  </a:prstClr>
                </a:solidFill>
              </a:rPr>
              <a:pPr/>
              <a:t>19</a:t>
            </a:fld>
            <a:endParaRPr lang="en-US">
              <a:solidFill>
                <a:prstClr val="black">
                  <a:tint val="75000"/>
                </a:prstClr>
              </a:solidFill>
            </a:endParaRPr>
          </a:p>
        </p:txBody>
      </p:sp>
    </p:spTree>
    <p:extLst>
      <p:ext uri="{BB962C8B-B14F-4D97-AF65-F5344CB8AC3E}">
        <p14:creationId xmlns:p14="http://schemas.microsoft.com/office/powerpoint/2010/main" val="4283756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04838" y="528638"/>
            <a:ext cx="7934325" cy="5800725"/>
          </a:xfrm>
          <a:prstGeom prst="rect">
            <a:avLst/>
          </a:prstGeom>
          <a:noFill/>
          <a:ln w="9525">
            <a:noFill/>
            <a:miter lim="800000"/>
            <a:headEnd/>
            <a:tailEnd/>
          </a:ln>
        </p:spPr>
      </p:pic>
      <p:sp>
        <p:nvSpPr>
          <p:cNvPr id="2" name="عنصر نائب لرقم الشريحة 1"/>
          <p:cNvSpPr>
            <a:spLocks noGrp="1"/>
          </p:cNvSpPr>
          <p:nvPr>
            <p:ph type="sldNum" sz="quarter" idx="12"/>
          </p:nvPr>
        </p:nvSpPr>
        <p:spPr/>
        <p:txBody>
          <a:bodyPr/>
          <a:lstStyle/>
          <a:p>
            <a:fld id="{A0D76602-3E53-4028-A62E-5E8544F9EAE4}" type="slidenum">
              <a:rPr lang="ar-JO" smtClean="0"/>
              <a:pPr/>
              <a:t>2</a:t>
            </a:fld>
            <a:endParaRPr lang="ar-JO"/>
          </a:p>
        </p:txBody>
      </p:sp>
    </p:spTree>
    <p:extLst>
      <p:ext uri="{BB962C8B-B14F-4D97-AF65-F5344CB8AC3E}">
        <p14:creationId xmlns:p14="http://schemas.microsoft.com/office/powerpoint/2010/main" val="4271931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497" y="151626"/>
            <a:ext cx="8229600" cy="1143000"/>
          </a:xfrm>
          <a:ln>
            <a:noFill/>
          </a:ln>
        </p:spPr>
        <p:txBody>
          <a:bodyPr>
            <a:normAutofit/>
          </a:bodyPr>
          <a:lstStyle/>
          <a:p>
            <a:pPr rtl="0"/>
            <a:r>
              <a:rPr lang="en-US" sz="4000" b="1" dirty="0">
                <a:solidFill>
                  <a:srgbClr val="C00000"/>
                </a:solidFill>
                <a:latin typeface="Arial Narrow" panose="020B0606020202030204" pitchFamily="34" charset="0"/>
              </a:rPr>
              <a:t>II. DRUG DISTRIBUTION</a:t>
            </a:r>
            <a:endParaRPr lang="ar-JO" sz="4000" b="1" dirty="0">
              <a:solidFill>
                <a:srgbClr val="C00000"/>
              </a:solidFill>
              <a:latin typeface="Arial Narrow" panose="020B0606020202030204" pitchFamily="34" charset="0"/>
            </a:endParaRPr>
          </a:p>
        </p:txBody>
      </p:sp>
      <p:sp>
        <p:nvSpPr>
          <p:cNvPr id="3" name="Content Placeholder 2"/>
          <p:cNvSpPr>
            <a:spLocks noGrp="1"/>
          </p:cNvSpPr>
          <p:nvPr>
            <p:ph idx="1"/>
          </p:nvPr>
        </p:nvSpPr>
        <p:spPr>
          <a:xfrm>
            <a:off x="457200" y="1371600"/>
            <a:ext cx="8229600" cy="4525963"/>
          </a:xfrm>
        </p:spPr>
        <p:txBody>
          <a:bodyPr>
            <a:normAutofit/>
          </a:bodyPr>
          <a:lstStyle/>
          <a:p>
            <a:pPr algn="l" rtl="0"/>
            <a:r>
              <a:rPr lang="en-US" sz="2800" b="1" dirty="0">
                <a:solidFill>
                  <a:schemeClr val="accent2">
                    <a:lumMod val="75000"/>
                  </a:schemeClr>
                </a:solidFill>
                <a:latin typeface="Arial Narrow" panose="020B0606020202030204" pitchFamily="34" charset="0"/>
              </a:rPr>
              <a:t>Distribution:</a:t>
            </a:r>
            <a:r>
              <a:rPr lang="en-US" sz="2800" b="1" dirty="0">
                <a:latin typeface="Arial Narrow" panose="020B0606020202030204" pitchFamily="34" charset="0"/>
              </a:rPr>
              <a:t> is the process by which a drug reversibly leaves the blood-stream and enters the </a:t>
            </a:r>
            <a:r>
              <a:rPr lang="en-US" sz="2800" b="1" dirty="0" err="1">
                <a:latin typeface="Arial Narrow" panose="020B0606020202030204" pitchFamily="34" charset="0"/>
              </a:rPr>
              <a:t>interstitium</a:t>
            </a:r>
            <a:r>
              <a:rPr lang="en-US" sz="2800" b="1" dirty="0">
                <a:latin typeface="Arial Narrow" panose="020B0606020202030204" pitchFamily="34" charset="0"/>
              </a:rPr>
              <a:t> (extracellular fluid) and then the cells of the tissues. </a:t>
            </a:r>
          </a:p>
        </p:txBody>
      </p:sp>
      <p:sp>
        <p:nvSpPr>
          <p:cNvPr id="4" name="عنصر نائب لرقم الشريحة 3"/>
          <p:cNvSpPr>
            <a:spLocks noGrp="1"/>
          </p:cNvSpPr>
          <p:nvPr>
            <p:ph type="sldNum" sz="quarter" idx="12"/>
          </p:nvPr>
        </p:nvSpPr>
        <p:spPr/>
        <p:txBody>
          <a:bodyPr/>
          <a:lstStyle/>
          <a:p>
            <a:fld id="{5FB6210C-F1C1-4948-BFEC-B9D3760F1B03}" type="slidenum">
              <a:rPr lang="en-US" smtClean="0"/>
              <a:pPr/>
              <a:t>20</a:t>
            </a:fld>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183126"/>
            <a:ext cx="1440000"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199" y="2971800"/>
            <a:ext cx="5979297" cy="3600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cstate="print"/>
          <a:srcRect/>
          <a:stretch>
            <a:fillRect/>
          </a:stretch>
        </p:blipFill>
        <p:spPr bwMode="auto">
          <a:xfrm>
            <a:off x="2362200" y="228600"/>
            <a:ext cx="4210064" cy="6414389"/>
          </a:xfrm>
          <a:prstGeom prst="rect">
            <a:avLst/>
          </a:prstGeom>
          <a:noFill/>
          <a:ln w="9525">
            <a:noFill/>
            <a:miter lim="800000"/>
            <a:headEnd/>
            <a:tailEnd/>
          </a:ln>
          <a:effectLst/>
        </p:spPr>
      </p:pic>
      <p:sp>
        <p:nvSpPr>
          <p:cNvPr id="2" name="عنصر نائب لرقم الشريحة 1"/>
          <p:cNvSpPr>
            <a:spLocks noGrp="1"/>
          </p:cNvSpPr>
          <p:nvPr>
            <p:ph type="sldNum" sz="quarter" idx="12"/>
          </p:nvPr>
        </p:nvSpPr>
        <p:spPr/>
        <p:txBody>
          <a:bodyPr/>
          <a:lstStyle/>
          <a:p>
            <a:fld id="{5FB6210C-F1C1-4948-BFEC-B9D3760F1B03}"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a:solidFill>
                  <a:schemeClr val="accent2">
                    <a:lumMod val="75000"/>
                  </a:schemeClr>
                </a:solidFill>
                <a:latin typeface="Arial Narrow" panose="020B0606020202030204" pitchFamily="34" charset="0"/>
              </a:rPr>
              <a:t>Factors affecting drug distribution</a:t>
            </a:r>
          </a:p>
        </p:txBody>
      </p:sp>
      <p:sp>
        <p:nvSpPr>
          <p:cNvPr id="3" name="Content Placeholder 2"/>
          <p:cNvSpPr>
            <a:spLocks noGrp="1"/>
          </p:cNvSpPr>
          <p:nvPr>
            <p:ph idx="1"/>
          </p:nvPr>
        </p:nvSpPr>
        <p:spPr>
          <a:xfrm>
            <a:off x="604684" y="1519084"/>
            <a:ext cx="8082116" cy="4607079"/>
          </a:xfrm>
        </p:spPr>
        <p:txBody>
          <a:bodyPr>
            <a:noAutofit/>
          </a:bodyPr>
          <a:lstStyle/>
          <a:p>
            <a:pPr algn="l" rtl="0"/>
            <a:r>
              <a:rPr lang="en-US" sz="2800" b="1" dirty="0">
                <a:latin typeface="Arial Narrow" panose="020B0606020202030204" pitchFamily="34" charset="0"/>
              </a:rPr>
              <a:t>The delivery of a drug from the plasma to the </a:t>
            </a:r>
            <a:r>
              <a:rPr lang="en-US" sz="2800" b="1" dirty="0" err="1">
                <a:latin typeface="Arial Narrow" panose="020B0606020202030204" pitchFamily="34" charset="0"/>
              </a:rPr>
              <a:t>interstitium</a:t>
            </a:r>
            <a:r>
              <a:rPr lang="en-US" sz="2800" b="1" dirty="0">
                <a:latin typeface="Arial Narrow" panose="020B0606020202030204" pitchFamily="34" charset="0"/>
              </a:rPr>
              <a:t> primarily depends on:</a:t>
            </a:r>
          </a:p>
          <a:p>
            <a:pPr marL="0" indent="0" algn="l" rtl="0">
              <a:buNone/>
            </a:pPr>
            <a:r>
              <a:rPr lang="en-US" sz="2800" b="1" dirty="0">
                <a:latin typeface="Arial Narrow" panose="020B0606020202030204" pitchFamily="34" charset="0"/>
              </a:rPr>
              <a:t> </a:t>
            </a:r>
          </a:p>
          <a:p>
            <a:pPr marL="914400" lvl="1" indent="-514350" algn="l" rtl="0">
              <a:buFont typeface="+mj-lt"/>
              <a:buAutoNum type="alphaUcPeriod"/>
            </a:pPr>
            <a:r>
              <a:rPr lang="en-US" b="1" dirty="0">
                <a:latin typeface="Arial Narrow" panose="020B0606020202030204" pitchFamily="34" charset="0"/>
              </a:rPr>
              <a:t>Cardiac output and regional blood flow</a:t>
            </a:r>
          </a:p>
          <a:p>
            <a:pPr marL="914400" lvl="1" indent="-514350" algn="l" rtl="0">
              <a:buFont typeface="+mj-lt"/>
              <a:buAutoNum type="alphaUcPeriod"/>
            </a:pPr>
            <a:r>
              <a:rPr lang="en-US" b="1" dirty="0">
                <a:latin typeface="Arial Narrow" panose="020B0606020202030204" pitchFamily="34" charset="0"/>
              </a:rPr>
              <a:t>Capillary permeability</a:t>
            </a:r>
          </a:p>
          <a:p>
            <a:pPr marL="914400" lvl="1" indent="-514350" algn="l" rtl="0">
              <a:buFont typeface="+mj-lt"/>
              <a:buAutoNum type="alphaUcPeriod"/>
            </a:pPr>
            <a:r>
              <a:rPr lang="en-US" b="1" dirty="0">
                <a:latin typeface="Arial Narrow" panose="020B0606020202030204" pitchFamily="34" charset="0"/>
              </a:rPr>
              <a:t>The tissue volume </a:t>
            </a:r>
          </a:p>
          <a:p>
            <a:pPr marL="914400" lvl="1" indent="-514350" algn="l" rtl="0">
              <a:buFont typeface="+mj-lt"/>
              <a:buAutoNum type="alphaUcPeriod"/>
            </a:pPr>
            <a:r>
              <a:rPr lang="en-US" b="1" dirty="0">
                <a:latin typeface="Arial Narrow" panose="020B0606020202030204" pitchFamily="34" charset="0"/>
              </a:rPr>
              <a:t>The degree of binding of the drug to plasma and tissue proteins</a:t>
            </a:r>
          </a:p>
          <a:p>
            <a:pPr marL="914400" lvl="1" indent="-514350" algn="l" rtl="0">
              <a:buFont typeface="+mj-lt"/>
              <a:buAutoNum type="alphaUcPeriod"/>
            </a:pPr>
            <a:r>
              <a:rPr lang="en-US" b="1" dirty="0">
                <a:latin typeface="Arial Narrow" panose="020B0606020202030204" pitchFamily="34" charset="0"/>
              </a:rPr>
              <a:t>lipophilicity of the drug </a:t>
            </a:r>
            <a:endParaRPr lang="ar-JO" b="1" dirty="0">
              <a:latin typeface="Arial Narrow" panose="020B0606020202030204" pitchFamily="34" charset="0"/>
            </a:endParaRPr>
          </a:p>
          <a:p>
            <a:pPr algn="l" rtl="0"/>
            <a:endParaRPr lang="en-US" sz="2800" b="1" dirty="0">
              <a:latin typeface="Arial Narrow" panose="020B0606020202030204" pitchFamily="34" charset="0"/>
            </a:endParaRPr>
          </a:p>
        </p:txBody>
      </p:sp>
      <p:sp>
        <p:nvSpPr>
          <p:cNvPr id="4" name="عنصر نائب لرقم الشريحة 3"/>
          <p:cNvSpPr>
            <a:spLocks noGrp="1"/>
          </p:cNvSpPr>
          <p:nvPr>
            <p:ph type="sldNum" sz="quarter" idx="12"/>
          </p:nvPr>
        </p:nvSpPr>
        <p:spPr/>
        <p:txBody>
          <a:bodyPr/>
          <a:lstStyle/>
          <a:p>
            <a:fld id="{5FB6210C-F1C1-4948-BFEC-B9D3760F1B03}"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4968"/>
            <a:ext cx="8229600" cy="1122670"/>
          </a:xfrm>
        </p:spPr>
        <p:txBody>
          <a:bodyPr>
            <a:normAutofit/>
          </a:bodyPr>
          <a:lstStyle/>
          <a:p>
            <a:pPr algn="l"/>
            <a:r>
              <a:rPr lang="en-US" sz="3200" b="1" dirty="0">
                <a:solidFill>
                  <a:schemeClr val="accent2">
                    <a:lumMod val="75000"/>
                  </a:schemeClr>
                </a:solidFill>
                <a:latin typeface="Arial Narrow" panose="020B0606020202030204" pitchFamily="34" charset="0"/>
              </a:rPr>
              <a:t>Factors affecting Capillary permeability</a:t>
            </a:r>
          </a:p>
        </p:txBody>
      </p:sp>
      <p:sp>
        <p:nvSpPr>
          <p:cNvPr id="3" name="Content Placeholder 2"/>
          <p:cNvSpPr>
            <a:spLocks noGrp="1"/>
          </p:cNvSpPr>
          <p:nvPr>
            <p:ph idx="1"/>
          </p:nvPr>
        </p:nvSpPr>
        <p:spPr>
          <a:xfrm>
            <a:off x="604684" y="1519084"/>
            <a:ext cx="8082116" cy="4607079"/>
          </a:xfrm>
        </p:spPr>
        <p:txBody>
          <a:bodyPr>
            <a:normAutofit fontScale="92500" lnSpcReduction="10000"/>
          </a:bodyPr>
          <a:lstStyle/>
          <a:p>
            <a:pPr marL="514350" indent="-514350" algn="l" rtl="0">
              <a:buFont typeface="+mj-lt"/>
              <a:buAutoNum type="arabicPeriod"/>
            </a:pPr>
            <a:r>
              <a:rPr lang="en-US" sz="2800" b="1" dirty="0">
                <a:latin typeface="Arial Narrow" panose="020B0606020202030204" pitchFamily="34" charset="0"/>
              </a:rPr>
              <a:t>Capillary structure</a:t>
            </a:r>
          </a:p>
          <a:p>
            <a:pPr marL="0" indent="0" algn="l" rtl="0">
              <a:buNone/>
            </a:pPr>
            <a:endParaRPr lang="en-US" sz="2800" b="1" dirty="0">
              <a:latin typeface="Arial Narrow" panose="020B0606020202030204" pitchFamily="34" charset="0"/>
            </a:endParaRPr>
          </a:p>
          <a:p>
            <a:pPr marL="0" indent="0" algn="l" rtl="0">
              <a:buNone/>
            </a:pPr>
            <a:endParaRPr lang="en-US" sz="2800" b="1" dirty="0">
              <a:latin typeface="Arial Narrow" panose="020B0606020202030204" pitchFamily="34" charset="0"/>
            </a:endParaRPr>
          </a:p>
          <a:p>
            <a:pPr marL="0" indent="0" algn="l" rtl="0">
              <a:buNone/>
            </a:pPr>
            <a:endParaRPr lang="en-US" sz="2800" b="1" dirty="0">
              <a:latin typeface="Arial Narrow" panose="020B0606020202030204" pitchFamily="34" charset="0"/>
            </a:endParaRPr>
          </a:p>
          <a:p>
            <a:pPr marL="0" indent="0" algn="l" rtl="0">
              <a:buNone/>
            </a:pPr>
            <a:endParaRPr lang="en-US" sz="2800" b="1" dirty="0">
              <a:latin typeface="Arial Narrow" panose="020B0606020202030204" pitchFamily="34" charset="0"/>
            </a:endParaRPr>
          </a:p>
          <a:p>
            <a:pPr marL="0" indent="0" algn="l" rtl="0">
              <a:buNone/>
            </a:pPr>
            <a:endParaRPr lang="en-US" sz="2800" b="1" dirty="0">
              <a:latin typeface="Arial Narrow" panose="020B0606020202030204" pitchFamily="34" charset="0"/>
            </a:endParaRPr>
          </a:p>
          <a:p>
            <a:pPr marL="514350" indent="-514350" algn="l" rtl="0">
              <a:buFont typeface="+mj-lt"/>
              <a:buAutoNum type="arabicPeriod" startAt="2"/>
            </a:pPr>
            <a:r>
              <a:rPr lang="en-US" sz="2800" b="1" dirty="0">
                <a:latin typeface="Arial Narrow" panose="020B0606020202030204" pitchFamily="34" charset="0"/>
              </a:rPr>
              <a:t>Drug structure</a:t>
            </a:r>
            <a:endParaRPr lang="en-US" sz="2000" b="1" dirty="0">
              <a:latin typeface="Arial Narrow" panose="020B0606020202030204" pitchFamily="34" charset="0"/>
            </a:endParaRPr>
          </a:p>
          <a:p>
            <a:pPr lvl="1"/>
            <a:r>
              <a:rPr lang="en-US" dirty="0"/>
              <a:t> </a:t>
            </a:r>
            <a:r>
              <a:rPr lang="en-US" sz="2400" dirty="0">
                <a:latin typeface="Arial Narrow" panose="020B0606020202030204" pitchFamily="34" charset="0"/>
              </a:rPr>
              <a:t>Hydrophobic drugs are readily move across most biologic membranes.</a:t>
            </a:r>
          </a:p>
          <a:p>
            <a:pPr lvl="1"/>
            <a:r>
              <a:rPr lang="en-US" sz="2400" dirty="0">
                <a:latin typeface="Arial Narrow" panose="020B0606020202030204" pitchFamily="34" charset="0"/>
              </a:rPr>
              <a:t>hydrophilic drugs are not readily penetrate cell membranes, and must go through the slit junctions</a:t>
            </a:r>
            <a:r>
              <a:rPr lang="en-US" dirty="0"/>
              <a:t>.  </a:t>
            </a:r>
            <a:endParaRPr lang="en-US" sz="2400" b="1" dirty="0">
              <a:latin typeface="Arial Narrow" panose="020B0606020202030204" pitchFamily="34" charset="0"/>
            </a:endParaRPr>
          </a:p>
        </p:txBody>
      </p:sp>
      <p:sp>
        <p:nvSpPr>
          <p:cNvPr id="4" name="عنصر نائب لرقم الشريحة 3"/>
          <p:cNvSpPr>
            <a:spLocks noGrp="1"/>
          </p:cNvSpPr>
          <p:nvPr>
            <p:ph type="sldNum" sz="quarter" idx="12"/>
          </p:nvPr>
        </p:nvSpPr>
        <p:spPr/>
        <p:txBody>
          <a:bodyPr/>
          <a:lstStyle/>
          <a:p>
            <a:fld id="{5FB6210C-F1C1-4948-BFEC-B9D3760F1B03}" type="slidenum">
              <a:rPr lang="en-US" smtClean="0"/>
              <a:pPr/>
              <a:t>23</a:t>
            </a:fld>
            <a:endParaRPr lang="en-US"/>
          </a:p>
        </p:txBody>
      </p:sp>
      <p:pic>
        <p:nvPicPr>
          <p:cNvPr id="5" name="Image 4"/>
          <p:cNvPicPr>
            <a:picLocks noChangeAspect="1"/>
          </p:cNvPicPr>
          <p:nvPr/>
        </p:nvPicPr>
        <p:blipFill rotWithShape="1">
          <a:blip r:embed="rId3">
            <a:extLst>
              <a:ext uri="{28A0092B-C50C-407E-A947-70E740481C1C}">
                <a14:useLocalDpi xmlns:a14="http://schemas.microsoft.com/office/drawing/2010/main" val="0"/>
              </a:ext>
            </a:extLst>
          </a:blip>
          <a:srcRect b="2153"/>
          <a:stretch/>
        </p:blipFill>
        <p:spPr>
          <a:xfrm>
            <a:off x="1219200" y="2209800"/>
            <a:ext cx="1615159" cy="1800000"/>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11244" y="2209800"/>
            <a:ext cx="1434498" cy="1800000"/>
          </a:xfrm>
          <a:prstGeom prst="rect">
            <a:avLst/>
          </a:prstGeom>
        </p:spPr>
      </p:pic>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6271" y="2209800"/>
            <a:ext cx="1800000" cy="1800000"/>
          </a:xfrm>
          <a:prstGeom prst="rect">
            <a:avLst/>
          </a:prstGeom>
        </p:spPr>
      </p:pic>
    </p:spTree>
    <p:extLst>
      <p:ext uri="{BB962C8B-B14F-4D97-AF65-F5344CB8AC3E}">
        <p14:creationId xmlns:p14="http://schemas.microsoft.com/office/powerpoint/2010/main" val="18444094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marL="0" indent="0">
              <a:buNone/>
            </a:pPr>
            <a:r>
              <a:rPr lang="en-US" sz="2800" b="1" dirty="0">
                <a:solidFill>
                  <a:schemeClr val="accent2">
                    <a:lumMod val="75000"/>
                  </a:schemeClr>
                </a:solidFill>
                <a:latin typeface="Arial Narrow" panose="020B0606020202030204" pitchFamily="34" charset="0"/>
              </a:rPr>
              <a:t>Binding of drugs to plasma proteins:</a:t>
            </a:r>
          </a:p>
          <a:p>
            <a:pPr marL="514350" indent="-514350">
              <a:buFont typeface="+mj-lt"/>
              <a:buAutoNum type="arabicPeriod"/>
            </a:pPr>
            <a:r>
              <a:rPr lang="en-US" sz="2800" b="1" dirty="0">
                <a:latin typeface="Arial Narrow" panose="020B0606020202030204" pitchFamily="34" charset="0"/>
              </a:rPr>
              <a:t>Binding to plasma proteins: </a:t>
            </a:r>
            <a:r>
              <a:rPr lang="en-US" sz="2400" dirty="0">
                <a:latin typeface="Arial Narrow" panose="020B0606020202030204" pitchFamily="34" charset="0"/>
              </a:rPr>
              <a:t>Reversible binding to plasma proteins (as albumin) sequesters drugs in a </a:t>
            </a:r>
            <a:r>
              <a:rPr lang="en-US" sz="2400" dirty="0" err="1">
                <a:latin typeface="Arial Narrow" panose="020B0606020202030204" pitchFamily="34" charset="0"/>
              </a:rPr>
              <a:t>nondiffusible</a:t>
            </a:r>
            <a:r>
              <a:rPr lang="en-US" sz="2400" dirty="0">
                <a:latin typeface="Arial Narrow" panose="020B0606020202030204" pitchFamily="34" charset="0"/>
              </a:rPr>
              <a:t> form and slows their transfer out of the vascular compartment</a:t>
            </a:r>
            <a:endParaRPr lang="en-US" sz="2800" b="1" dirty="0">
              <a:latin typeface="Arial Narrow" panose="020B0606020202030204" pitchFamily="34" charset="0"/>
            </a:endParaRPr>
          </a:p>
          <a:p>
            <a:pPr marL="514350" indent="-514350">
              <a:buFont typeface="+mj-lt"/>
              <a:buAutoNum type="arabicPeriod"/>
            </a:pPr>
            <a:r>
              <a:rPr lang="en-US" sz="2800" b="1" dirty="0">
                <a:latin typeface="Arial Narrow" panose="020B0606020202030204" pitchFamily="34" charset="0"/>
              </a:rPr>
              <a:t>Binding to tissue proteins: </a:t>
            </a:r>
            <a:r>
              <a:rPr lang="en-US" sz="2400" dirty="0">
                <a:latin typeface="Arial Narrow" panose="020B0606020202030204" pitchFamily="34" charset="0"/>
              </a:rPr>
              <a:t>many drugs accumulate in tissues (binding to lipids, proteins, or nucleic acids), leading to higher concentration in tissues than in the extracellular fluid and blood</a:t>
            </a:r>
          </a:p>
          <a:p>
            <a:pPr lvl="1"/>
            <a:r>
              <a:rPr lang="en-US" sz="2400" dirty="0">
                <a:latin typeface="Arial Narrow" panose="020B0606020202030204" pitchFamily="34" charset="0"/>
              </a:rPr>
              <a:t>Prolong drug action</a:t>
            </a:r>
          </a:p>
          <a:p>
            <a:pPr lvl="1"/>
            <a:r>
              <a:rPr lang="en-US" sz="2400" dirty="0">
                <a:latin typeface="Arial Narrow" panose="020B0606020202030204" pitchFamily="34" charset="0"/>
              </a:rPr>
              <a:t>Local drug toxicity</a:t>
            </a:r>
          </a:p>
          <a:p>
            <a:pPr marL="0" indent="0">
              <a:buNone/>
            </a:pPr>
            <a:endParaRPr lang="fr-FR" sz="2800" dirty="0">
              <a:solidFill>
                <a:schemeClr val="accent2">
                  <a:lumMod val="75000"/>
                </a:schemeClr>
              </a:solidFill>
              <a:latin typeface="Arial Narrow" panose="020B0606020202030204" pitchFamily="34" charset="0"/>
            </a:endParaRPr>
          </a:p>
        </p:txBody>
      </p:sp>
      <p:sp>
        <p:nvSpPr>
          <p:cNvPr id="4" name="Espace réservé du numéro de diapositive 3"/>
          <p:cNvSpPr>
            <a:spLocks noGrp="1"/>
          </p:cNvSpPr>
          <p:nvPr>
            <p:ph type="sldNum" sz="quarter" idx="12"/>
          </p:nvPr>
        </p:nvSpPr>
        <p:spPr/>
        <p:txBody>
          <a:bodyPr/>
          <a:lstStyle/>
          <a:p>
            <a:fld id="{5FB6210C-F1C1-4948-BFEC-B9D3760F1B03}" type="slidenum">
              <a:rPr lang="en-US" smtClean="0"/>
              <a:pPr/>
              <a:t>24</a:t>
            </a:fld>
            <a:endParaRPr lang="en-US"/>
          </a:p>
        </p:txBody>
      </p:sp>
    </p:spTree>
    <p:extLst>
      <p:ext uri="{BB962C8B-B14F-4D97-AF65-F5344CB8AC3E}">
        <p14:creationId xmlns:p14="http://schemas.microsoft.com/office/powerpoint/2010/main" val="42703238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1143000"/>
          </a:xfrm>
        </p:spPr>
        <p:txBody>
          <a:bodyPr>
            <a:normAutofit/>
          </a:bodyPr>
          <a:lstStyle/>
          <a:p>
            <a:pPr algn="l"/>
            <a:r>
              <a:rPr lang="en-US" sz="3200" b="1" dirty="0">
                <a:solidFill>
                  <a:srgbClr val="C00000"/>
                </a:solidFill>
                <a:latin typeface="Arial Narrow" panose="020B0606020202030204" pitchFamily="34" charset="0"/>
              </a:rPr>
              <a:t>Volume of distribution:</a:t>
            </a:r>
          </a:p>
        </p:txBody>
      </p:sp>
      <p:sp>
        <p:nvSpPr>
          <p:cNvPr id="4" name="Content Placeholder 3"/>
          <p:cNvSpPr>
            <a:spLocks noGrp="1"/>
          </p:cNvSpPr>
          <p:nvPr>
            <p:ph sz="half" idx="1"/>
          </p:nvPr>
        </p:nvSpPr>
        <p:spPr>
          <a:xfrm>
            <a:off x="457200" y="1600200"/>
            <a:ext cx="8153400" cy="4525963"/>
          </a:xfrm>
        </p:spPr>
        <p:txBody>
          <a:bodyPr>
            <a:noAutofit/>
          </a:bodyPr>
          <a:lstStyle/>
          <a:p>
            <a:r>
              <a:rPr lang="en-US" sz="2400" dirty="0">
                <a:latin typeface="Arial Narrow" panose="020B0606020202030204" pitchFamily="34" charset="0"/>
              </a:rPr>
              <a:t>The </a:t>
            </a:r>
            <a:r>
              <a:rPr lang="en-US" sz="2400" b="1" dirty="0">
                <a:latin typeface="Arial Narrow" panose="020B0606020202030204" pitchFamily="34" charset="0"/>
              </a:rPr>
              <a:t>volume of distribution</a:t>
            </a:r>
            <a:r>
              <a:rPr lang="en-US" sz="2400" dirty="0">
                <a:latin typeface="Arial Narrow" panose="020B0606020202030204" pitchFamily="34" charset="0"/>
              </a:rPr>
              <a:t> (</a:t>
            </a:r>
            <a:r>
              <a:rPr lang="en-US" sz="2400" dirty="0" err="1">
                <a:latin typeface="Arial Narrow" panose="020B0606020202030204" pitchFamily="34" charset="0"/>
              </a:rPr>
              <a:t>V</a:t>
            </a:r>
            <a:r>
              <a:rPr lang="en-US" sz="2400" baseline="-25000" dirty="0" err="1">
                <a:latin typeface="Arial Narrow" panose="020B0606020202030204" pitchFamily="34" charset="0"/>
              </a:rPr>
              <a:t>d</a:t>
            </a:r>
            <a:r>
              <a:rPr lang="en-US" sz="2400" dirty="0">
                <a:latin typeface="Arial Narrow" panose="020B0606020202030204" pitchFamily="34" charset="0"/>
              </a:rPr>
              <a:t>), = </a:t>
            </a:r>
            <a:r>
              <a:rPr lang="en-US" sz="2400" b="1" dirty="0">
                <a:latin typeface="Arial Narrow" panose="020B0606020202030204" pitchFamily="34" charset="0"/>
              </a:rPr>
              <a:t>apparent volume of distribution</a:t>
            </a:r>
            <a:r>
              <a:rPr lang="en-US" sz="2400" dirty="0">
                <a:latin typeface="Arial Narrow" panose="020B0606020202030204" pitchFamily="34" charset="0"/>
              </a:rPr>
              <a:t> is defined as </a:t>
            </a:r>
          </a:p>
          <a:p>
            <a:pPr lvl="1"/>
            <a:r>
              <a:rPr lang="en-US" dirty="0">
                <a:latin typeface="Arial Narrow" panose="020B0606020202030204" pitchFamily="34" charset="0"/>
              </a:rPr>
              <a:t>The distribution of a medication between plasma and the rest of the body</a:t>
            </a:r>
          </a:p>
          <a:p>
            <a:pPr marL="457200" lvl="1" indent="0">
              <a:buNone/>
            </a:pPr>
            <a:r>
              <a:rPr lang="en-US" dirty="0">
                <a:latin typeface="Arial Narrow" panose="020B0606020202030204" pitchFamily="34" charset="0"/>
              </a:rPr>
              <a:t>Or,  </a:t>
            </a:r>
          </a:p>
          <a:p>
            <a:pPr lvl="1"/>
            <a:r>
              <a:rPr lang="en-US" b="1" dirty="0">
                <a:latin typeface="Arial Narrow" panose="020B0606020202030204" pitchFamily="34" charset="0"/>
              </a:rPr>
              <a:t>Apparent or hypothetical volume of fluid  into which a drug is homogeneously distributed in the body</a:t>
            </a:r>
          </a:p>
          <a:p>
            <a:pPr lvl="1"/>
            <a:endParaRPr lang="en-US" b="1" dirty="0">
              <a:latin typeface="Arial Narrow" panose="020B0606020202030204" pitchFamily="34" charset="0"/>
            </a:endParaRPr>
          </a:p>
          <a:p>
            <a:pPr marL="342900" lvl="1" indent="-342900">
              <a:buFont typeface="Arial" panose="020B0604020202020204" pitchFamily="34" charset="0"/>
              <a:buChar char="•"/>
            </a:pPr>
            <a:r>
              <a:rPr lang="en-US" b="1" dirty="0" err="1">
                <a:latin typeface="Arial Narrow" panose="020B0606020202030204" pitchFamily="34" charset="0"/>
              </a:rPr>
              <a:t>V</a:t>
            </a:r>
            <a:r>
              <a:rPr lang="en-US" b="1" baseline="-25000" dirty="0" err="1">
                <a:latin typeface="Arial Narrow" panose="020B0606020202030204" pitchFamily="34" charset="0"/>
              </a:rPr>
              <a:t>d</a:t>
            </a:r>
            <a:r>
              <a:rPr lang="en-US" b="1" baseline="-25000" dirty="0">
                <a:latin typeface="Arial Narrow" panose="020B0606020202030204" pitchFamily="34" charset="0"/>
              </a:rPr>
              <a:t> </a:t>
            </a:r>
            <a:r>
              <a:rPr lang="en-US" dirty="0">
                <a:latin typeface="Arial Narrow" panose="020B0606020202030204" pitchFamily="34" charset="0"/>
              </a:rPr>
              <a:t>is a property of the drug and is determined by the drug’s manufacturer</a:t>
            </a:r>
            <a:endParaRPr lang="en-US" sz="4800" dirty="0">
              <a:latin typeface="Arial Narrow" panose="020B0606020202030204" pitchFamily="34" charset="0"/>
            </a:endParaRPr>
          </a:p>
        </p:txBody>
      </p:sp>
      <p:sp>
        <p:nvSpPr>
          <p:cNvPr id="2" name="عنصر نائب لرقم الشريحة 1"/>
          <p:cNvSpPr>
            <a:spLocks noGrp="1"/>
          </p:cNvSpPr>
          <p:nvPr>
            <p:ph type="sldNum" sz="quarter" idx="12"/>
          </p:nvPr>
        </p:nvSpPr>
        <p:spPr/>
        <p:txBody>
          <a:bodyPr/>
          <a:lstStyle/>
          <a:p>
            <a:fld id="{5FB6210C-F1C1-4948-BFEC-B9D3760F1B03}"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FB6210C-F1C1-4948-BFEC-B9D3760F1B03}" type="slidenum">
              <a:rPr lang="en-US" smtClean="0"/>
              <a:pPr/>
              <a:t>26</a:t>
            </a:fld>
            <a:endParaRPr lang="en-US"/>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2667000" y="152400"/>
            <a:ext cx="42672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314814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5FB6210C-F1C1-4948-BFEC-B9D3760F1B03}" type="slidenum">
              <a:rPr lang="en-US" smtClean="0"/>
              <a:pPr/>
              <a:t>27</a:t>
            </a:fld>
            <a:endParaRPr lang="en-US"/>
          </a:p>
        </p:txBody>
      </p:sp>
      <p:pic>
        <p:nvPicPr>
          <p:cNvPr id="5" name="Image 4"/>
          <p:cNvPicPr>
            <a:picLocks noChangeAspect="1"/>
          </p:cNvPicPr>
          <p:nvPr/>
        </p:nvPicPr>
        <p:blipFill rotWithShape="1">
          <a:blip r:embed="rId2"/>
          <a:srcRect l="14999" r="15001" b="15910"/>
          <a:stretch/>
        </p:blipFill>
        <p:spPr>
          <a:xfrm>
            <a:off x="533400" y="619800"/>
            <a:ext cx="7995277" cy="5400000"/>
          </a:xfrm>
          <a:prstGeom prst="rect">
            <a:avLst/>
          </a:prstGeom>
        </p:spPr>
      </p:pic>
    </p:spTree>
    <p:extLst>
      <p:ext uri="{BB962C8B-B14F-4D97-AF65-F5344CB8AC3E}">
        <p14:creationId xmlns:p14="http://schemas.microsoft.com/office/powerpoint/2010/main" val="786093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pPr algn="l"/>
            <a:r>
              <a:rPr lang="en-US" sz="3200" b="1" dirty="0">
                <a:solidFill>
                  <a:srgbClr val="C00000"/>
                </a:solidFill>
                <a:latin typeface="Arial Narrow" panose="020B0606020202030204" pitchFamily="34" charset="0"/>
              </a:rPr>
              <a:t>Apparent volume of distribution:  </a:t>
            </a:r>
            <a:endParaRPr lang="ar-JO" sz="3200" b="1" dirty="0">
              <a:solidFill>
                <a:srgbClr val="C00000"/>
              </a:solidFill>
              <a:latin typeface="Arial Narrow" panose="020B0606020202030204" pitchFamily="34" charset="0"/>
            </a:endParaRPr>
          </a:p>
        </p:txBody>
      </p:sp>
      <p:sp>
        <p:nvSpPr>
          <p:cNvPr id="3" name="Content Placeholder 2"/>
          <p:cNvSpPr>
            <a:spLocks noGrp="1"/>
          </p:cNvSpPr>
          <p:nvPr>
            <p:ph idx="1"/>
          </p:nvPr>
        </p:nvSpPr>
        <p:spPr>
          <a:xfrm>
            <a:off x="457200" y="1219200"/>
            <a:ext cx="8229600" cy="4800600"/>
          </a:xfrm>
        </p:spPr>
        <p:txBody>
          <a:bodyPr>
            <a:noAutofit/>
          </a:bodyPr>
          <a:lstStyle/>
          <a:p>
            <a:pPr algn="l" rtl="0"/>
            <a:r>
              <a:rPr lang="en-US" sz="2800" dirty="0">
                <a:latin typeface="Arial Narrow" panose="020B0606020202030204" pitchFamily="34" charset="0"/>
              </a:rPr>
              <a:t>No exclusive distribution to water compartments.</a:t>
            </a:r>
          </a:p>
          <a:p>
            <a:pPr lvl="1"/>
            <a:r>
              <a:rPr lang="en-US" sz="2400" dirty="0">
                <a:latin typeface="Arial Narrow" panose="020B0606020202030204" pitchFamily="34" charset="0"/>
              </a:rPr>
              <a:t>Majority of drugs distribute into several compartments, often avidly binding cellular components, such as, lipids, proteins, nucleic acids </a:t>
            </a:r>
          </a:p>
          <a:p>
            <a:pPr lvl="1"/>
            <a:endParaRPr lang="en-US" sz="2800" dirty="0">
              <a:latin typeface="Arial Narrow" panose="020B0606020202030204" pitchFamily="34" charset="0"/>
            </a:endParaRPr>
          </a:p>
          <a:p>
            <a:pPr algn="l" rtl="0"/>
            <a:r>
              <a:rPr lang="en-US" sz="2800" dirty="0">
                <a:latin typeface="Arial Narrow" panose="020B0606020202030204" pitchFamily="34" charset="0"/>
              </a:rPr>
              <a:t>The volume into which drugs distribute is called the apparent volume of distribution (</a:t>
            </a:r>
            <a:r>
              <a:rPr lang="en-US" sz="2800" dirty="0" err="1">
                <a:latin typeface="Arial Narrow" panose="020B0606020202030204" pitchFamily="34" charset="0"/>
              </a:rPr>
              <a:t>V</a:t>
            </a:r>
            <a:r>
              <a:rPr lang="en-US" sz="2800" baseline="-25000" dirty="0" err="1">
                <a:latin typeface="Arial Narrow" panose="020B0606020202030204" pitchFamily="34" charset="0"/>
              </a:rPr>
              <a:t>d</a:t>
            </a:r>
            <a:r>
              <a:rPr lang="en-US" sz="2800" dirty="0">
                <a:latin typeface="Arial Narrow" panose="020B0606020202030204" pitchFamily="34" charset="0"/>
              </a:rPr>
              <a:t>)</a:t>
            </a:r>
          </a:p>
          <a:p>
            <a:pPr algn="l" rtl="0"/>
            <a:endParaRPr lang="en-US" sz="2800" dirty="0">
              <a:latin typeface="Arial Narrow" panose="020B0606020202030204" pitchFamily="34" charset="0"/>
            </a:endParaRPr>
          </a:p>
          <a:p>
            <a:r>
              <a:rPr lang="en-US" sz="2800" dirty="0">
                <a:latin typeface="Arial Narrow" panose="020B0606020202030204" pitchFamily="34" charset="0"/>
              </a:rPr>
              <a:t>If </a:t>
            </a:r>
            <a:r>
              <a:rPr lang="en-US" sz="2800" dirty="0" err="1">
                <a:latin typeface="Arial Narrow" panose="020B0606020202030204" pitchFamily="34" charset="0"/>
              </a:rPr>
              <a:t>V</a:t>
            </a:r>
            <a:r>
              <a:rPr lang="en-US" sz="2800" baseline="-25000" dirty="0" err="1">
                <a:latin typeface="Arial Narrow" panose="020B0606020202030204" pitchFamily="34" charset="0"/>
              </a:rPr>
              <a:t>d</a:t>
            </a:r>
            <a:r>
              <a:rPr lang="en-US" sz="2800" dirty="0">
                <a:latin typeface="Arial Narrow" panose="020B0606020202030204" pitchFamily="34" charset="0"/>
              </a:rPr>
              <a:t> is big             the drug is more diluted than it should be (in the blood plasma), meaning more of it is distributed in tissue (i.e. not in plasma). </a:t>
            </a:r>
          </a:p>
          <a:p>
            <a:pPr algn="l" rtl="0"/>
            <a:endParaRPr lang="en-US" sz="2800" dirty="0">
              <a:latin typeface="Arial Narrow" panose="020B0606020202030204" pitchFamily="34" charset="0"/>
            </a:endParaRPr>
          </a:p>
          <a:p>
            <a:pPr algn="l" rtl="0"/>
            <a:endParaRPr lang="en-US" sz="2800" dirty="0">
              <a:latin typeface="Arial Narrow" panose="020B0606020202030204" pitchFamily="34" charset="0"/>
            </a:endParaRPr>
          </a:p>
        </p:txBody>
      </p:sp>
      <p:sp>
        <p:nvSpPr>
          <p:cNvPr id="4" name="Right Arrow 7"/>
          <p:cNvSpPr/>
          <p:nvPr/>
        </p:nvSpPr>
        <p:spPr>
          <a:xfrm>
            <a:off x="2362200" y="5105400"/>
            <a:ext cx="8382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عنصر نائب لرقم الشريحة 4"/>
          <p:cNvSpPr>
            <a:spLocks noGrp="1"/>
          </p:cNvSpPr>
          <p:nvPr>
            <p:ph type="sldNum" sz="quarter" idx="12"/>
          </p:nvPr>
        </p:nvSpPr>
        <p:spPr/>
        <p:txBody>
          <a:bodyPr/>
          <a:lstStyle/>
          <a:p>
            <a:fld id="{5FB6210C-F1C1-4948-BFEC-B9D3760F1B03}"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l"/>
            <a:r>
              <a:rPr lang="en-US" sz="3200" b="1" dirty="0">
                <a:solidFill>
                  <a:srgbClr val="C00000"/>
                </a:solidFill>
                <a:latin typeface="Arial Narrow" panose="020B0606020202030204" pitchFamily="34" charset="0"/>
              </a:rPr>
              <a:t>Determination of </a:t>
            </a:r>
            <a:r>
              <a:rPr lang="en-US" sz="3200" b="1" dirty="0" err="1">
                <a:solidFill>
                  <a:srgbClr val="C00000"/>
                </a:solidFill>
                <a:latin typeface="Arial Narrow" panose="020B0606020202030204" pitchFamily="34" charset="0"/>
              </a:rPr>
              <a:t>V</a:t>
            </a:r>
            <a:r>
              <a:rPr lang="en-US" sz="3200" b="1" baseline="-25000" dirty="0" err="1">
                <a:solidFill>
                  <a:srgbClr val="C00000"/>
                </a:solidFill>
                <a:latin typeface="Arial Narrow" panose="020B0606020202030204" pitchFamily="34" charset="0"/>
              </a:rPr>
              <a:t>d</a:t>
            </a:r>
            <a:endParaRPr lang="en-US" sz="3200" b="1" baseline="-25000" dirty="0">
              <a:solidFill>
                <a:srgbClr val="C00000"/>
              </a:solidFill>
              <a:latin typeface="Arial Narrow" panose="020B0606020202030204" pitchFamily="34" charset="0"/>
            </a:endParaRPr>
          </a:p>
        </p:txBody>
      </p:sp>
      <p:sp>
        <p:nvSpPr>
          <p:cNvPr id="6" name="Content Placeholder 5"/>
          <p:cNvSpPr>
            <a:spLocks noGrp="1"/>
          </p:cNvSpPr>
          <p:nvPr>
            <p:ph idx="1"/>
          </p:nvPr>
        </p:nvSpPr>
        <p:spPr/>
        <p:txBody>
          <a:bodyPr>
            <a:normAutofit/>
          </a:bodyPr>
          <a:lstStyle/>
          <a:p>
            <a:endParaRPr lang="en-US" sz="2800" dirty="0">
              <a:latin typeface="Arial Narrow" panose="020B0606020202030204" pitchFamily="34" charset="0"/>
            </a:endParaRPr>
          </a:p>
          <a:p>
            <a:pPr>
              <a:buNone/>
            </a:pPr>
            <a:endParaRPr lang="en-US" sz="2800" dirty="0">
              <a:latin typeface="Arial Narrow" panose="020B0606020202030204" pitchFamily="34" charset="0"/>
            </a:endParaRPr>
          </a:p>
          <a:p>
            <a:r>
              <a:rPr lang="en-US" sz="2800" dirty="0" err="1">
                <a:latin typeface="Arial Narrow" panose="020B0606020202030204" pitchFamily="34" charset="0"/>
              </a:rPr>
              <a:t>V</a:t>
            </a:r>
            <a:r>
              <a:rPr lang="en-US" sz="2800" baseline="-25000" dirty="0" err="1">
                <a:latin typeface="Arial Narrow" panose="020B0606020202030204" pitchFamily="34" charset="0"/>
              </a:rPr>
              <a:t>d</a:t>
            </a:r>
            <a:r>
              <a:rPr lang="en-US" sz="2800" dirty="0">
                <a:latin typeface="Arial Narrow" panose="020B0606020202030204" pitchFamily="34" charset="0"/>
              </a:rPr>
              <a:t> is  useful to compare the distribution of a drug with the volumes of the water compartments in the body.</a:t>
            </a:r>
          </a:p>
          <a:p>
            <a:r>
              <a:rPr lang="en-US" sz="2800" dirty="0" err="1">
                <a:latin typeface="Arial Narrow" panose="020B0606020202030204" pitchFamily="34" charset="0"/>
              </a:rPr>
              <a:t>V</a:t>
            </a:r>
            <a:r>
              <a:rPr lang="en-US" sz="2800" baseline="-25000" dirty="0" err="1">
                <a:latin typeface="Arial Narrow" panose="020B0606020202030204" pitchFamily="34" charset="0"/>
              </a:rPr>
              <a:t>d</a:t>
            </a:r>
            <a:r>
              <a:rPr lang="en-US" sz="2800" dirty="0">
                <a:latin typeface="Arial Narrow" panose="020B0606020202030204" pitchFamily="34" charset="0"/>
              </a:rPr>
              <a:t> is useful for calculating loading dose of a drug</a:t>
            </a:r>
          </a:p>
          <a:p>
            <a:endParaRPr lang="en-US" sz="2800" dirty="0">
              <a:latin typeface="Arial Narrow" panose="020B0606020202030204" pitchFamily="34" charset="0"/>
            </a:endParaRPr>
          </a:p>
        </p:txBody>
      </p:sp>
      <p:pic>
        <p:nvPicPr>
          <p:cNvPr id="7" name="Picture 2"/>
          <p:cNvPicPr>
            <a:picLocks noChangeAspect="1" noChangeArrowheads="1"/>
          </p:cNvPicPr>
          <p:nvPr/>
        </p:nvPicPr>
        <p:blipFill>
          <a:blip r:embed="rId2" cstate="print"/>
          <a:srcRect l="20435" t="25258" r="32292" b="62682"/>
          <a:stretch>
            <a:fillRect/>
          </a:stretch>
        </p:blipFill>
        <p:spPr bwMode="auto">
          <a:xfrm>
            <a:off x="4851400" y="1371600"/>
            <a:ext cx="4292600" cy="990600"/>
          </a:xfrm>
          <a:prstGeom prst="rect">
            <a:avLst/>
          </a:prstGeom>
          <a:noFill/>
          <a:ln w="9525">
            <a:noFill/>
            <a:miter lim="800000"/>
            <a:headEnd/>
            <a:tailEnd/>
          </a:ln>
          <a:effectLst/>
        </p:spPr>
      </p:pic>
      <p:pic>
        <p:nvPicPr>
          <p:cNvPr id="14338" name="Picture 2" descr="{V_{D}} = \frac{\mathrm{total \ amount \ of \ drug \ in \ the \ body}}{\mathrm{drug \ blood \ plasma \ concentration}}"/>
          <p:cNvPicPr>
            <a:picLocks noChangeAspect="1" noChangeArrowheads="1"/>
          </p:cNvPicPr>
          <p:nvPr/>
        </p:nvPicPr>
        <p:blipFill>
          <a:blip r:embed="rId3" cstate="print"/>
          <a:srcRect/>
          <a:stretch>
            <a:fillRect/>
          </a:stretch>
        </p:blipFill>
        <p:spPr bwMode="auto">
          <a:xfrm>
            <a:off x="381000" y="1600200"/>
            <a:ext cx="4382069" cy="609600"/>
          </a:xfrm>
          <a:prstGeom prst="rect">
            <a:avLst/>
          </a:prstGeom>
          <a:noFill/>
        </p:spPr>
      </p:pic>
      <p:sp>
        <p:nvSpPr>
          <p:cNvPr id="2" name="عنصر نائب لرقم الشريحة 1"/>
          <p:cNvSpPr>
            <a:spLocks noGrp="1"/>
          </p:cNvSpPr>
          <p:nvPr>
            <p:ph type="sldNum" sz="quarter" idx="12"/>
          </p:nvPr>
        </p:nvSpPr>
        <p:spPr/>
        <p:txBody>
          <a:bodyPr/>
          <a:lstStyle/>
          <a:p>
            <a:fld id="{5FB6210C-F1C1-4948-BFEC-B9D3760F1B03}"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 y="227786"/>
            <a:ext cx="7575081" cy="3424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عنصر نائب لرقم الشريحة 3"/>
          <p:cNvSpPr>
            <a:spLocks noGrp="1"/>
          </p:cNvSpPr>
          <p:nvPr>
            <p:ph type="sldNum" sz="quarter" idx="12"/>
          </p:nvPr>
        </p:nvSpPr>
        <p:spPr/>
        <p:txBody>
          <a:bodyPr/>
          <a:lstStyle/>
          <a:p>
            <a:fld id="{B6F15528-21DE-4FAA-801E-634DDDAF4B2B}" type="slidenum">
              <a:rPr lang="en-US" smtClean="0">
                <a:solidFill>
                  <a:prstClr val="black">
                    <a:tint val="75000"/>
                  </a:prstClr>
                </a:solidFill>
              </a:rPr>
              <a:pPr/>
              <a:t>3</a:t>
            </a:fld>
            <a:endParaRPr lang="en-US">
              <a:solidFill>
                <a:prstClr val="black">
                  <a:tint val="75000"/>
                </a:prstClr>
              </a:solidFill>
            </a:endParaRPr>
          </a:p>
        </p:txBody>
      </p:sp>
      <p:pic>
        <p:nvPicPr>
          <p:cNvPr id="5" name="Picture 2" descr="http://www.intechopen.com/source/html/17369/media/image3.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4191000"/>
            <a:ext cx="4086225" cy="230505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1" y="3666330"/>
            <a:ext cx="6096000"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95668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228600" y="-1"/>
            <a:ext cx="4343400" cy="6831170"/>
          </a:xfrm>
          <a:prstGeom prst="rect">
            <a:avLst/>
          </a:prstGeom>
          <a:noFill/>
          <a:ln w="9525">
            <a:noFill/>
            <a:miter lim="800000"/>
            <a:headEnd/>
            <a:tailEnd/>
          </a:ln>
          <a:effectLst/>
        </p:spPr>
      </p:pic>
      <p:pic>
        <p:nvPicPr>
          <p:cNvPr id="21507" name="Picture 3"/>
          <p:cNvPicPr>
            <a:picLocks noChangeAspect="1" noChangeArrowheads="1"/>
          </p:cNvPicPr>
          <p:nvPr/>
        </p:nvPicPr>
        <p:blipFill>
          <a:blip r:embed="rId3" cstate="print"/>
          <a:srcRect t="4495"/>
          <a:stretch>
            <a:fillRect/>
          </a:stretch>
        </p:blipFill>
        <p:spPr bwMode="auto">
          <a:xfrm>
            <a:off x="4953000" y="0"/>
            <a:ext cx="3810000" cy="6890052"/>
          </a:xfrm>
          <a:prstGeom prst="rect">
            <a:avLst/>
          </a:prstGeom>
          <a:noFill/>
          <a:ln w="9525">
            <a:noFill/>
            <a:miter lim="800000"/>
            <a:headEnd/>
            <a:tailEnd/>
          </a:ln>
          <a:effectLst/>
        </p:spPr>
      </p:pic>
      <p:sp>
        <p:nvSpPr>
          <p:cNvPr id="4" name="Rectangle 3"/>
          <p:cNvSpPr/>
          <p:nvPr/>
        </p:nvSpPr>
        <p:spPr>
          <a:xfrm rot="16200000">
            <a:off x="4792692" y="3390460"/>
            <a:ext cx="574196" cy="369332"/>
          </a:xfrm>
          <a:prstGeom prst="rect">
            <a:avLst/>
          </a:prstGeom>
        </p:spPr>
        <p:txBody>
          <a:bodyPr wrap="square">
            <a:spAutoFit/>
          </a:bodyPr>
          <a:lstStyle/>
          <a:p>
            <a:r>
              <a:rPr lang="en-US" dirty="0"/>
              <a:t> log </a:t>
            </a:r>
          </a:p>
        </p:txBody>
      </p:sp>
      <p:sp>
        <p:nvSpPr>
          <p:cNvPr id="2" name="عنصر نائب لرقم الشريحة 1"/>
          <p:cNvSpPr>
            <a:spLocks noGrp="1"/>
          </p:cNvSpPr>
          <p:nvPr>
            <p:ph type="sldNum" sz="quarter" idx="12"/>
          </p:nvPr>
        </p:nvSpPr>
        <p:spPr/>
        <p:txBody>
          <a:bodyPr/>
          <a:lstStyle/>
          <a:p>
            <a:fld id="{5FB6210C-F1C1-4948-BFEC-B9D3760F1B03}"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274638"/>
            <a:ext cx="8229600" cy="1143000"/>
          </a:xfrm>
          <a:ln>
            <a:solidFill>
              <a:schemeClr val="bg1"/>
            </a:solidFill>
          </a:ln>
        </p:spPr>
        <p:txBody>
          <a:bodyPr>
            <a:normAutofit/>
          </a:bodyPr>
          <a:lstStyle/>
          <a:p>
            <a:pPr algn="l"/>
            <a:r>
              <a:rPr lang="en-US" sz="3200" b="1" dirty="0">
                <a:solidFill>
                  <a:srgbClr val="C00000"/>
                </a:solidFill>
                <a:latin typeface="Arial Narrow" panose="020B0606020202030204" pitchFamily="34" charset="0"/>
              </a:rPr>
              <a:t>Distribution into the water compartments in the body: </a:t>
            </a:r>
          </a:p>
        </p:txBody>
      </p:sp>
      <p:sp>
        <p:nvSpPr>
          <p:cNvPr id="10" name="Content Placeholder 9"/>
          <p:cNvSpPr>
            <a:spLocks noGrp="1"/>
          </p:cNvSpPr>
          <p:nvPr>
            <p:ph sz="half" idx="1"/>
          </p:nvPr>
        </p:nvSpPr>
        <p:spPr>
          <a:xfrm>
            <a:off x="457200" y="1600200"/>
            <a:ext cx="4800600" cy="4525963"/>
          </a:xfrm>
        </p:spPr>
        <p:txBody>
          <a:bodyPr>
            <a:normAutofit/>
          </a:bodyPr>
          <a:lstStyle/>
          <a:p>
            <a:pPr marL="514350" indent="-514350"/>
            <a:r>
              <a:rPr lang="en-US" sz="2400" dirty="0">
                <a:latin typeface="Arial Narrow" panose="020B0606020202030204" pitchFamily="34" charset="0"/>
              </a:rPr>
              <a:t>Once a drug enters the body, it has the potential to: </a:t>
            </a:r>
          </a:p>
          <a:p>
            <a:pPr marL="514350" indent="-514350"/>
            <a:endParaRPr lang="en-US" sz="2400" dirty="0">
              <a:latin typeface="Arial Narrow" panose="020B0606020202030204" pitchFamily="34" charset="0"/>
            </a:endParaRPr>
          </a:p>
          <a:p>
            <a:pPr marL="914400" lvl="1" indent="-514350"/>
            <a:r>
              <a:rPr lang="en-US" dirty="0">
                <a:latin typeface="Arial Narrow" panose="020B0606020202030204" pitchFamily="34" charset="0"/>
              </a:rPr>
              <a:t>distribute </a:t>
            </a:r>
            <a:r>
              <a:rPr lang="en-US" dirty="0">
                <a:solidFill>
                  <a:srgbClr val="FF0000"/>
                </a:solidFill>
                <a:latin typeface="Arial Narrow" panose="020B0606020202030204" pitchFamily="34" charset="0"/>
              </a:rPr>
              <a:t>into any one of the three functionally distinct compartments </a:t>
            </a:r>
            <a:r>
              <a:rPr lang="en-US" dirty="0">
                <a:latin typeface="Arial Narrow" panose="020B0606020202030204" pitchFamily="34" charset="0"/>
              </a:rPr>
              <a:t>of the body water or</a:t>
            </a:r>
          </a:p>
          <a:p>
            <a:pPr marL="914400" lvl="1" indent="-514350"/>
            <a:r>
              <a:rPr lang="en-US" dirty="0">
                <a:latin typeface="Arial Narrow" panose="020B0606020202030204" pitchFamily="34" charset="0"/>
              </a:rPr>
              <a:t> become sequestered in a cellular site.</a:t>
            </a:r>
          </a:p>
        </p:txBody>
      </p:sp>
      <p:pic>
        <p:nvPicPr>
          <p:cNvPr id="5" name="Picture 2"/>
          <p:cNvPicPr>
            <a:picLocks noChangeAspect="1" noChangeArrowheads="1"/>
          </p:cNvPicPr>
          <p:nvPr/>
        </p:nvPicPr>
        <p:blipFill>
          <a:blip r:embed="rId2" cstate="print"/>
          <a:srcRect/>
          <a:stretch>
            <a:fillRect/>
          </a:stretch>
        </p:blipFill>
        <p:spPr bwMode="auto">
          <a:xfrm>
            <a:off x="5638800" y="1314539"/>
            <a:ext cx="2133600" cy="5543461"/>
          </a:xfrm>
          <a:prstGeom prst="rect">
            <a:avLst/>
          </a:prstGeom>
          <a:noFill/>
          <a:ln w="9525">
            <a:noFill/>
            <a:miter lim="800000"/>
            <a:headEnd/>
            <a:tailEnd/>
          </a:ln>
          <a:effectLst/>
        </p:spPr>
      </p:pic>
      <p:sp>
        <p:nvSpPr>
          <p:cNvPr id="2" name="عنصر نائب لرقم الشريحة 1"/>
          <p:cNvSpPr>
            <a:spLocks noGrp="1"/>
          </p:cNvSpPr>
          <p:nvPr>
            <p:ph type="sldNum" sz="quarter" idx="12"/>
          </p:nvPr>
        </p:nvSpPr>
        <p:spPr/>
        <p:txBody>
          <a:bodyPr/>
          <a:lstStyle/>
          <a:p>
            <a:fld id="{5FB6210C-F1C1-4948-BFEC-B9D3760F1B03}"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pPr algn="l"/>
            <a:r>
              <a:rPr lang="en-US" sz="3200" b="1" dirty="0">
                <a:solidFill>
                  <a:srgbClr val="C00000"/>
                </a:solidFill>
                <a:latin typeface="Arial Narrow" panose="020B0606020202030204" pitchFamily="34" charset="0"/>
              </a:rPr>
              <a:t>Effect of </a:t>
            </a:r>
            <a:r>
              <a:rPr lang="en-US" sz="3200" b="1" dirty="0" err="1">
                <a:solidFill>
                  <a:srgbClr val="C00000"/>
                </a:solidFill>
                <a:latin typeface="Arial Narrow" panose="020B0606020202030204" pitchFamily="34" charset="0"/>
              </a:rPr>
              <a:t>V</a:t>
            </a:r>
            <a:r>
              <a:rPr lang="en-US" sz="3200" b="1" baseline="-25000" dirty="0" err="1">
                <a:solidFill>
                  <a:srgbClr val="C00000"/>
                </a:solidFill>
                <a:latin typeface="Arial Narrow" panose="020B0606020202030204" pitchFamily="34" charset="0"/>
              </a:rPr>
              <a:t>d</a:t>
            </a:r>
            <a:r>
              <a:rPr lang="en-US" sz="3200" b="1" dirty="0">
                <a:solidFill>
                  <a:srgbClr val="C00000"/>
                </a:solidFill>
                <a:latin typeface="Arial Narrow" panose="020B0606020202030204" pitchFamily="34" charset="0"/>
              </a:rPr>
              <a:t> on drug half-life:</a:t>
            </a:r>
            <a:endParaRPr lang="ar-JO" sz="3200" b="1" dirty="0">
              <a:solidFill>
                <a:srgbClr val="C00000"/>
              </a:solidFill>
              <a:latin typeface="Arial Narrow" panose="020B0606020202030204" pitchFamily="34" charset="0"/>
            </a:endParaRPr>
          </a:p>
        </p:txBody>
      </p:sp>
      <p:sp>
        <p:nvSpPr>
          <p:cNvPr id="3" name="Content Placeholder 2"/>
          <p:cNvSpPr>
            <a:spLocks noGrp="1"/>
          </p:cNvSpPr>
          <p:nvPr>
            <p:ph idx="1"/>
          </p:nvPr>
        </p:nvSpPr>
        <p:spPr>
          <a:xfrm>
            <a:off x="457200" y="1417637"/>
            <a:ext cx="8229600" cy="4906963"/>
          </a:xfrm>
        </p:spPr>
        <p:txBody>
          <a:bodyPr>
            <a:normAutofit fontScale="85000" lnSpcReduction="20000"/>
          </a:bodyPr>
          <a:lstStyle/>
          <a:p>
            <a:r>
              <a:rPr lang="en-US" sz="2800" dirty="0" err="1">
                <a:latin typeface="Arial Narrow" panose="020B0606020202030204" pitchFamily="34" charset="0"/>
              </a:rPr>
              <a:t>V</a:t>
            </a:r>
            <a:r>
              <a:rPr lang="en-US" sz="2800" baseline="-25000" dirty="0" err="1">
                <a:latin typeface="Arial Narrow" panose="020B0606020202030204" pitchFamily="34" charset="0"/>
              </a:rPr>
              <a:t>d</a:t>
            </a:r>
            <a:r>
              <a:rPr lang="en-US" sz="2800" dirty="0">
                <a:latin typeface="Arial Narrow" panose="020B0606020202030204" pitchFamily="34" charset="0"/>
              </a:rPr>
              <a:t> has an important influence on the half-life of a drug</a:t>
            </a:r>
          </a:p>
          <a:p>
            <a:pPr lvl="1"/>
            <a:r>
              <a:rPr lang="en-US" sz="2400" dirty="0">
                <a:latin typeface="Arial Narrow" panose="020B0606020202030204" pitchFamily="34" charset="0"/>
              </a:rPr>
              <a:t>As drug elimination depends on the amount of drug delivered to the organs of metabolism per unit of time</a:t>
            </a:r>
          </a:p>
          <a:p>
            <a:pPr marL="457200" lvl="1" indent="0">
              <a:buNone/>
            </a:pPr>
            <a:endParaRPr lang="en-US" sz="2400" dirty="0">
              <a:latin typeface="Arial Narrow" panose="020B0606020202030204" pitchFamily="34" charset="0"/>
            </a:endParaRPr>
          </a:p>
          <a:p>
            <a:r>
              <a:rPr lang="en-US" sz="2800" dirty="0" err="1">
                <a:latin typeface="Arial Narrow" panose="020B0606020202030204" pitchFamily="34" charset="0"/>
              </a:rPr>
              <a:t>Larg</a:t>
            </a:r>
            <a:r>
              <a:rPr lang="en-US" sz="2800" dirty="0">
                <a:latin typeface="Arial Narrow" panose="020B0606020202030204" pitchFamily="34" charset="0"/>
              </a:rPr>
              <a:t> </a:t>
            </a:r>
            <a:r>
              <a:rPr lang="en-US" sz="2800" dirty="0" err="1">
                <a:latin typeface="Arial Narrow" panose="020B0606020202030204" pitchFamily="34" charset="0"/>
              </a:rPr>
              <a:t>V</a:t>
            </a:r>
            <a:r>
              <a:rPr lang="en-US" sz="2800" baseline="-25000" dirty="0" err="1">
                <a:latin typeface="Arial Narrow" panose="020B0606020202030204" pitchFamily="34" charset="0"/>
              </a:rPr>
              <a:t>d</a:t>
            </a:r>
            <a:r>
              <a:rPr lang="en-US" sz="2800" baseline="-25000" dirty="0">
                <a:latin typeface="Arial Narrow" panose="020B0606020202030204" pitchFamily="34" charset="0"/>
              </a:rPr>
              <a:t> </a:t>
            </a:r>
            <a:r>
              <a:rPr lang="en-US" sz="2800" dirty="0">
                <a:latin typeface="Arial Narrow" panose="020B0606020202030204" pitchFamily="34" charset="0"/>
              </a:rPr>
              <a:t>for a drug, most of the drug is in the </a:t>
            </a:r>
            <a:r>
              <a:rPr lang="en-US" sz="2800" dirty="0" err="1">
                <a:latin typeface="Arial Narrow" panose="020B0606020202030204" pitchFamily="34" charset="0"/>
              </a:rPr>
              <a:t>extraplasmic</a:t>
            </a:r>
            <a:r>
              <a:rPr lang="en-US" sz="2800" dirty="0">
                <a:latin typeface="Arial Narrow" panose="020B0606020202030204" pitchFamily="34" charset="0"/>
              </a:rPr>
              <a:t> space and is unavailable to the excretory organs. </a:t>
            </a:r>
          </a:p>
          <a:p>
            <a:endParaRPr lang="en-US" sz="2800" dirty="0">
              <a:latin typeface="Arial Narrow" panose="020B0606020202030204" pitchFamily="34" charset="0"/>
            </a:endParaRPr>
          </a:p>
          <a:p>
            <a:r>
              <a:rPr lang="en-US" sz="2800" dirty="0">
                <a:latin typeface="Arial Narrow" panose="020B0606020202030204" pitchFamily="34" charset="0"/>
              </a:rPr>
              <a:t>Any factor that increases </a:t>
            </a:r>
            <a:r>
              <a:rPr lang="en-US" sz="2800" dirty="0" err="1">
                <a:latin typeface="Arial Narrow" panose="020B0606020202030204" pitchFamily="34" charset="0"/>
              </a:rPr>
              <a:t>V</a:t>
            </a:r>
            <a:r>
              <a:rPr lang="en-US" sz="2800" baseline="-25000" dirty="0" err="1">
                <a:latin typeface="Arial Narrow" panose="020B0606020202030204" pitchFamily="34" charset="0"/>
              </a:rPr>
              <a:t>d</a:t>
            </a:r>
            <a:r>
              <a:rPr lang="en-US" sz="2800" dirty="0">
                <a:latin typeface="Arial Narrow" panose="020B0606020202030204" pitchFamily="34" charset="0"/>
              </a:rPr>
              <a:t> can lead to: </a:t>
            </a:r>
          </a:p>
          <a:p>
            <a:pPr lvl="1"/>
            <a:r>
              <a:rPr lang="en-US" sz="2400" dirty="0">
                <a:latin typeface="Arial Narrow" panose="020B0606020202030204" pitchFamily="34" charset="0"/>
              </a:rPr>
              <a:t>An increase in the half-life</a:t>
            </a:r>
          </a:p>
          <a:p>
            <a:pPr lvl="1"/>
            <a:r>
              <a:rPr lang="en-US" sz="2400" dirty="0">
                <a:latin typeface="Arial Narrow" panose="020B0606020202030204" pitchFamily="34" charset="0"/>
              </a:rPr>
              <a:t>Extend the duration of action. </a:t>
            </a:r>
          </a:p>
          <a:p>
            <a:pPr marL="0" indent="0" algn="l" rtl="0">
              <a:buNone/>
            </a:pPr>
            <a:endParaRPr lang="en-US" sz="2800" dirty="0">
              <a:latin typeface="Arial Narrow" panose="020B0606020202030204" pitchFamily="34" charset="0"/>
            </a:endParaRPr>
          </a:p>
          <a:p>
            <a:pPr algn="l" rtl="0"/>
            <a:r>
              <a:rPr lang="en-US" sz="2800" dirty="0">
                <a:latin typeface="Arial Narrow" panose="020B0606020202030204" pitchFamily="34" charset="0"/>
              </a:rPr>
              <a:t>Delivery of drug to the organs of elimination depends on:</a:t>
            </a:r>
          </a:p>
          <a:p>
            <a:pPr lvl="1"/>
            <a:r>
              <a:rPr lang="en-US" sz="2400" dirty="0">
                <a:latin typeface="Arial Narrow" panose="020B0606020202030204" pitchFamily="34" charset="0"/>
              </a:rPr>
              <a:t>Blood flow</a:t>
            </a:r>
          </a:p>
          <a:p>
            <a:pPr lvl="1"/>
            <a:r>
              <a:rPr lang="en-US" sz="2400" dirty="0">
                <a:latin typeface="Arial Narrow" panose="020B0606020202030204" pitchFamily="34" charset="0"/>
              </a:rPr>
              <a:t>The fraction of the drug in the plasma. </a:t>
            </a:r>
          </a:p>
          <a:p>
            <a:pPr marL="0" lvl="1" indent="0">
              <a:buNone/>
            </a:pPr>
            <a:endParaRPr lang="ar-JO" sz="2400" dirty="0">
              <a:latin typeface="Arial Narrow" panose="020B0606020202030204" pitchFamily="34" charset="0"/>
            </a:endParaRPr>
          </a:p>
        </p:txBody>
      </p:sp>
      <p:sp>
        <p:nvSpPr>
          <p:cNvPr id="4" name="عنصر نائب لرقم الشريحة 3"/>
          <p:cNvSpPr>
            <a:spLocks noGrp="1"/>
          </p:cNvSpPr>
          <p:nvPr>
            <p:ph type="sldNum" sz="quarter" idx="12"/>
          </p:nvPr>
        </p:nvSpPr>
        <p:spPr/>
        <p:txBody>
          <a:bodyPr/>
          <a:lstStyle/>
          <a:p>
            <a:fld id="{5FB6210C-F1C1-4948-BFEC-B9D3760F1B03}"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5FB6210C-F1C1-4948-BFEC-B9D3760F1B03}" type="slidenum">
              <a:rPr lang="en-US" smtClean="0"/>
              <a:pPr/>
              <a:t>33</a:t>
            </a:fld>
            <a:endParaRPr lang="en-US"/>
          </a:p>
        </p:txBody>
      </p:sp>
      <p:sp>
        <p:nvSpPr>
          <p:cNvPr id="5" name="Title 5"/>
          <p:cNvSpPr>
            <a:spLocks noGrp="1"/>
          </p:cNvSpPr>
          <p:nvPr>
            <p:ph type="body" idx="1"/>
          </p:nvPr>
        </p:nvSpPr>
        <p:spPr>
          <a:xfrm>
            <a:off x="716280" y="2514600"/>
            <a:ext cx="7778433" cy="1557020"/>
          </a:xfrm>
        </p:spPr>
        <p:txBody>
          <a:bodyPr>
            <a:noAutofit/>
          </a:bodyPr>
          <a:lstStyle/>
          <a:p>
            <a:pPr algn="ctr"/>
            <a:r>
              <a:rPr lang="en-US" sz="4000" b="1" dirty="0">
                <a:solidFill>
                  <a:schemeClr val="accent2">
                    <a:lumMod val="75000"/>
                  </a:schemeClr>
                </a:solidFill>
                <a:latin typeface="Arial Narrow" panose="020B0606020202030204" pitchFamily="34" charset="0"/>
              </a:rPr>
              <a:t>III. DRUG CLEARANCE THROUGH METABOLISM</a:t>
            </a:r>
            <a:endParaRPr lang="en-US" sz="4000" dirty="0"/>
          </a:p>
        </p:txBody>
      </p:sp>
    </p:spTree>
    <p:extLst>
      <p:ext uri="{BB962C8B-B14F-4D97-AF65-F5344CB8AC3E}">
        <p14:creationId xmlns:p14="http://schemas.microsoft.com/office/powerpoint/2010/main" val="25409900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01444" y="1592826"/>
            <a:ext cx="8185355" cy="4533337"/>
          </a:xfrm>
        </p:spPr>
        <p:txBody>
          <a:bodyPr>
            <a:normAutofit/>
          </a:bodyPr>
          <a:lstStyle/>
          <a:p>
            <a:pPr algn="l" rtl="0"/>
            <a:r>
              <a:rPr lang="en-US" dirty="0">
                <a:latin typeface="Arial Narrow" panose="020B0606020202030204" pitchFamily="34" charset="0"/>
              </a:rPr>
              <a:t>The process of elimination begins as soon as the drug enters the body. </a:t>
            </a:r>
          </a:p>
          <a:p>
            <a:pPr algn="l" rtl="0"/>
            <a:endParaRPr lang="en-US" dirty="0">
              <a:latin typeface="Arial Narrow" panose="020B0606020202030204" pitchFamily="34" charset="0"/>
            </a:endParaRPr>
          </a:p>
          <a:p>
            <a:pPr algn="l" rtl="0"/>
            <a:r>
              <a:rPr lang="en-US" dirty="0">
                <a:latin typeface="Arial Narrow" panose="020B0606020202030204" pitchFamily="34" charset="0"/>
              </a:rPr>
              <a:t>Three major routes of elimination: </a:t>
            </a:r>
          </a:p>
          <a:p>
            <a:pPr lvl="1" algn="l" rtl="0">
              <a:buNone/>
            </a:pPr>
            <a:r>
              <a:rPr lang="en-US" dirty="0">
                <a:latin typeface="Arial Narrow" panose="020B0606020202030204" pitchFamily="34" charset="0"/>
              </a:rPr>
              <a:t>1) hepatic metabolism</a:t>
            </a:r>
          </a:p>
          <a:p>
            <a:pPr lvl="1" algn="l" rtl="0">
              <a:buNone/>
            </a:pPr>
            <a:r>
              <a:rPr lang="en-US" dirty="0">
                <a:latin typeface="Arial Narrow" panose="020B0606020202030204" pitchFamily="34" charset="0"/>
              </a:rPr>
              <a:t>2) elimination in bile</a:t>
            </a:r>
          </a:p>
          <a:p>
            <a:pPr lvl="1" algn="l" rtl="0">
              <a:buNone/>
            </a:pPr>
            <a:r>
              <a:rPr lang="en-US" dirty="0">
                <a:latin typeface="Arial Narrow" panose="020B0606020202030204" pitchFamily="34" charset="0"/>
              </a:rPr>
              <a:t>3) elimination in urine. </a:t>
            </a:r>
          </a:p>
        </p:txBody>
      </p:sp>
      <p:sp>
        <p:nvSpPr>
          <p:cNvPr id="6" name="Title 5"/>
          <p:cNvSpPr>
            <a:spLocks noGrp="1"/>
          </p:cNvSpPr>
          <p:nvPr>
            <p:ph type="title"/>
          </p:nvPr>
        </p:nvSpPr>
        <p:spPr/>
        <p:txBody>
          <a:bodyPr>
            <a:normAutofit fontScale="90000"/>
          </a:bodyPr>
          <a:lstStyle/>
          <a:p>
            <a:r>
              <a:rPr lang="en-US" b="1" dirty="0">
                <a:solidFill>
                  <a:schemeClr val="accent2">
                    <a:lumMod val="75000"/>
                  </a:schemeClr>
                </a:solidFill>
                <a:latin typeface="Arial Narrow" panose="020B0606020202030204" pitchFamily="34" charset="0"/>
              </a:rPr>
              <a:t>III. DRUG CLEARANCE THROUGH METABOLISM</a:t>
            </a:r>
            <a:endParaRPr lang="en-US" dirty="0"/>
          </a:p>
        </p:txBody>
      </p:sp>
      <p:sp>
        <p:nvSpPr>
          <p:cNvPr id="2" name="عنصر نائب لرقم الشريحة 1"/>
          <p:cNvSpPr>
            <a:spLocks noGrp="1"/>
          </p:cNvSpPr>
          <p:nvPr>
            <p:ph type="sldNum" sz="quarter" idx="12"/>
          </p:nvPr>
        </p:nvSpPr>
        <p:spPr/>
        <p:txBody>
          <a:bodyPr/>
          <a:lstStyle/>
          <a:p>
            <a:fld id="{5FB6210C-F1C1-4948-BFEC-B9D3760F1B03}" type="slidenum">
              <a:rPr lang="en-US" smtClean="0"/>
              <a:pPr/>
              <a:t>34</a:t>
            </a:fld>
            <a:endParaRPr lang="en-US"/>
          </a:p>
        </p:txBody>
      </p:sp>
    </p:spTree>
    <p:extLst>
      <p:ext uri="{BB962C8B-B14F-4D97-AF65-F5344CB8AC3E}">
        <p14:creationId xmlns:p14="http://schemas.microsoft.com/office/powerpoint/2010/main" val="33425950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6" name="Content Placeholder 5"/>
          <p:cNvSpPr>
            <a:spLocks noGrp="1"/>
          </p:cNvSpPr>
          <p:nvPr>
            <p:ph sz="half" idx="1"/>
          </p:nvPr>
        </p:nvSpPr>
        <p:spPr>
          <a:xfrm>
            <a:off x="457200" y="1600200"/>
            <a:ext cx="4495800" cy="4525963"/>
          </a:xfrm>
        </p:spPr>
        <p:txBody>
          <a:bodyPr>
            <a:normAutofit/>
          </a:bodyPr>
          <a:lstStyle/>
          <a:p>
            <a:r>
              <a:rPr lang="en-US" dirty="0">
                <a:latin typeface="Arial Narrow" panose="020B0606020202030204" pitchFamily="34" charset="0"/>
              </a:rPr>
              <a:t>Elimination causes the plasma concentration of a drug to decrease exponentially. </a:t>
            </a:r>
          </a:p>
          <a:p>
            <a:endParaRPr lang="en-US" dirty="0">
              <a:latin typeface="Arial Narrow" panose="020B0606020202030204" pitchFamily="34" charset="0"/>
            </a:endParaRPr>
          </a:p>
          <a:p>
            <a:r>
              <a:rPr lang="en-US" dirty="0">
                <a:solidFill>
                  <a:srgbClr val="C00000"/>
                </a:solidFill>
                <a:latin typeface="Arial Narrow" panose="020B0606020202030204" pitchFamily="34" charset="0"/>
              </a:rPr>
              <a:t>A constant fraction of the drug is eliminated in a unit of time. </a:t>
            </a:r>
          </a:p>
        </p:txBody>
      </p:sp>
      <p:pic>
        <p:nvPicPr>
          <p:cNvPr id="8" name="Picture 2"/>
          <p:cNvPicPr>
            <a:picLocks noGrp="1" noChangeAspect="1" noChangeArrowheads="1"/>
          </p:cNvPicPr>
          <p:nvPr>
            <p:ph sz="half" idx="2"/>
          </p:nvPr>
        </p:nvPicPr>
        <p:blipFill>
          <a:blip r:embed="rId2" cstate="print"/>
          <a:srcRect/>
          <a:stretch>
            <a:fillRect/>
          </a:stretch>
        </p:blipFill>
        <p:spPr bwMode="auto">
          <a:xfrm>
            <a:off x="5180200" y="1447800"/>
            <a:ext cx="3125600" cy="4915850"/>
          </a:xfrm>
          <a:prstGeom prst="rect">
            <a:avLst/>
          </a:prstGeom>
          <a:noFill/>
          <a:ln w="9525">
            <a:noFill/>
            <a:miter lim="800000"/>
            <a:headEnd/>
            <a:tailEnd/>
          </a:ln>
          <a:effectLst/>
        </p:spPr>
      </p:pic>
      <p:sp>
        <p:nvSpPr>
          <p:cNvPr id="2" name="عنصر نائب لرقم الشريحة 1"/>
          <p:cNvSpPr>
            <a:spLocks noGrp="1"/>
          </p:cNvSpPr>
          <p:nvPr>
            <p:ph type="sldNum" sz="quarter" idx="12"/>
          </p:nvPr>
        </p:nvSpPr>
        <p:spPr/>
        <p:txBody>
          <a:bodyPr/>
          <a:lstStyle/>
          <a:p>
            <a:fld id="{5FB6210C-F1C1-4948-BFEC-B9D3760F1B03}" type="slidenum">
              <a:rPr lang="en-US" smtClean="0"/>
              <a:pPr/>
              <a:t>35</a:t>
            </a:fld>
            <a:endParaRPr lang="en-US"/>
          </a:p>
        </p:txBody>
      </p:sp>
    </p:spTree>
    <p:extLst>
      <p:ext uri="{BB962C8B-B14F-4D97-AF65-F5344CB8AC3E}">
        <p14:creationId xmlns:p14="http://schemas.microsoft.com/office/powerpoint/2010/main" val="35495762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948" y="990600"/>
            <a:ext cx="8214852" cy="5135563"/>
          </a:xfrm>
        </p:spPr>
        <p:txBody>
          <a:bodyPr>
            <a:noAutofit/>
          </a:bodyPr>
          <a:lstStyle/>
          <a:p>
            <a:r>
              <a:rPr lang="en-US" sz="2800" b="1" dirty="0">
                <a:solidFill>
                  <a:srgbClr val="C00000"/>
                </a:solidFill>
                <a:latin typeface="Arial Narrow" panose="020B0606020202030204" pitchFamily="34" charset="0"/>
              </a:rPr>
              <a:t>Metabolism</a:t>
            </a:r>
            <a:r>
              <a:rPr lang="en-US" sz="2800" dirty="0">
                <a:solidFill>
                  <a:srgbClr val="C00000"/>
                </a:solidFill>
                <a:latin typeface="Arial Narrow" panose="020B0606020202030204" pitchFamily="34" charset="0"/>
              </a:rPr>
              <a:t> </a:t>
            </a:r>
            <a:r>
              <a:rPr lang="en-US" sz="2800" dirty="0">
                <a:latin typeface="Arial Narrow" panose="020B0606020202030204" pitchFamily="34" charset="0"/>
              </a:rPr>
              <a:t>leads to products with increased polarity, which will allow the drug to be eliminated. </a:t>
            </a:r>
          </a:p>
          <a:p>
            <a:endParaRPr lang="en-US" sz="2800" dirty="0">
              <a:latin typeface="Arial Narrow" panose="020B0606020202030204" pitchFamily="34" charset="0"/>
            </a:endParaRPr>
          </a:p>
          <a:p>
            <a:r>
              <a:rPr lang="en-US" sz="2800" b="1" dirty="0">
                <a:solidFill>
                  <a:srgbClr val="C00000"/>
                </a:solidFill>
                <a:latin typeface="Arial Narrow" panose="020B0606020202030204" pitchFamily="34" charset="0"/>
              </a:rPr>
              <a:t>Clearance (CL) </a:t>
            </a:r>
            <a:r>
              <a:rPr lang="en-US" sz="2800" dirty="0">
                <a:latin typeface="Arial Narrow" panose="020B0606020202030204" pitchFamily="34" charset="0"/>
              </a:rPr>
              <a:t>estimates the amount of drug cleared from the body per unit of time</a:t>
            </a:r>
          </a:p>
          <a:p>
            <a:endParaRPr lang="en-US" sz="2800" dirty="0">
              <a:latin typeface="Arial Narrow" panose="020B0606020202030204" pitchFamily="34" charset="0"/>
            </a:endParaRPr>
          </a:p>
          <a:p>
            <a:r>
              <a:rPr lang="en-US" sz="2800" dirty="0">
                <a:latin typeface="Arial Narrow" panose="020B0606020202030204" pitchFamily="34" charset="0"/>
              </a:rPr>
              <a:t>Elimination could be through </a:t>
            </a:r>
          </a:p>
          <a:p>
            <a:pPr marL="857250" lvl="1" indent="-457200">
              <a:buFont typeface="+mj-lt"/>
              <a:buAutoNum type="arabicPeriod"/>
            </a:pPr>
            <a:r>
              <a:rPr lang="en-US" dirty="0">
                <a:latin typeface="Arial Narrow" panose="020B0606020202030204" pitchFamily="34" charset="0"/>
              </a:rPr>
              <a:t>first-order kinetics: most drugs</a:t>
            </a:r>
          </a:p>
          <a:p>
            <a:pPr marL="857250" lvl="1" indent="-457200">
              <a:buFont typeface="+mj-lt"/>
              <a:buAutoNum type="arabicPeriod"/>
            </a:pPr>
            <a:r>
              <a:rPr lang="en-US" dirty="0">
                <a:latin typeface="Arial Narrow" panose="020B0606020202030204" pitchFamily="34" charset="0"/>
              </a:rPr>
              <a:t>zero-order or non-linear kinetics: e.g. aspirin in high doses</a:t>
            </a:r>
            <a:endParaRPr lang="en-US" dirty="0">
              <a:solidFill>
                <a:srgbClr val="FF0000"/>
              </a:solidFill>
              <a:latin typeface="Arial Narrow" panose="020B0606020202030204" pitchFamily="34" charset="0"/>
            </a:endParaRPr>
          </a:p>
          <a:p>
            <a:pPr algn="l" rtl="0"/>
            <a:endParaRPr lang="en-US" sz="2800" dirty="0">
              <a:latin typeface="Arial Narrow" panose="020B0606020202030204" pitchFamily="34" charset="0"/>
            </a:endParaRPr>
          </a:p>
          <a:p>
            <a:pPr algn="l" rtl="0"/>
            <a:r>
              <a:rPr lang="en-US" sz="2800" dirty="0">
                <a:latin typeface="Arial Narrow" panose="020B0606020202030204" pitchFamily="34" charset="0"/>
              </a:rPr>
              <a:t>. </a:t>
            </a:r>
          </a:p>
        </p:txBody>
      </p:sp>
      <p:sp>
        <p:nvSpPr>
          <p:cNvPr id="4" name="عنصر نائب لرقم الشريحة 3"/>
          <p:cNvSpPr>
            <a:spLocks noGrp="1"/>
          </p:cNvSpPr>
          <p:nvPr>
            <p:ph type="sldNum" sz="quarter" idx="12"/>
          </p:nvPr>
        </p:nvSpPr>
        <p:spPr/>
        <p:txBody>
          <a:bodyPr/>
          <a:lstStyle/>
          <a:p>
            <a:fld id="{5FB6210C-F1C1-4948-BFEC-B9D3760F1B03}" type="slidenum">
              <a:rPr lang="en-US" smtClean="0"/>
              <a:pPr/>
              <a:t>36</a:t>
            </a:fld>
            <a:endParaRPr lang="en-US"/>
          </a:p>
        </p:txBody>
      </p:sp>
    </p:spTree>
    <p:extLst>
      <p:ext uri="{BB962C8B-B14F-4D97-AF65-F5344CB8AC3E}">
        <p14:creationId xmlns:p14="http://schemas.microsoft.com/office/powerpoint/2010/main" val="34149718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74638"/>
            <a:ext cx="8458200" cy="1143000"/>
          </a:xfrm>
        </p:spPr>
        <p:txBody>
          <a:bodyPr>
            <a:normAutofit fontScale="90000"/>
          </a:bodyPr>
          <a:lstStyle/>
          <a:p>
            <a:pPr algn="l"/>
            <a:r>
              <a:rPr lang="en-US" sz="4000" b="1" dirty="0">
                <a:solidFill>
                  <a:srgbClr val="C00000"/>
                </a:solidFill>
                <a:latin typeface="Arial Narrow" panose="020B0606020202030204" pitchFamily="34" charset="0"/>
              </a:rPr>
              <a:t>1</a:t>
            </a:r>
            <a:r>
              <a:rPr lang="en-US" sz="4000" b="1" baseline="30000" dirty="0">
                <a:solidFill>
                  <a:srgbClr val="C00000"/>
                </a:solidFill>
                <a:latin typeface="Arial Narrow" panose="020B0606020202030204" pitchFamily="34" charset="0"/>
              </a:rPr>
              <a:t>st</a:t>
            </a:r>
            <a:r>
              <a:rPr lang="en-US" sz="4000" b="1" dirty="0">
                <a:solidFill>
                  <a:srgbClr val="C00000"/>
                </a:solidFill>
                <a:latin typeface="Arial Narrow" panose="020B0606020202030204" pitchFamily="34" charset="0"/>
              </a:rPr>
              <a:t> order elimination vs. zero order elimination</a:t>
            </a:r>
          </a:p>
        </p:txBody>
      </p:sp>
      <p:pic>
        <p:nvPicPr>
          <p:cNvPr id="7" name="Picture 4"/>
          <p:cNvPicPr>
            <a:picLocks noGrp="1" noChangeAspect="1" noChangeArrowheads="1"/>
          </p:cNvPicPr>
          <p:nvPr>
            <p:ph sz="half" idx="1"/>
          </p:nvPr>
        </p:nvPicPr>
        <p:blipFill>
          <a:blip r:embed="rId3" cstate="print"/>
          <a:srcRect/>
          <a:stretch>
            <a:fillRect/>
          </a:stretch>
        </p:blipFill>
        <p:spPr bwMode="auto">
          <a:xfrm>
            <a:off x="381000" y="1295400"/>
            <a:ext cx="4038600" cy="4033153"/>
          </a:xfrm>
          <a:prstGeom prst="rect">
            <a:avLst/>
          </a:prstGeom>
          <a:noFill/>
          <a:ln w="9525">
            <a:noFill/>
            <a:miter lim="800000"/>
            <a:headEnd/>
            <a:tailEnd/>
          </a:ln>
          <a:effectLst/>
        </p:spPr>
      </p:pic>
      <p:pic>
        <p:nvPicPr>
          <p:cNvPr id="8" name="Picture 4"/>
          <p:cNvPicPr>
            <a:picLocks noGrp="1" noChangeAspect="1" noChangeArrowheads="1"/>
          </p:cNvPicPr>
          <p:nvPr>
            <p:ph sz="half" idx="2"/>
          </p:nvPr>
        </p:nvPicPr>
        <p:blipFill>
          <a:blip r:embed="rId4" cstate="print"/>
          <a:srcRect/>
          <a:stretch>
            <a:fillRect/>
          </a:stretch>
        </p:blipFill>
        <p:spPr bwMode="auto">
          <a:xfrm>
            <a:off x="4648200" y="1600200"/>
            <a:ext cx="4038600" cy="3248439"/>
          </a:xfrm>
          <a:prstGeom prst="rect">
            <a:avLst/>
          </a:prstGeom>
          <a:noFill/>
          <a:ln w="9525">
            <a:noFill/>
            <a:miter lim="800000"/>
            <a:headEnd/>
            <a:tailEnd/>
          </a:ln>
          <a:effectLst/>
        </p:spPr>
      </p:pic>
      <p:sp>
        <p:nvSpPr>
          <p:cNvPr id="2" name="مستطيل 1"/>
          <p:cNvSpPr/>
          <p:nvPr/>
        </p:nvSpPr>
        <p:spPr>
          <a:xfrm>
            <a:off x="457200" y="5638800"/>
            <a:ext cx="8305800" cy="830997"/>
          </a:xfrm>
          <a:prstGeom prst="rect">
            <a:avLst/>
          </a:prstGeom>
        </p:spPr>
        <p:txBody>
          <a:bodyPr wrap="square">
            <a:spAutoFit/>
          </a:bodyPr>
          <a:lstStyle/>
          <a:p>
            <a:r>
              <a:rPr lang="en-US" sz="2400" b="1" dirty="0">
                <a:solidFill>
                  <a:srgbClr val="FF0000"/>
                </a:solidFill>
                <a:latin typeface="Arial Narrow" panose="020B0606020202030204" pitchFamily="34" charset="0"/>
              </a:rPr>
              <a:t>Drug half-life </a:t>
            </a:r>
            <a:r>
              <a:rPr lang="en-US" sz="2400" dirty="0">
                <a:latin typeface="Arial Narrow" panose="020B0606020202030204" pitchFamily="34" charset="0"/>
              </a:rPr>
              <a:t>is often used as a measurement of drug CL, as </a:t>
            </a:r>
            <a:r>
              <a:rPr lang="en-US" sz="2400" b="1" dirty="0">
                <a:latin typeface="Arial Narrow" panose="020B0606020202030204" pitchFamily="34" charset="0"/>
              </a:rPr>
              <a:t>, </a:t>
            </a:r>
            <a:r>
              <a:rPr lang="en-US" sz="2400" b="1" dirty="0" err="1">
                <a:latin typeface="Arial Narrow" panose="020B0606020202030204" pitchFamily="34" charset="0"/>
              </a:rPr>
              <a:t>V</a:t>
            </a:r>
            <a:r>
              <a:rPr lang="en-US" sz="2400" b="1" baseline="-25000" dirty="0" err="1">
                <a:latin typeface="Arial Narrow" panose="020B0606020202030204" pitchFamily="34" charset="0"/>
              </a:rPr>
              <a:t>d</a:t>
            </a:r>
            <a:r>
              <a:rPr lang="en-US" sz="2400" b="1" dirty="0">
                <a:latin typeface="Arial Narrow" panose="020B0606020202030204" pitchFamily="34" charset="0"/>
              </a:rPr>
              <a:t> is a constant </a:t>
            </a:r>
            <a:r>
              <a:rPr lang="en-US" sz="2400" dirty="0">
                <a:latin typeface="Arial Narrow" panose="020B0606020202030204" pitchFamily="34" charset="0"/>
              </a:rPr>
              <a:t>for many drugs</a:t>
            </a:r>
            <a:r>
              <a:rPr lang="en-US" sz="2400" i="1" dirty="0">
                <a:latin typeface="Arial Narrow" panose="020B0606020202030204" pitchFamily="34" charset="0"/>
              </a:rPr>
              <a:t>. </a:t>
            </a:r>
            <a:endParaRPr lang="ar-JO" sz="2400" i="1" dirty="0">
              <a:latin typeface="Arial Narrow" panose="020B0606020202030204" pitchFamily="34" charset="0"/>
            </a:endParaRPr>
          </a:p>
        </p:txBody>
      </p:sp>
      <p:sp>
        <p:nvSpPr>
          <p:cNvPr id="3" name="عنصر نائب لرقم الشريحة 2"/>
          <p:cNvSpPr>
            <a:spLocks noGrp="1"/>
          </p:cNvSpPr>
          <p:nvPr>
            <p:ph type="sldNum" sz="quarter" idx="12"/>
          </p:nvPr>
        </p:nvSpPr>
        <p:spPr/>
        <p:txBody>
          <a:bodyPr/>
          <a:lstStyle/>
          <a:p>
            <a:fld id="{5FB6210C-F1C1-4948-BFEC-B9D3760F1B03}" type="slidenum">
              <a:rPr lang="en-US" smtClean="0"/>
              <a:pPr/>
              <a:t>37</a:t>
            </a:fld>
            <a:endParaRPr lang="en-US"/>
          </a:p>
        </p:txBody>
      </p:sp>
    </p:spTree>
    <p:extLst>
      <p:ext uri="{BB962C8B-B14F-4D97-AF65-F5344CB8AC3E}">
        <p14:creationId xmlns:p14="http://schemas.microsoft.com/office/powerpoint/2010/main" val="34133408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304800" y="0"/>
            <a:ext cx="4343400" cy="6831169"/>
          </a:xfrm>
          <a:prstGeom prst="rect">
            <a:avLst/>
          </a:prstGeom>
          <a:noFill/>
          <a:ln w="9525">
            <a:noFill/>
            <a:miter lim="800000"/>
            <a:headEnd/>
            <a:tailEnd/>
          </a:ln>
          <a:effectLst/>
        </p:spPr>
      </p:pic>
      <p:pic>
        <p:nvPicPr>
          <p:cNvPr id="21507" name="Picture 3"/>
          <p:cNvPicPr>
            <a:picLocks noChangeAspect="1" noChangeArrowheads="1"/>
          </p:cNvPicPr>
          <p:nvPr/>
        </p:nvPicPr>
        <p:blipFill>
          <a:blip r:embed="rId3" cstate="print"/>
          <a:srcRect/>
          <a:stretch>
            <a:fillRect/>
          </a:stretch>
        </p:blipFill>
        <p:spPr bwMode="auto">
          <a:xfrm>
            <a:off x="5105400" y="-44245"/>
            <a:ext cx="3581400" cy="6781447"/>
          </a:xfrm>
          <a:prstGeom prst="rect">
            <a:avLst/>
          </a:prstGeom>
          <a:noFill/>
          <a:ln w="9525">
            <a:noFill/>
            <a:miter lim="800000"/>
            <a:headEnd/>
            <a:tailEnd/>
          </a:ln>
          <a:effectLst/>
        </p:spPr>
      </p:pic>
      <p:sp>
        <p:nvSpPr>
          <p:cNvPr id="2" name="عنصر نائب لرقم الشريحة 1"/>
          <p:cNvSpPr>
            <a:spLocks noGrp="1"/>
          </p:cNvSpPr>
          <p:nvPr>
            <p:ph type="sldNum" sz="quarter" idx="12"/>
          </p:nvPr>
        </p:nvSpPr>
        <p:spPr/>
        <p:txBody>
          <a:bodyPr/>
          <a:lstStyle/>
          <a:p>
            <a:fld id="{5FB6210C-F1C1-4948-BFEC-B9D3760F1B03}" type="slidenum">
              <a:rPr lang="en-US" smtClean="0"/>
              <a:pPr/>
              <a:t>38</a:t>
            </a:fld>
            <a:endParaRPr lang="en-US"/>
          </a:p>
        </p:txBody>
      </p:sp>
      <p:sp>
        <p:nvSpPr>
          <p:cNvPr id="5" name="Rectangle 4"/>
          <p:cNvSpPr/>
          <p:nvPr/>
        </p:nvSpPr>
        <p:spPr>
          <a:xfrm rot="16200000">
            <a:off x="4920112" y="3390460"/>
            <a:ext cx="574196" cy="369332"/>
          </a:xfrm>
          <a:prstGeom prst="rect">
            <a:avLst/>
          </a:prstGeom>
        </p:spPr>
        <p:txBody>
          <a:bodyPr wrap="square">
            <a:spAutoFit/>
          </a:bodyPr>
          <a:lstStyle/>
          <a:p>
            <a:r>
              <a:rPr lang="en-US" dirty="0"/>
              <a:t> log </a:t>
            </a:r>
          </a:p>
        </p:txBody>
      </p:sp>
    </p:spTree>
    <p:extLst>
      <p:ext uri="{BB962C8B-B14F-4D97-AF65-F5344CB8AC3E}">
        <p14:creationId xmlns:p14="http://schemas.microsoft.com/office/powerpoint/2010/main" val="21147037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0896"/>
            <a:ext cx="8229600" cy="1143000"/>
          </a:xfrm>
          <a:ln>
            <a:noFill/>
          </a:ln>
        </p:spPr>
        <p:txBody>
          <a:bodyPr>
            <a:normAutofit/>
          </a:bodyPr>
          <a:lstStyle/>
          <a:p>
            <a:pPr rtl="0"/>
            <a:r>
              <a:rPr lang="en-US" sz="3600" b="1" dirty="0">
                <a:solidFill>
                  <a:srgbClr val="C00000"/>
                </a:solidFill>
                <a:latin typeface="Arial Narrow" panose="020B0606020202030204" pitchFamily="34" charset="0"/>
              </a:rPr>
              <a:t>Reactions of drug metabolism</a:t>
            </a:r>
            <a:endParaRPr lang="ar-JO" sz="3600" b="1" dirty="0">
              <a:solidFill>
                <a:srgbClr val="C00000"/>
              </a:solidFill>
              <a:latin typeface="Arial Narrow" panose="020B0606020202030204" pitchFamily="34" charset="0"/>
            </a:endParaRPr>
          </a:p>
        </p:txBody>
      </p:sp>
      <p:sp>
        <p:nvSpPr>
          <p:cNvPr id="3" name="Content Placeholder 2"/>
          <p:cNvSpPr>
            <a:spLocks noGrp="1"/>
          </p:cNvSpPr>
          <p:nvPr>
            <p:ph idx="1"/>
          </p:nvPr>
        </p:nvSpPr>
        <p:spPr>
          <a:xfrm>
            <a:off x="457200" y="1259841"/>
            <a:ext cx="8229600" cy="4525963"/>
          </a:xfrm>
        </p:spPr>
        <p:txBody>
          <a:bodyPr>
            <a:normAutofit/>
          </a:bodyPr>
          <a:lstStyle/>
          <a:p>
            <a:pPr algn="l" rtl="0"/>
            <a:r>
              <a:rPr lang="en-US" sz="2800" dirty="0">
                <a:latin typeface="Arial Narrow" panose="020B0606020202030204" pitchFamily="34" charset="0"/>
              </a:rPr>
              <a:t>Lipophilic drugs are not efficiently eliminated by the kidney</a:t>
            </a:r>
          </a:p>
          <a:p>
            <a:pPr algn="l" rtl="0"/>
            <a:r>
              <a:rPr lang="en-US" sz="2800" dirty="0">
                <a:latin typeface="Arial Narrow" panose="020B0606020202030204" pitchFamily="34" charset="0"/>
              </a:rPr>
              <a:t>Lipophilic drugs must first be metabolized into more polar (hydrophilic) substances in the liver</a:t>
            </a:r>
          </a:p>
          <a:p>
            <a:pPr algn="l" rtl="0"/>
            <a:r>
              <a:rPr lang="en-US" sz="2800" dirty="0">
                <a:latin typeface="Arial Narrow" panose="020B0606020202030204" pitchFamily="34" charset="0"/>
              </a:rPr>
              <a:t>Two general sets of reactions</a:t>
            </a:r>
          </a:p>
          <a:p>
            <a:pPr lvl="1"/>
            <a:r>
              <a:rPr lang="en-US" sz="2400" b="1" dirty="0">
                <a:latin typeface="Arial Narrow" panose="020B0606020202030204" pitchFamily="34" charset="0"/>
              </a:rPr>
              <a:t>Phase I</a:t>
            </a:r>
          </a:p>
          <a:p>
            <a:pPr lvl="1"/>
            <a:r>
              <a:rPr lang="en-US" sz="2400" b="1" dirty="0">
                <a:latin typeface="Arial Narrow" panose="020B0606020202030204" pitchFamily="34" charset="0"/>
              </a:rPr>
              <a:t>Phase II</a:t>
            </a:r>
          </a:p>
        </p:txBody>
      </p:sp>
      <p:pic>
        <p:nvPicPr>
          <p:cNvPr id="4" name="Picture 2"/>
          <p:cNvPicPr>
            <a:picLocks noChangeAspect="1" noChangeArrowheads="1"/>
          </p:cNvPicPr>
          <p:nvPr/>
        </p:nvPicPr>
        <p:blipFill>
          <a:blip r:embed="rId3" cstate="print"/>
          <a:srcRect/>
          <a:stretch>
            <a:fillRect/>
          </a:stretch>
        </p:blipFill>
        <p:spPr bwMode="auto">
          <a:xfrm>
            <a:off x="239969" y="4167830"/>
            <a:ext cx="8664061" cy="2371082"/>
          </a:xfrm>
          <a:prstGeom prst="rect">
            <a:avLst/>
          </a:prstGeom>
          <a:noFill/>
          <a:ln w="9525">
            <a:noFill/>
            <a:miter lim="800000"/>
            <a:headEnd/>
            <a:tailEnd/>
          </a:ln>
          <a:effectLst/>
        </p:spPr>
      </p:pic>
      <p:sp>
        <p:nvSpPr>
          <p:cNvPr id="5" name="عنصر نائب لرقم الشريحة 4"/>
          <p:cNvSpPr>
            <a:spLocks noGrp="1"/>
          </p:cNvSpPr>
          <p:nvPr>
            <p:ph type="sldNum" sz="quarter" idx="12"/>
          </p:nvPr>
        </p:nvSpPr>
        <p:spPr/>
        <p:txBody>
          <a:bodyPr/>
          <a:lstStyle/>
          <a:p>
            <a:fld id="{5FB6210C-F1C1-4948-BFEC-B9D3760F1B03}" type="slidenum">
              <a:rPr lang="en-US" smtClean="0"/>
              <a:pPr/>
              <a:t>39</a:t>
            </a:fld>
            <a:endParaRPr lang="en-US"/>
          </a:p>
        </p:txBody>
      </p:sp>
      <p:sp>
        <p:nvSpPr>
          <p:cNvPr id="6" name="ZoneTexte 5"/>
          <p:cNvSpPr txBox="1"/>
          <p:nvPr/>
        </p:nvSpPr>
        <p:spPr>
          <a:xfrm flipH="1">
            <a:off x="457198" y="4950023"/>
            <a:ext cx="990601" cy="307777"/>
          </a:xfrm>
          <a:prstGeom prst="rect">
            <a:avLst/>
          </a:prstGeom>
          <a:noFill/>
        </p:spPr>
        <p:txBody>
          <a:bodyPr wrap="square" rtlCol="0">
            <a:spAutoFit/>
          </a:bodyPr>
          <a:lstStyle/>
          <a:p>
            <a:r>
              <a:rPr lang="fr-FR" sz="1400" b="1" dirty="0">
                <a:latin typeface="Arial Narrow" panose="020B0606020202030204" pitchFamily="34" charset="0"/>
              </a:rPr>
              <a:t>(</a:t>
            </a:r>
            <a:r>
              <a:rPr lang="fr-FR" sz="1400" b="1" dirty="0" err="1">
                <a:latin typeface="Arial Narrow" panose="020B0606020202030204" pitchFamily="34" charset="0"/>
              </a:rPr>
              <a:t>lipophilic</a:t>
            </a:r>
            <a:r>
              <a:rPr lang="fr-FR" sz="1400" b="1" dirty="0">
                <a:latin typeface="Arial Narrow" panose="020B0606020202030204" pitchFamily="34" charset="0"/>
              </a:rPr>
              <a:t>)</a:t>
            </a:r>
          </a:p>
        </p:txBody>
      </p:sp>
      <p:sp>
        <p:nvSpPr>
          <p:cNvPr id="13" name="ZoneTexte 12"/>
          <p:cNvSpPr txBox="1"/>
          <p:nvPr/>
        </p:nvSpPr>
        <p:spPr>
          <a:xfrm>
            <a:off x="7281092" y="4995446"/>
            <a:ext cx="1219200" cy="338554"/>
          </a:xfrm>
          <a:prstGeom prst="rect">
            <a:avLst/>
          </a:prstGeom>
          <a:noFill/>
        </p:spPr>
        <p:txBody>
          <a:bodyPr wrap="square" rtlCol="0">
            <a:spAutoFit/>
          </a:bodyPr>
          <a:lstStyle/>
          <a:p>
            <a:r>
              <a:rPr lang="fr-FR" sz="1600" b="1" dirty="0">
                <a:latin typeface="Arial Narrow" panose="020B0606020202030204" pitchFamily="34" charset="0"/>
              </a:rPr>
              <a:t>(</a:t>
            </a:r>
            <a:r>
              <a:rPr lang="fr-FR" sz="1600" b="1" dirty="0" err="1">
                <a:latin typeface="Arial Narrow" panose="020B0606020202030204" pitchFamily="34" charset="0"/>
              </a:rPr>
              <a:t>hydrophilic</a:t>
            </a:r>
            <a:r>
              <a:rPr lang="fr-FR" sz="1600" b="1" dirty="0">
                <a:latin typeface="Arial Narrow" panose="020B0606020202030204" pitchFamily="34" charset="0"/>
              </a:rPr>
              <a:t>)</a:t>
            </a:r>
          </a:p>
        </p:txBody>
      </p:sp>
    </p:spTree>
    <p:extLst>
      <p:ext uri="{BB962C8B-B14F-4D97-AF65-F5344CB8AC3E}">
        <p14:creationId xmlns:p14="http://schemas.microsoft.com/office/powerpoint/2010/main" val="1942619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pPr rtl="0"/>
            <a:r>
              <a:rPr lang="en-US" b="1" dirty="0">
                <a:solidFill>
                  <a:srgbClr val="C00000"/>
                </a:solidFill>
                <a:latin typeface="Arial Narrow" panose="020B0606020202030204" pitchFamily="34" charset="0"/>
              </a:rPr>
              <a:t>I. ABSORPTION OF DRUGS</a:t>
            </a:r>
            <a:endParaRPr lang="ar-JO" b="1" dirty="0">
              <a:solidFill>
                <a:srgbClr val="C00000"/>
              </a:solidFill>
              <a:latin typeface="Arial Narrow" panose="020B0606020202030204" pitchFamily="34" charset="0"/>
            </a:endParaRPr>
          </a:p>
        </p:txBody>
      </p:sp>
      <p:sp>
        <p:nvSpPr>
          <p:cNvPr id="3" name="Content Placeholder 2"/>
          <p:cNvSpPr>
            <a:spLocks noGrp="1"/>
          </p:cNvSpPr>
          <p:nvPr>
            <p:ph idx="1"/>
          </p:nvPr>
        </p:nvSpPr>
        <p:spPr>
          <a:xfrm>
            <a:off x="381000" y="1600200"/>
            <a:ext cx="8534400" cy="4525963"/>
          </a:xfrm>
        </p:spPr>
        <p:txBody>
          <a:bodyPr>
            <a:noAutofit/>
          </a:bodyPr>
          <a:lstStyle/>
          <a:p>
            <a:pPr marL="0" indent="0" algn="l" rtl="0">
              <a:buNone/>
            </a:pPr>
            <a:r>
              <a:rPr lang="en-US" sz="2800" b="1" dirty="0">
                <a:solidFill>
                  <a:schemeClr val="accent2">
                    <a:lumMod val="75000"/>
                  </a:schemeClr>
                </a:solidFill>
                <a:latin typeface="Arial Narrow" panose="020B0606020202030204" pitchFamily="34" charset="0"/>
              </a:rPr>
              <a:t>Absorption</a:t>
            </a:r>
            <a:r>
              <a:rPr lang="en-US" sz="2800" b="1" dirty="0">
                <a:solidFill>
                  <a:schemeClr val="accent2">
                    <a:lumMod val="50000"/>
                  </a:schemeClr>
                </a:solidFill>
                <a:latin typeface="Arial Narrow" panose="020B0606020202030204" pitchFamily="34" charset="0"/>
              </a:rPr>
              <a:t>:</a:t>
            </a:r>
            <a:r>
              <a:rPr lang="en-US" sz="2800" dirty="0">
                <a:latin typeface="Arial Narrow" panose="020B0606020202030204" pitchFamily="34" charset="0"/>
              </a:rPr>
              <a:t> is the transfer of a drug from its site of administration to the bloodstream via one of several mechanisms. </a:t>
            </a:r>
            <a:r>
              <a:rPr lang="en-US" sz="2400" dirty="0">
                <a:latin typeface="Arial Narrow" panose="020B0606020202030204" pitchFamily="34" charset="0"/>
              </a:rPr>
              <a:t>(</a:t>
            </a:r>
            <a:r>
              <a:rPr lang="en-US" sz="2400" b="1" dirty="0">
                <a:latin typeface="Arial Narrow" panose="020B0606020202030204" pitchFamily="34" charset="0"/>
              </a:rPr>
              <a:t>except for drugs that are applied directly to the target tissue)</a:t>
            </a:r>
            <a:endParaRPr lang="en-US" sz="2400" dirty="0">
              <a:latin typeface="Arial Narrow" panose="020B0606020202030204" pitchFamily="34" charset="0"/>
            </a:endParaRPr>
          </a:p>
          <a:p>
            <a:pPr algn="l" rtl="0"/>
            <a:endParaRPr lang="en-US" sz="2400" dirty="0">
              <a:latin typeface="Arial Narrow" panose="020B0606020202030204" pitchFamily="34" charset="0"/>
            </a:endParaRPr>
          </a:p>
          <a:p>
            <a:pPr algn="l" rtl="0"/>
            <a:r>
              <a:rPr lang="en-US" sz="2800" b="1" dirty="0">
                <a:solidFill>
                  <a:schemeClr val="accent2">
                    <a:lumMod val="75000"/>
                  </a:schemeClr>
                </a:solidFill>
                <a:latin typeface="Arial Narrow" panose="020B0606020202030204" pitchFamily="34" charset="0"/>
              </a:rPr>
              <a:t>The rate and extent of absorption depend on: </a:t>
            </a:r>
          </a:p>
          <a:p>
            <a:pPr marL="857250" lvl="1" indent="-457200" algn="l" rtl="0">
              <a:buFont typeface="+mj-lt"/>
              <a:buAutoNum type="arabicPeriod"/>
            </a:pPr>
            <a:r>
              <a:rPr lang="en-US" dirty="0">
                <a:latin typeface="Arial Narrow" panose="020B0606020202030204" pitchFamily="34" charset="0"/>
              </a:rPr>
              <a:t> the </a:t>
            </a:r>
            <a:r>
              <a:rPr lang="en-US" b="1" dirty="0">
                <a:latin typeface="Arial Narrow" panose="020B0606020202030204" pitchFamily="34" charset="0"/>
              </a:rPr>
              <a:t>environment</a:t>
            </a:r>
            <a:r>
              <a:rPr lang="en-US" dirty="0">
                <a:latin typeface="Arial Narrow" panose="020B0606020202030204" pitchFamily="34" charset="0"/>
              </a:rPr>
              <a:t> where the drug is absorbed </a:t>
            </a:r>
          </a:p>
          <a:p>
            <a:pPr marL="914400" lvl="1" indent="-514350" algn="l" rtl="0">
              <a:buFont typeface="+mj-lt"/>
              <a:buAutoNum type="arabicPeriod"/>
            </a:pPr>
            <a:r>
              <a:rPr lang="en-US" dirty="0">
                <a:latin typeface="Arial Narrow" panose="020B0606020202030204" pitchFamily="34" charset="0"/>
              </a:rPr>
              <a:t>The </a:t>
            </a:r>
            <a:r>
              <a:rPr lang="en-US" b="1" dirty="0">
                <a:latin typeface="Arial Narrow" panose="020B0606020202030204" pitchFamily="34" charset="0"/>
              </a:rPr>
              <a:t>chemical characteristics </a:t>
            </a:r>
            <a:r>
              <a:rPr lang="en-US" dirty="0">
                <a:latin typeface="Arial Narrow" panose="020B0606020202030204" pitchFamily="34" charset="0"/>
              </a:rPr>
              <a:t>of the drug</a:t>
            </a:r>
          </a:p>
          <a:p>
            <a:pPr marL="914400" lvl="1" indent="-514350" algn="l" rtl="0">
              <a:buFont typeface="+mj-lt"/>
              <a:buAutoNum type="arabicPeriod"/>
            </a:pPr>
            <a:r>
              <a:rPr lang="en-US" dirty="0">
                <a:latin typeface="Arial Narrow" panose="020B0606020202030204" pitchFamily="34" charset="0"/>
              </a:rPr>
              <a:t>Route of administration (bioavailability). </a:t>
            </a:r>
          </a:p>
          <a:p>
            <a:pPr algn="l" rtl="0"/>
            <a:endParaRPr lang="en-US" sz="2400" dirty="0">
              <a:latin typeface="Arial Narrow" panose="020B0606020202030204" pitchFamily="34" charset="0"/>
            </a:endParaRPr>
          </a:p>
        </p:txBody>
      </p:sp>
      <p:sp>
        <p:nvSpPr>
          <p:cNvPr id="4" name="عنصر نائب لرقم الشريحة 3"/>
          <p:cNvSpPr>
            <a:spLocks noGrp="1"/>
          </p:cNvSpPr>
          <p:nvPr>
            <p:ph type="sldNum" sz="quarter" idx="12"/>
          </p:nvPr>
        </p:nvSpPr>
        <p:spPr/>
        <p:txBody>
          <a:bodyPr/>
          <a:lstStyle/>
          <a:p>
            <a:fld id="{084F2A69-9AEF-4398-A806-4FBEDD949AD8}" type="slidenum">
              <a:rPr lang="en-US" smtClean="0">
                <a:solidFill>
                  <a:prstClr val="black">
                    <a:tint val="75000"/>
                  </a:prstClr>
                </a:solidFill>
              </a:rPr>
              <a:pPr/>
              <a:t>4</a:t>
            </a:fld>
            <a:endParaRPr lang="en-US">
              <a:solidFill>
                <a:prstClr val="black">
                  <a:tint val="75000"/>
                </a:prstClr>
              </a:solidFill>
            </a:endParaRPr>
          </a:p>
        </p:txBody>
      </p:sp>
    </p:spTree>
    <p:extLst>
      <p:ext uri="{BB962C8B-B14F-4D97-AF65-F5344CB8AC3E}">
        <p14:creationId xmlns:p14="http://schemas.microsoft.com/office/powerpoint/2010/main" val="7240088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276" y="257577"/>
            <a:ext cx="8184524" cy="1160061"/>
          </a:xfrm>
        </p:spPr>
        <p:txBody>
          <a:bodyPr>
            <a:normAutofit/>
          </a:bodyPr>
          <a:lstStyle/>
          <a:p>
            <a:pPr marL="514350" indent="-514350" algn="l">
              <a:buFont typeface="+mj-lt"/>
              <a:buAutoNum type="arabicPeriod"/>
            </a:pPr>
            <a:r>
              <a:rPr lang="en-US" sz="3200" b="1" dirty="0">
                <a:solidFill>
                  <a:schemeClr val="accent2">
                    <a:lumMod val="75000"/>
                  </a:schemeClr>
                </a:solidFill>
                <a:latin typeface="Arial Narrow" panose="020B0606020202030204" pitchFamily="34" charset="0"/>
              </a:rPr>
              <a:t>Phase I: </a:t>
            </a:r>
          </a:p>
        </p:txBody>
      </p:sp>
      <p:sp>
        <p:nvSpPr>
          <p:cNvPr id="3" name="Content Placeholder 2"/>
          <p:cNvSpPr>
            <a:spLocks noGrp="1"/>
          </p:cNvSpPr>
          <p:nvPr>
            <p:ph idx="1"/>
          </p:nvPr>
        </p:nvSpPr>
        <p:spPr/>
        <p:txBody>
          <a:bodyPr>
            <a:normAutofit/>
          </a:bodyPr>
          <a:lstStyle/>
          <a:p>
            <a:pPr marL="514350" indent="-514350" algn="l" rtl="0"/>
            <a:r>
              <a:rPr lang="en-US" sz="2800" dirty="0">
                <a:latin typeface="Arial Narrow" panose="020B0606020202030204" pitchFamily="34" charset="0"/>
              </a:rPr>
              <a:t>Phase I reactions convert </a:t>
            </a:r>
            <a:r>
              <a:rPr lang="en-US" sz="2800" dirty="0" err="1">
                <a:latin typeface="Arial Narrow" panose="020B0606020202030204" pitchFamily="34" charset="0"/>
              </a:rPr>
              <a:t>lipophilic</a:t>
            </a:r>
            <a:r>
              <a:rPr lang="en-US" sz="2800" dirty="0">
                <a:latin typeface="Arial Narrow" panose="020B0606020202030204" pitchFamily="34" charset="0"/>
              </a:rPr>
              <a:t> molecules into more polar molecules by: </a:t>
            </a:r>
          </a:p>
          <a:p>
            <a:pPr marL="514350" indent="-514350" algn="l" rtl="0">
              <a:buNone/>
            </a:pPr>
            <a:r>
              <a:rPr lang="en-US" sz="2800" dirty="0">
                <a:latin typeface="Arial Narrow" panose="020B0606020202030204" pitchFamily="34" charset="0"/>
              </a:rPr>
              <a:t>       </a:t>
            </a:r>
            <a:r>
              <a:rPr lang="en-US" sz="2800" b="1" dirty="0">
                <a:solidFill>
                  <a:schemeClr val="accent2">
                    <a:lumMod val="75000"/>
                  </a:schemeClr>
                </a:solidFill>
                <a:latin typeface="Arial Narrow" panose="020B0606020202030204" pitchFamily="34" charset="0"/>
              </a:rPr>
              <a:t>introducing</a:t>
            </a:r>
            <a:r>
              <a:rPr lang="en-US" sz="2800" dirty="0">
                <a:solidFill>
                  <a:srgbClr val="FF33CC"/>
                </a:solidFill>
                <a:latin typeface="Arial Narrow" panose="020B0606020202030204" pitchFamily="34" charset="0"/>
              </a:rPr>
              <a:t> </a:t>
            </a:r>
            <a:r>
              <a:rPr lang="en-US" sz="2800" dirty="0">
                <a:latin typeface="Arial Narrow" panose="020B0606020202030204" pitchFamily="34" charset="0"/>
              </a:rPr>
              <a:t>or </a:t>
            </a:r>
            <a:r>
              <a:rPr lang="en-US" sz="2800" b="1" dirty="0">
                <a:solidFill>
                  <a:schemeClr val="accent2">
                    <a:lumMod val="75000"/>
                  </a:schemeClr>
                </a:solidFill>
                <a:latin typeface="Arial Narrow" panose="020B0606020202030204" pitchFamily="34" charset="0"/>
              </a:rPr>
              <a:t>unmasking a polar functional group</a:t>
            </a:r>
            <a:r>
              <a:rPr lang="en-US" sz="2800" dirty="0">
                <a:latin typeface="Arial Narrow" panose="020B0606020202030204" pitchFamily="34" charset="0"/>
              </a:rPr>
              <a:t> such as –OH or –NH2. </a:t>
            </a:r>
          </a:p>
          <a:p>
            <a:pPr marL="514350" indent="-514350" algn="l" rtl="0"/>
            <a:endParaRPr lang="en-US" sz="2800" dirty="0">
              <a:latin typeface="Arial Narrow" panose="020B0606020202030204" pitchFamily="34" charset="0"/>
            </a:endParaRPr>
          </a:p>
          <a:p>
            <a:pPr marL="514350" indent="-514350"/>
            <a:r>
              <a:rPr lang="en-US" sz="2800" dirty="0">
                <a:latin typeface="Arial Narrow" panose="020B0606020202030204" pitchFamily="34" charset="0"/>
              </a:rPr>
              <a:t>Pharmacologic activity after phase I metabolism may:</a:t>
            </a:r>
          </a:p>
          <a:p>
            <a:pPr marL="914400" lvl="1" indent="-514350"/>
            <a:r>
              <a:rPr lang="en-US" dirty="0">
                <a:latin typeface="Arial Narrow" panose="020B0606020202030204" pitchFamily="34" charset="0"/>
              </a:rPr>
              <a:t>Increase</a:t>
            </a:r>
          </a:p>
          <a:p>
            <a:pPr marL="914400" lvl="1" indent="-514350"/>
            <a:r>
              <a:rPr lang="en-US" dirty="0">
                <a:latin typeface="Arial Narrow" panose="020B0606020202030204" pitchFamily="34" charset="0"/>
              </a:rPr>
              <a:t>Decrease</a:t>
            </a:r>
          </a:p>
          <a:p>
            <a:pPr marL="914400" lvl="1" indent="-514350"/>
            <a:r>
              <a:rPr lang="en-US" dirty="0">
                <a:latin typeface="Arial Narrow" panose="020B0606020202030204" pitchFamily="34" charset="0"/>
              </a:rPr>
              <a:t>Unchanged </a:t>
            </a:r>
          </a:p>
          <a:p>
            <a:pPr marL="514350" indent="-514350" algn="l" rtl="0"/>
            <a:endParaRPr lang="en-US" dirty="0">
              <a:latin typeface="Arial Narrow" panose="020B0606020202030204" pitchFamily="34" charset="0"/>
            </a:endParaRPr>
          </a:p>
        </p:txBody>
      </p:sp>
      <p:sp>
        <p:nvSpPr>
          <p:cNvPr id="4" name="عنصر نائب لرقم الشريحة 3"/>
          <p:cNvSpPr>
            <a:spLocks noGrp="1"/>
          </p:cNvSpPr>
          <p:nvPr>
            <p:ph type="sldNum" sz="quarter" idx="12"/>
          </p:nvPr>
        </p:nvSpPr>
        <p:spPr/>
        <p:txBody>
          <a:bodyPr/>
          <a:lstStyle/>
          <a:p>
            <a:fld id="{5FB6210C-F1C1-4948-BFEC-B9D3760F1B03}" type="slidenum">
              <a:rPr lang="en-US" smtClean="0"/>
              <a:pPr/>
              <a:t>40</a:t>
            </a:fld>
            <a:endParaRPr lang="en-US"/>
          </a:p>
        </p:txBody>
      </p:sp>
    </p:spTree>
    <p:extLst>
      <p:ext uri="{BB962C8B-B14F-4D97-AF65-F5344CB8AC3E}">
        <p14:creationId xmlns:p14="http://schemas.microsoft.com/office/powerpoint/2010/main" val="20228080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5FB6210C-F1C1-4948-BFEC-B9D3760F1B03}" type="slidenum">
              <a:rPr lang="en-US" smtClean="0"/>
              <a:pPr/>
              <a:t>41</a:t>
            </a:fld>
            <a:endParaRPr lang="en-US"/>
          </a:p>
        </p:txBody>
      </p:sp>
      <p:pic>
        <p:nvPicPr>
          <p:cNvPr id="3" name="Image 2"/>
          <p:cNvPicPr>
            <a:picLocks noChangeAspect="1"/>
          </p:cNvPicPr>
          <p:nvPr/>
        </p:nvPicPr>
        <p:blipFill rotWithShape="1">
          <a:blip r:embed="rId2"/>
          <a:srcRect l="25000" t="32215" r="23333" b="13486"/>
          <a:stretch/>
        </p:blipFill>
        <p:spPr>
          <a:xfrm>
            <a:off x="537831" y="914400"/>
            <a:ext cx="8225169" cy="4860000"/>
          </a:xfrm>
          <a:prstGeom prst="rect">
            <a:avLst/>
          </a:prstGeom>
        </p:spPr>
      </p:pic>
    </p:spTree>
    <p:extLst>
      <p:ext uri="{BB962C8B-B14F-4D97-AF65-F5344CB8AC3E}">
        <p14:creationId xmlns:p14="http://schemas.microsoft.com/office/powerpoint/2010/main" val="33419174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pPr marL="342900" lvl="1" indent="-342900" algn="l" rtl="0">
              <a:spcBef>
                <a:spcPct val="0"/>
              </a:spcBef>
              <a:buFont typeface="+mj-lt"/>
              <a:buAutoNum type="alphaLcPeriod"/>
            </a:pPr>
            <a:r>
              <a:rPr lang="en-US" sz="3200" b="1" dirty="0">
                <a:solidFill>
                  <a:srgbClr val="C00000"/>
                </a:solidFill>
                <a:latin typeface="Arial Narrow" panose="020B0606020202030204" pitchFamily="34" charset="0"/>
              </a:rPr>
              <a:t>Phase I reactions utilizing the P450 system: </a:t>
            </a:r>
            <a:endParaRPr lang="en-US" sz="4800" b="1" dirty="0">
              <a:solidFill>
                <a:srgbClr val="C00000"/>
              </a:solidFill>
              <a:latin typeface="Arial Narrow" panose="020B0606020202030204" pitchFamily="34" charset="0"/>
            </a:endParaRPr>
          </a:p>
        </p:txBody>
      </p:sp>
      <p:sp>
        <p:nvSpPr>
          <p:cNvPr id="3" name="Content Placeholder 2"/>
          <p:cNvSpPr>
            <a:spLocks noGrp="1"/>
          </p:cNvSpPr>
          <p:nvPr>
            <p:ph idx="1"/>
          </p:nvPr>
        </p:nvSpPr>
        <p:spPr>
          <a:xfrm>
            <a:off x="491318" y="1219200"/>
            <a:ext cx="8195481" cy="4708525"/>
          </a:xfrm>
        </p:spPr>
        <p:txBody>
          <a:bodyPr>
            <a:normAutofit/>
          </a:bodyPr>
          <a:lstStyle/>
          <a:p>
            <a:r>
              <a:rPr lang="en-US" sz="2400" dirty="0">
                <a:latin typeface="Arial Narrow" panose="020B0606020202030204" pitchFamily="34" charset="0"/>
              </a:rPr>
              <a:t>Are catalyzed by the </a:t>
            </a:r>
            <a:r>
              <a:rPr lang="en-US" sz="2400" dirty="0" err="1">
                <a:latin typeface="Arial Narrow" panose="020B0606020202030204" pitchFamily="34" charset="0"/>
              </a:rPr>
              <a:t>cytochrome</a:t>
            </a:r>
            <a:r>
              <a:rPr lang="en-US" sz="2400" dirty="0">
                <a:latin typeface="Arial Narrow" panose="020B0606020202030204" pitchFamily="34" charset="0"/>
              </a:rPr>
              <a:t> P450 system (</a:t>
            </a:r>
            <a:r>
              <a:rPr lang="en-US" sz="2400" dirty="0" err="1">
                <a:latin typeface="Arial Narrow" panose="020B0606020202030204" pitchFamily="34" charset="0"/>
              </a:rPr>
              <a:t>microsomal</a:t>
            </a:r>
            <a:r>
              <a:rPr lang="en-US" sz="2400" dirty="0">
                <a:latin typeface="Arial Narrow" panose="020B0606020202030204" pitchFamily="34" charset="0"/>
              </a:rPr>
              <a:t> mixed-function </a:t>
            </a:r>
            <a:r>
              <a:rPr lang="en-US" sz="2400" dirty="0" err="1">
                <a:latin typeface="Arial Narrow" panose="020B0606020202030204" pitchFamily="34" charset="0"/>
              </a:rPr>
              <a:t>oxidases</a:t>
            </a:r>
            <a:r>
              <a:rPr lang="en-US" sz="2400" dirty="0">
                <a:latin typeface="Arial Narrow" panose="020B0606020202030204" pitchFamily="34" charset="0"/>
              </a:rPr>
              <a:t>)</a:t>
            </a:r>
          </a:p>
          <a:p>
            <a:r>
              <a:rPr lang="en-US" sz="2400" dirty="0">
                <a:latin typeface="Arial Narrow" panose="020B0606020202030204" pitchFamily="34" charset="0"/>
              </a:rPr>
              <a:t>The most common reaction catalyzed by cytochromes P450 is </a:t>
            </a:r>
            <a:r>
              <a:rPr lang="en-US" sz="2400" b="1" dirty="0">
                <a:latin typeface="Arial Narrow" panose="020B0606020202030204" pitchFamily="34" charset="0"/>
              </a:rPr>
              <a:t>a monooxygenase reaction</a:t>
            </a:r>
          </a:p>
          <a:p>
            <a:pPr marL="354013" indent="0">
              <a:buNone/>
            </a:pPr>
            <a:r>
              <a:rPr lang="en-US" sz="2400" dirty="0">
                <a:latin typeface="Arial Narrow" panose="020B0606020202030204" pitchFamily="34" charset="0"/>
              </a:rPr>
              <a:t> e.g., insertion of one atom of oxygen into an organic substrate (RH) while the other oxygen atom is reduced to water:</a:t>
            </a:r>
          </a:p>
          <a:p>
            <a:endParaRPr lang="en-US" dirty="0">
              <a:latin typeface="Arial Narrow" panose="020B0606020202030204" pitchFamily="34" charset="0"/>
            </a:endParaRPr>
          </a:p>
          <a:p>
            <a:pPr>
              <a:buNone/>
            </a:pPr>
            <a:r>
              <a:rPr lang="en-US" dirty="0">
                <a:latin typeface="Arial Narrow" panose="020B0606020202030204" pitchFamily="34" charset="0"/>
              </a:rPr>
              <a:t>     </a:t>
            </a:r>
            <a:endParaRPr lang="ar-JO" dirty="0">
              <a:latin typeface="Arial Narrow" panose="020B0606020202030204" pitchFamily="34" charset="0"/>
            </a:endParaRPr>
          </a:p>
        </p:txBody>
      </p:sp>
      <p:sp>
        <p:nvSpPr>
          <p:cNvPr id="4" name="عنصر نائب لرقم الشريحة 3"/>
          <p:cNvSpPr>
            <a:spLocks noGrp="1"/>
          </p:cNvSpPr>
          <p:nvPr>
            <p:ph type="sldNum" sz="quarter" idx="12"/>
          </p:nvPr>
        </p:nvSpPr>
        <p:spPr/>
        <p:txBody>
          <a:bodyPr/>
          <a:lstStyle/>
          <a:p>
            <a:fld id="{5FB6210C-F1C1-4948-BFEC-B9D3760F1B03}" type="slidenum">
              <a:rPr lang="en-US" smtClean="0"/>
              <a:pPr/>
              <a:t>42</a:t>
            </a:fld>
            <a:endParaRPr lang="en-US"/>
          </a:p>
        </p:txBody>
      </p:sp>
      <p:pic>
        <p:nvPicPr>
          <p:cNvPr id="5" name="Image 4"/>
          <p:cNvPicPr>
            <a:picLocks noChangeAspect="1"/>
          </p:cNvPicPr>
          <p:nvPr/>
        </p:nvPicPr>
        <p:blipFill rotWithShape="1">
          <a:blip r:embed="rId3"/>
          <a:srcRect l="28333" t="60375" r="30000" b="18874"/>
          <a:stretch/>
        </p:blipFill>
        <p:spPr>
          <a:xfrm>
            <a:off x="743931" y="4251600"/>
            <a:ext cx="7714269" cy="2160000"/>
          </a:xfrm>
          <a:prstGeom prst="rect">
            <a:avLst/>
          </a:prstGeom>
        </p:spPr>
      </p:pic>
    </p:spTree>
    <p:extLst>
      <p:ext uri="{BB962C8B-B14F-4D97-AF65-F5344CB8AC3E}">
        <p14:creationId xmlns:p14="http://schemas.microsoft.com/office/powerpoint/2010/main" val="6712648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4406" y="919316"/>
            <a:ext cx="8288594" cy="5633884"/>
          </a:xfrm>
        </p:spPr>
        <p:txBody>
          <a:bodyPr>
            <a:normAutofit/>
          </a:bodyPr>
          <a:lstStyle/>
          <a:p>
            <a:r>
              <a:rPr lang="en-US" sz="2800" dirty="0">
                <a:latin typeface="Arial Narrow" panose="020B0606020202030204" pitchFamily="34" charset="0"/>
              </a:rPr>
              <a:t>The P450 system is important for the:</a:t>
            </a:r>
          </a:p>
          <a:p>
            <a:pPr lvl="1"/>
            <a:r>
              <a:rPr lang="en-US" dirty="0">
                <a:latin typeface="Arial Narrow" panose="020B0606020202030204" pitchFamily="34" charset="0"/>
              </a:rPr>
              <a:t>metabolism of</a:t>
            </a:r>
            <a:r>
              <a:rPr lang="en-US" b="1" dirty="0">
                <a:latin typeface="Arial Narrow" panose="020B0606020202030204" pitchFamily="34" charset="0"/>
              </a:rPr>
              <a:t> endogenous </a:t>
            </a:r>
            <a:r>
              <a:rPr lang="en-US" dirty="0">
                <a:latin typeface="Arial Narrow" panose="020B0606020202030204" pitchFamily="34" charset="0"/>
              </a:rPr>
              <a:t>compounds (such as steroids, lipids, etc.)</a:t>
            </a:r>
          </a:p>
          <a:p>
            <a:pPr lvl="1"/>
            <a:r>
              <a:rPr lang="en-US" dirty="0">
                <a:latin typeface="Arial Narrow" panose="020B0606020202030204" pitchFamily="34" charset="0"/>
              </a:rPr>
              <a:t>the biotransformation of</a:t>
            </a:r>
            <a:r>
              <a:rPr lang="en-US" b="1" dirty="0">
                <a:latin typeface="Arial Narrow" panose="020B0606020202030204" pitchFamily="34" charset="0"/>
              </a:rPr>
              <a:t> exogenous </a:t>
            </a:r>
            <a:r>
              <a:rPr lang="en-US" dirty="0">
                <a:latin typeface="Arial Narrow" panose="020B0606020202030204" pitchFamily="34" charset="0"/>
              </a:rPr>
              <a:t>substances (xenobiotics)</a:t>
            </a:r>
          </a:p>
          <a:p>
            <a:pPr marL="457200" lvl="1" indent="-457200">
              <a:buFont typeface="Arial" panose="020B0604020202020204" pitchFamily="34" charset="0"/>
              <a:buChar char="•"/>
            </a:pPr>
            <a:r>
              <a:rPr lang="en-US" dirty="0">
                <a:latin typeface="Arial Narrow" panose="020B0606020202030204" pitchFamily="34" charset="0"/>
              </a:rPr>
              <a:t>Cytochrome P450 (CYP450) is :</a:t>
            </a:r>
          </a:p>
          <a:p>
            <a:pPr marL="857250" lvl="2" indent="-457200"/>
            <a:r>
              <a:rPr lang="en-US" dirty="0">
                <a:latin typeface="Arial Narrow" panose="020B0606020202030204" pitchFamily="34" charset="0"/>
              </a:rPr>
              <a:t>Superfamily of </a:t>
            </a:r>
            <a:r>
              <a:rPr lang="en-US" dirty="0" err="1">
                <a:latin typeface="Arial Narrow" panose="020B0606020202030204" pitchFamily="34" charset="0"/>
              </a:rPr>
              <a:t>heme-containinig</a:t>
            </a:r>
            <a:r>
              <a:rPr lang="en-US" dirty="0">
                <a:latin typeface="Arial Narrow" panose="020B0606020202030204" pitchFamily="34" charset="0"/>
              </a:rPr>
              <a:t> isoenzymes</a:t>
            </a:r>
          </a:p>
          <a:p>
            <a:pPr marL="857250" lvl="2" indent="-457200"/>
            <a:r>
              <a:rPr lang="en-US" dirty="0">
                <a:latin typeface="Arial Narrow" panose="020B0606020202030204" pitchFamily="34" charset="0"/>
              </a:rPr>
              <a:t>Located in most cells (primarily in the liver and GI tract)</a:t>
            </a:r>
          </a:p>
          <a:p>
            <a:pPr marL="857250" lvl="2" indent="-457200"/>
            <a:r>
              <a:rPr lang="en-US" b="1" dirty="0">
                <a:solidFill>
                  <a:srgbClr val="C00000"/>
                </a:solidFill>
                <a:latin typeface="Arial Narrow" panose="020B0606020202030204" pitchFamily="34" charset="0"/>
              </a:rPr>
              <a:t>P: pigment </a:t>
            </a:r>
            <a:r>
              <a:rPr lang="en-US" dirty="0">
                <a:latin typeface="Arial Narrow" panose="020B0606020202030204" pitchFamily="34" charset="0"/>
              </a:rPr>
              <a:t>as these enzymes are red because of their </a:t>
            </a:r>
            <a:r>
              <a:rPr lang="en-US" dirty="0" err="1">
                <a:latin typeface="Arial Narrow" panose="020B0606020202030204" pitchFamily="34" charset="0"/>
              </a:rPr>
              <a:t>heme</a:t>
            </a:r>
            <a:r>
              <a:rPr lang="en-US" dirty="0">
                <a:latin typeface="Arial Narrow" panose="020B0606020202030204" pitchFamily="34" charset="0"/>
              </a:rPr>
              <a:t> group</a:t>
            </a:r>
          </a:p>
          <a:p>
            <a:pPr marL="857250" lvl="2" indent="-457200"/>
            <a:r>
              <a:rPr lang="en-US" b="1" dirty="0">
                <a:solidFill>
                  <a:srgbClr val="0000CC"/>
                </a:solidFill>
                <a:latin typeface="Arial Narrow" panose="020B0606020202030204" pitchFamily="34" charset="0"/>
              </a:rPr>
              <a:t>450:</a:t>
            </a:r>
            <a:r>
              <a:rPr lang="en-US" b="1" dirty="0">
                <a:latin typeface="Arial Narrow" panose="020B0606020202030204" pitchFamily="34" charset="0"/>
              </a:rPr>
              <a:t> </a:t>
            </a:r>
            <a:r>
              <a:rPr lang="en-US" dirty="0">
                <a:latin typeface="Arial Narrow" panose="020B0606020202030204" pitchFamily="34" charset="0"/>
              </a:rPr>
              <a:t>wavelength of the absorption maximum of the enzyme when it is in the reduced state and complexed with CO.</a:t>
            </a:r>
            <a:endParaRPr lang="ar-JO" dirty="0">
              <a:latin typeface="Arial Narrow" panose="020B0606020202030204" pitchFamily="34" charset="0"/>
            </a:endParaRPr>
          </a:p>
          <a:p>
            <a:pPr marL="457200" lvl="1" indent="-457200">
              <a:buFont typeface="Arial" panose="020B0604020202020204" pitchFamily="34" charset="0"/>
              <a:buChar char="•"/>
            </a:pPr>
            <a:endParaRPr lang="en-US" dirty="0">
              <a:latin typeface="Arial Narrow" panose="020B0606020202030204" pitchFamily="34" charset="0"/>
            </a:endParaRPr>
          </a:p>
        </p:txBody>
      </p:sp>
      <p:sp>
        <p:nvSpPr>
          <p:cNvPr id="4" name="عنصر نائب لرقم الشريحة 3"/>
          <p:cNvSpPr>
            <a:spLocks noGrp="1"/>
          </p:cNvSpPr>
          <p:nvPr>
            <p:ph type="sldNum" sz="quarter" idx="12"/>
          </p:nvPr>
        </p:nvSpPr>
        <p:spPr/>
        <p:txBody>
          <a:bodyPr/>
          <a:lstStyle/>
          <a:p>
            <a:fld id="{5FB6210C-F1C1-4948-BFEC-B9D3760F1B03}" type="slidenum">
              <a:rPr lang="en-US" smtClean="0"/>
              <a:pPr/>
              <a:t>43</a:t>
            </a:fld>
            <a:endParaRPr lang="en-US"/>
          </a:p>
        </p:txBody>
      </p:sp>
      <p:sp>
        <p:nvSpPr>
          <p:cNvPr id="5" name="Title 1"/>
          <p:cNvSpPr>
            <a:spLocks noGrp="1"/>
          </p:cNvSpPr>
          <p:nvPr>
            <p:ph type="title"/>
          </p:nvPr>
        </p:nvSpPr>
        <p:spPr>
          <a:xfrm>
            <a:off x="457200" y="-152400"/>
            <a:ext cx="8229600" cy="1143000"/>
          </a:xfrm>
        </p:spPr>
        <p:txBody>
          <a:bodyPr>
            <a:normAutofit/>
          </a:bodyPr>
          <a:lstStyle/>
          <a:p>
            <a:pPr algn="l"/>
            <a:r>
              <a:rPr lang="en-US" sz="3600" b="1" dirty="0">
                <a:solidFill>
                  <a:schemeClr val="accent2">
                    <a:lumMod val="75000"/>
                  </a:schemeClr>
                </a:solidFill>
                <a:latin typeface="Arial Narrow" panose="020B0606020202030204" pitchFamily="34" charset="0"/>
              </a:rPr>
              <a:t>Cytochrome P450 (CYP)</a:t>
            </a:r>
          </a:p>
        </p:txBody>
      </p:sp>
    </p:spTree>
    <p:extLst>
      <p:ext uri="{BB962C8B-B14F-4D97-AF65-F5344CB8AC3E}">
        <p14:creationId xmlns:p14="http://schemas.microsoft.com/office/powerpoint/2010/main" val="37114189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sz="4000" b="1" dirty="0">
                <a:solidFill>
                  <a:srgbClr val="C00000"/>
                </a:solidFill>
                <a:latin typeface="Arial Narrow" panose="020B0606020202030204" pitchFamily="34" charset="0"/>
              </a:rPr>
              <a:t>1) Nomenclature: </a:t>
            </a:r>
            <a:endParaRPr lang="ar-JO" sz="4000" b="1" dirty="0">
              <a:solidFill>
                <a:srgbClr val="C00000"/>
              </a:solidFill>
              <a:latin typeface="Arial Narrow" panose="020B0606020202030204" pitchFamily="34" charset="0"/>
            </a:endParaRPr>
          </a:p>
        </p:txBody>
      </p:sp>
      <p:sp>
        <p:nvSpPr>
          <p:cNvPr id="5" name="Content Placeholder 4"/>
          <p:cNvSpPr>
            <a:spLocks noGrp="1"/>
          </p:cNvSpPr>
          <p:nvPr>
            <p:ph sz="half" idx="1"/>
          </p:nvPr>
        </p:nvSpPr>
        <p:spPr>
          <a:xfrm>
            <a:off x="457200" y="1600200"/>
            <a:ext cx="8229600" cy="4525963"/>
          </a:xfrm>
        </p:spPr>
        <p:txBody>
          <a:bodyPr>
            <a:normAutofit/>
          </a:bodyPr>
          <a:lstStyle/>
          <a:p>
            <a:pPr marL="514350" indent="-514350"/>
            <a:r>
              <a:rPr lang="en-US" dirty="0">
                <a:latin typeface="Arial Narrow" panose="020B0606020202030204" pitchFamily="34" charset="0"/>
              </a:rPr>
              <a:t>The enzymes themselves, are designated with the abbreviation CYP </a:t>
            </a:r>
          </a:p>
          <a:p>
            <a:pPr marL="514350" indent="-514350"/>
            <a:r>
              <a:rPr lang="en-US" dirty="0">
                <a:latin typeface="Arial Narrow" panose="020B0606020202030204" pitchFamily="34" charset="0"/>
              </a:rPr>
              <a:t>Followed by a number indicating the family </a:t>
            </a:r>
            <a:r>
              <a:rPr lang="en-US" b="1" dirty="0">
                <a:solidFill>
                  <a:srgbClr val="0000FF"/>
                </a:solidFill>
                <a:latin typeface="Arial Narrow" panose="020B0606020202030204" pitchFamily="34" charset="0"/>
              </a:rPr>
              <a:t>(3)</a:t>
            </a:r>
          </a:p>
          <a:p>
            <a:pPr marL="514350" indent="-514350"/>
            <a:r>
              <a:rPr lang="en-US" dirty="0">
                <a:latin typeface="Arial Narrow" panose="020B0606020202030204" pitchFamily="34" charset="0"/>
              </a:rPr>
              <a:t>A capital letter indicating the subfamily </a:t>
            </a:r>
            <a:r>
              <a:rPr lang="en-US" b="1" dirty="0">
                <a:solidFill>
                  <a:srgbClr val="00B050"/>
                </a:solidFill>
                <a:latin typeface="Arial Narrow" panose="020B0606020202030204" pitchFamily="34" charset="0"/>
              </a:rPr>
              <a:t>(A)</a:t>
            </a:r>
          </a:p>
          <a:p>
            <a:pPr marL="514350" indent="-514350"/>
            <a:r>
              <a:rPr lang="en-US" dirty="0">
                <a:latin typeface="Arial Narrow" panose="020B0606020202030204" pitchFamily="34" charset="0"/>
              </a:rPr>
              <a:t>Another numeral for the individual gene or specific enzymes </a:t>
            </a:r>
            <a:r>
              <a:rPr lang="en-US" b="1" dirty="0">
                <a:solidFill>
                  <a:srgbClr val="7030A0"/>
                </a:solidFill>
                <a:latin typeface="Arial Narrow" panose="020B0606020202030204" pitchFamily="34" charset="0"/>
              </a:rPr>
              <a:t>(4)</a:t>
            </a:r>
          </a:p>
          <a:p>
            <a:pPr marL="514350" indent="-514350"/>
            <a:r>
              <a:rPr lang="en-US" dirty="0">
                <a:latin typeface="Arial Narrow" panose="020B0606020202030204" pitchFamily="34" charset="0"/>
              </a:rPr>
              <a:t>Example: </a:t>
            </a:r>
            <a:r>
              <a:rPr lang="en-US" dirty="0">
                <a:solidFill>
                  <a:srgbClr val="FF0000"/>
                </a:solidFill>
                <a:latin typeface="Arial Narrow" panose="020B0606020202030204" pitchFamily="34" charset="0"/>
              </a:rPr>
              <a:t>CYP</a:t>
            </a:r>
            <a:r>
              <a:rPr lang="en-US" dirty="0">
                <a:solidFill>
                  <a:srgbClr val="0000CC"/>
                </a:solidFill>
                <a:latin typeface="Arial Narrow" panose="020B0606020202030204" pitchFamily="34" charset="0"/>
              </a:rPr>
              <a:t>3</a:t>
            </a:r>
            <a:r>
              <a:rPr lang="en-US" dirty="0">
                <a:solidFill>
                  <a:srgbClr val="00B050"/>
                </a:solidFill>
                <a:latin typeface="Arial Narrow" panose="020B0606020202030204" pitchFamily="34" charset="0"/>
              </a:rPr>
              <a:t>A</a:t>
            </a:r>
            <a:r>
              <a:rPr lang="en-US" dirty="0">
                <a:solidFill>
                  <a:srgbClr val="7030A0"/>
                </a:solidFill>
                <a:latin typeface="Arial Narrow" panose="020B0606020202030204" pitchFamily="34" charset="0"/>
              </a:rPr>
              <a:t>4</a:t>
            </a:r>
            <a:r>
              <a:rPr lang="en-US" dirty="0">
                <a:latin typeface="Arial Narrow" panose="020B0606020202030204" pitchFamily="34" charset="0"/>
              </a:rPr>
              <a:t>.</a:t>
            </a:r>
            <a:endParaRPr lang="ar-JO" dirty="0">
              <a:latin typeface="Arial Narrow" panose="020B0606020202030204" pitchFamily="34" charset="0"/>
            </a:endParaRPr>
          </a:p>
        </p:txBody>
      </p:sp>
      <p:sp>
        <p:nvSpPr>
          <p:cNvPr id="2" name="عنصر نائب لرقم الشريحة 1"/>
          <p:cNvSpPr>
            <a:spLocks noGrp="1"/>
          </p:cNvSpPr>
          <p:nvPr>
            <p:ph type="sldNum" sz="quarter" idx="12"/>
          </p:nvPr>
        </p:nvSpPr>
        <p:spPr/>
        <p:txBody>
          <a:bodyPr/>
          <a:lstStyle/>
          <a:p>
            <a:fld id="{5FB6210C-F1C1-4948-BFEC-B9D3760F1B03}" type="slidenum">
              <a:rPr lang="en-US" smtClean="0"/>
              <a:pPr/>
              <a:t>44</a:t>
            </a:fld>
            <a:endParaRPr lang="en-US"/>
          </a:p>
        </p:txBody>
      </p:sp>
    </p:spTree>
    <p:extLst>
      <p:ext uri="{BB962C8B-B14F-4D97-AF65-F5344CB8AC3E}">
        <p14:creationId xmlns:p14="http://schemas.microsoft.com/office/powerpoint/2010/main" val="34081624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1143000"/>
          </a:xfrm>
        </p:spPr>
        <p:txBody>
          <a:bodyPr>
            <a:normAutofit/>
          </a:bodyPr>
          <a:lstStyle/>
          <a:p>
            <a:pPr algn="l">
              <a:buClr>
                <a:srgbClr val="FF0000"/>
              </a:buClr>
            </a:pPr>
            <a:r>
              <a:rPr lang="en-US" sz="4000" b="1" dirty="0">
                <a:solidFill>
                  <a:srgbClr val="C00000"/>
                </a:solidFill>
              </a:rPr>
              <a:t>2) Specificity: </a:t>
            </a:r>
          </a:p>
        </p:txBody>
      </p:sp>
      <p:sp>
        <p:nvSpPr>
          <p:cNvPr id="6" name="Content Placeholder 5"/>
          <p:cNvSpPr>
            <a:spLocks noGrp="1"/>
          </p:cNvSpPr>
          <p:nvPr>
            <p:ph sz="half" idx="1"/>
          </p:nvPr>
        </p:nvSpPr>
        <p:spPr>
          <a:xfrm>
            <a:off x="427703" y="1179871"/>
            <a:ext cx="5973097" cy="5068529"/>
          </a:xfrm>
        </p:spPr>
        <p:txBody>
          <a:bodyPr>
            <a:normAutofit lnSpcReduction="10000"/>
          </a:bodyPr>
          <a:lstStyle/>
          <a:p>
            <a:pPr marL="514350" indent="-514350" algn="l" rtl="0"/>
            <a:r>
              <a:rPr lang="en-US" sz="2400" dirty="0">
                <a:latin typeface="Arial Narrow" panose="020B0606020202030204" pitchFamily="34" charset="0"/>
              </a:rPr>
              <a:t>Many different P450 </a:t>
            </a:r>
            <a:r>
              <a:rPr lang="en-US" sz="2400" dirty="0" err="1">
                <a:latin typeface="Arial Narrow" panose="020B0606020202030204" pitchFamily="34" charset="0"/>
              </a:rPr>
              <a:t>isoforms</a:t>
            </a:r>
            <a:r>
              <a:rPr lang="en-US" sz="2400" dirty="0">
                <a:latin typeface="Arial Narrow" panose="020B0606020202030204" pitchFamily="34" charset="0"/>
              </a:rPr>
              <a:t>. </a:t>
            </a:r>
          </a:p>
          <a:p>
            <a:pPr marL="514350" indent="-514350" algn="l" rtl="0"/>
            <a:r>
              <a:rPr lang="en-US" sz="2400" dirty="0">
                <a:latin typeface="Arial Narrow" panose="020B0606020202030204" pitchFamily="34" charset="0"/>
              </a:rPr>
              <a:t>They can modify a large number of structurally diverse substrates. </a:t>
            </a:r>
          </a:p>
          <a:p>
            <a:pPr marL="514350" indent="-514350" algn="l" rtl="0"/>
            <a:r>
              <a:rPr lang="en-US" sz="2400" dirty="0">
                <a:latin typeface="Arial Narrow" panose="020B0606020202030204" pitchFamily="34" charset="0"/>
              </a:rPr>
              <a:t>One drug may be a substrate for more than one isozyme. </a:t>
            </a:r>
          </a:p>
          <a:p>
            <a:pPr marL="514350" indent="-514350" algn="l" rtl="0"/>
            <a:r>
              <a:rPr lang="en-US" sz="2400" dirty="0">
                <a:latin typeface="Arial Narrow" panose="020B0606020202030204" pitchFamily="34" charset="0"/>
              </a:rPr>
              <a:t>Four </a:t>
            </a:r>
            <a:r>
              <a:rPr lang="en-US" sz="2400" dirty="0" err="1">
                <a:latin typeface="Arial Narrow" panose="020B0606020202030204" pitchFamily="34" charset="0"/>
              </a:rPr>
              <a:t>isozymes</a:t>
            </a:r>
            <a:r>
              <a:rPr lang="en-US" sz="2400" dirty="0">
                <a:latin typeface="Arial Narrow" panose="020B0606020202030204" pitchFamily="34" charset="0"/>
              </a:rPr>
              <a:t> are responsible for the vast majority of P450-catalyzed reactions. </a:t>
            </a:r>
          </a:p>
          <a:p>
            <a:pPr marL="1314450" lvl="2" indent="-514350"/>
            <a:r>
              <a:rPr lang="en-US" dirty="0">
                <a:solidFill>
                  <a:srgbClr val="FF0000"/>
                </a:solidFill>
                <a:latin typeface="Arial Narrow" panose="020B0606020202030204" pitchFamily="34" charset="0"/>
              </a:rPr>
              <a:t>CYP3A4/5</a:t>
            </a:r>
          </a:p>
          <a:p>
            <a:pPr marL="1314450" lvl="2" indent="-514350"/>
            <a:r>
              <a:rPr lang="en-US" dirty="0">
                <a:solidFill>
                  <a:srgbClr val="3333FF"/>
                </a:solidFill>
                <a:latin typeface="Arial Narrow" panose="020B0606020202030204" pitchFamily="34" charset="0"/>
              </a:rPr>
              <a:t>CYP2D6</a:t>
            </a:r>
            <a:endParaRPr lang="en-US" dirty="0">
              <a:solidFill>
                <a:srgbClr val="FF33CC"/>
              </a:solidFill>
              <a:latin typeface="Arial Narrow" panose="020B0606020202030204" pitchFamily="34" charset="0"/>
            </a:endParaRPr>
          </a:p>
          <a:p>
            <a:pPr marL="1314450" lvl="2" indent="-514350"/>
            <a:r>
              <a:rPr lang="en-US" dirty="0">
                <a:solidFill>
                  <a:srgbClr val="FF33CC"/>
                </a:solidFill>
                <a:latin typeface="Arial Narrow" panose="020B0606020202030204" pitchFamily="34" charset="0"/>
              </a:rPr>
              <a:t>CYP2C8/9</a:t>
            </a:r>
          </a:p>
          <a:p>
            <a:pPr marL="1314450" lvl="2" indent="-514350"/>
            <a:r>
              <a:rPr lang="en-US" dirty="0">
                <a:solidFill>
                  <a:srgbClr val="00B050"/>
                </a:solidFill>
                <a:latin typeface="Arial Narrow" panose="020B0606020202030204" pitchFamily="34" charset="0"/>
              </a:rPr>
              <a:t>CYP1A2</a:t>
            </a:r>
            <a:r>
              <a:rPr lang="en-US" dirty="0">
                <a:latin typeface="Arial Narrow" panose="020B0606020202030204" pitchFamily="34" charset="0"/>
              </a:rPr>
              <a:t> </a:t>
            </a:r>
          </a:p>
          <a:p>
            <a:pPr marL="342900" lvl="2" indent="-342900"/>
            <a:r>
              <a:rPr lang="en-US" sz="2400" dirty="0">
                <a:latin typeface="Arial Narrow" panose="020B0606020202030204" pitchFamily="34" charset="0"/>
              </a:rPr>
              <a:t>Considerable amounts of CYP3A4 are found in intestinal mucosa ( responsible for first-pass metabolism)</a:t>
            </a:r>
          </a:p>
        </p:txBody>
      </p:sp>
      <p:pic>
        <p:nvPicPr>
          <p:cNvPr id="5" name="Picture 2"/>
          <p:cNvPicPr>
            <a:picLocks noGrp="1" noChangeAspect="1" noChangeArrowheads="1"/>
          </p:cNvPicPr>
          <p:nvPr>
            <p:ph sz="half" idx="2"/>
          </p:nvPr>
        </p:nvPicPr>
        <p:blipFill>
          <a:blip r:embed="rId3" cstate="print"/>
          <a:srcRect/>
          <a:stretch>
            <a:fillRect/>
          </a:stretch>
        </p:blipFill>
        <p:spPr bwMode="auto">
          <a:xfrm>
            <a:off x="6477000" y="1600200"/>
            <a:ext cx="2438400" cy="4492978"/>
          </a:xfrm>
          <a:prstGeom prst="rect">
            <a:avLst/>
          </a:prstGeom>
          <a:noFill/>
          <a:ln w="9525">
            <a:noFill/>
            <a:miter lim="800000"/>
            <a:headEnd/>
            <a:tailEnd/>
          </a:ln>
          <a:effectLst/>
        </p:spPr>
      </p:pic>
      <p:sp>
        <p:nvSpPr>
          <p:cNvPr id="2" name="عنصر نائب لرقم الشريحة 1"/>
          <p:cNvSpPr>
            <a:spLocks noGrp="1"/>
          </p:cNvSpPr>
          <p:nvPr>
            <p:ph type="sldNum" sz="quarter" idx="12"/>
          </p:nvPr>
        </p:nvSpPr>
        <p:spPr/>
        <p:txBody>
          <a:bodyPr/>
          <a:lstStyle/>
          <a:p>
            <a:fld id="{5FB6210C-F1C1-4948-BFEC-B9D3760F1B03}" type="slidenum">
              <a:rPr lang="en-US" smtClean="0"/>
              <a:pPr/>
              <a:t>45</a:t>
            </a:fld>
            <a:endParaRPr lang="en-US"/>
          </a:p>
        </p:txBody>
      </p:sp>
    </p:spTree>
    <p:extLst>
      <p:ext uri="{BB962C8B-B14F-4D97-AF65-F5344CB8AC3E}">
        <p14:creationId xmlns:p14="http://schemas.microsoft.com/office/powerpoint/2010/main" val="3454489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444" y="250723"/>
            <a:ext cx="8185355" cy="739877"/>
          </a:xfrm>
        </p:spPr>
        <p:txBody>
          <a:bodyPr>
            <a:normAutofit/>
          </a:bodyPr>
          <a:lstStyle/>
          <a:p>
            <a:pPr algn="l"/>
            <a:r>
              <a:rPr lang="en-US" sz="4000" b="1" dirty="0">
                <a:solidFill>
                  <a:srgbClr val="C00000"/>
                </a:solidFill>
                <a:latin typeface="Arial Narrow" panose="020B0606020202030204" pitchFamily="34" charset="0"/>
              </a:rPr>
              <a:t>3) Genetic variability: </a:t>
            </a:r>
            <a:endParaRPr lang="ar-JO" sz="4000" b="1" dirty="0">
              <a:solidFill>
                <a:srgbClr val="C00000"/>
              </a:solidFill>
              <a:latin typeface="Arial Narrow" panose="020B0606020202030204" pitchFamily="34" charset="0"/>
            </a:endParaRPr>
          </a:p>
        </p:txBody>
      </p:sp>
      <p:sp>
        <p:nvSpPr>
          <p:cNvPr id="3" name="Content Placeholder 2"/>
          <p:cNvSpPr>
            <a:spLocks noGrp="1"/>
          </p:cNvSpPr>
          <p:nvPr>
            <p:ph idx="1"/>
          </p:nvPr>
        </p:nvSpPr>
        <p:spPr>
          <a:xfrm>
            <a:off x="381000" y="990600"/>
            <a:ext cx="8229600" cy="1981200"/>
          </a:xfrm>
        </p:spPr>
        <p:txBody>
          <a:bodyPr>
            <a:noAutofit/>
          </a:bodyPr>
          <a:lstStyle/>
          <a:p>
            <a:pPr algn="l" rtl="0"/>
            <a:r>
              <a:rPr lang="en-US" sz="2800" dirty="0">
                <a:latin typeface="Arial Narrow" panose="020B0606020202030204" pitchFamily="34" charset="0"/>
              </a:rPr>
              <a:t>P450 enzymes exhibit considerable genetic variability among individuals and racial groups. </a:t>
            </a:r>
          </a:p>
          <a:p>
            <a:pPr algn="l" rtl="0"/>
            <a:r>
              <a:rPr lang="en-US" sz="2800" dirty="0">
                <a:latin typeface="Arial Narrow" panose="020B0606020202030204" pitchFamily="34" charset="0"/>
              </a:rPr>
              <a:t>Variations in P450 activity may alter a drug’s efficacy and the risk of adverse events. </a:t>
            </a:r>
          </a:p>
        </p:txBody>
      </p:sp>
      <p:sp>
        <p:nvSpPr>
          <p:cNvPr id="4" name="عنصر نائب لرقم الشريحة 3"/>
          <p:cNvSpPr>
            <a:spLocks noGrp="1"/>
          </p:cNvSpPr>
          <p:nvPr>
            <p:ph type="sldNum" sz="quarter" idx="12"/>
          </p:nvPr>
        </p:nvSpPr>
        <p:spPr/>
        <p:txBody>
          <a:bodyPr/>
          <a:lstStyle/>
          <a:p>
            <a:fld id="{5FB6210C-F1C1-4948-BFEC-B9D3760F1B03}" type="slidenum">
              <a:rPr lang="en-US" smtClean="0"/>
              <a:pPr/>
              <a:t>46</a:t>
            </a:fld>
            <a:endParaRPr lang="en-US"/>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2895600"/>
            <a:ext cx="5400000" cy="3878444"/>
          </a:xfrm>
          <a:prstGeom prst="rect">
            <a:avLst/>
          </a:prstGeom>
          <a:ln>
            <a:solidFill>
              <a:schemeClr val="tx1"/>
            </a:solidFill>
          </a:ln>
        </p:spPr>
      </p:pic>
    </p:spTree>
    <p:extLst>
      <p:ext uri="{BB962C8B-B14F-4D97-AF65-F5344CB8AC3E}">
        <p14:creationId xmlns:p14="http://schemas.microsoft.com/office/powerpoint/2010/main" val="15501350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dirty="0"/>
          </a:p>
        </p:txBody>
      </p:sp>
      <p:sp>
        <p:nvSpPr>
          <p:cNvPr id="4" name="عنصر نائب لرقم الشريحة 3"/>
          <p:cNvSpPr>
            <a:spLocks noGrp="1"/>
          </p:cNvSpPr>
          <p:nvPr>
            <p:ph type="sldNum" sz="quarter" idx="12"/>
          </p:nvPr>
        </p:nvSpPr>
        <p:spPr/>
        <p:txBody>
          <a:bodyPr/>
          <a:lstStyle/>
          <a:p>
            <a:fld id="{5FB6210C-F1C1-4948-BFEC-B9D3760F1B03}" type="slidenum">
              <a:rPr lang="en-US" smtClean="0"/>
              <a:pPr/>
              <a:t>47</a:t>
            </a:fld>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22446"/>
            <a:ext cx="7772400" cy="6103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77743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algn="l"/>
            <a:r>
              <a:rPr lang="en-US" sz="3200" b="1" u="sng" dirty="0">
                <a:solidFill>
                  <a:srgbClr val="C00000"/>
                </a:solidFill>
                <a:latin typeface="Arial Narrow" panose="020B0606020202030204" pitchFamily="34" charset="0"/>
              </a:rPr>
              <a:t>Example 1:</a:t>
            </a:r>
          </a:p>
        </p:txBody>
      </p:sp>
      <p:sp>
        <p:nvSpPr>
          <p:cNvPr id="3" name="Content Placeholder 2"/>
          <p:cNvSpPr>
            <a:spLocks noGrp="1"/>
          </p:cNvSpPr>
          <p:nvPr>
            <p:ph idx="1"/>
          </p:nvPr>
        </p:nvSpPr>
        <p:spPr>
          <a:xfrm>
            <a:off x="487680" y="914400"/>
            <a:ext cx="8199120" cy="3825875"/>
          </a:xfrm>
        </p:spPr>
        <p:txBody>
          <a:bodyPr>
            <a:normAutofit/>
          </a:bodyPr>
          <a:lstStyle/>
          <a:p>
            <a:pPr marL="457200" lvl="1" indent="-457200">
              <a:buFont typeface="Arial" panose="020B0604020202020204" pitchFamily="34" charset="0"/>
              <a:buChar char="•"/>
            </a:pPr>
            <a:r>
              <a:rPr lang="en-US" b="1" dirty="0">
                <a:latin typeface="Arial Narrow" panose="020B0606020202030204" pitchFamily="34" charset="0"/>
              </a:rPr>
              <a:t>CYP2D6</a:t>
            </a:r>
            <a:r>
              <a:rPr lang="en-US" dirty="0">
                <a:latin typeface="Arial Narrow" panose="020B0606020202030204" pitchFamily="34" charset="0"/>
              </a:rPr>
              <a:t> exhibits genetic polymorphism.</a:t>
            </a:r>
          </a:p>
          <a:p>
            <a:pPr marL="457200" lvl="1" indent="-457200">
              <a:buFont typeface="Arial" panose="020B0604020202020204" pitchFamily="34" charset="0"/>
              <a:buChar char="•"/>
            </a:pPr>
            <a:r>
              <a:rPr lang="en-US" dirty="0">
                <a:latin typeface="Arial Narrow" panose="020B0606020202030204" pitchFamily="34" charset="0"/>
              </a:rPr>
              <a:t>Patients lacking CYP2D6 can not benefit from </a:t>
            </a:r>
            <a:r>
              <a:rPr lang="en-US" b="1" dirty="0">
                <a:latin typeface="Arial Narrow" panose="020B0606020202030204" pitchFamily="34" charset="0"/>
              </a:rPr>
              <a:t>codeine </a:t>
            </a:r>
            <a:r>
              <a:rPr lang="en-US" dirty="0">
                <a:latin typeface="Arial Narrow" panose="020B0606020202030204" pitchFamily="34" charset="0"/>
              </a:rPr>
              <a:t>analgesic effect</a:t>
            </a:r>
          </a:p>
          <a:p>
            <a:pPr marL="457200" lvl="1" indent="-457200">
              <a:buFont typeface="Arial" panose="020B0604020202020204" pitchFamily="34" charset="0"/>
              <a:buChar char="•"/>
            </a:pPr>
            <a:r>
              <a:rPr lang="en-US" dirty="0">
                <a:latin typeface="Arial Narrow" panose="020B0606020202030204" pitchFamily="34" charset="0"/>
              </a:rPr>
              <a:t>Codeine is activated by O-demethylation by CYP2D6 enzyme </a:t>
            </a:r>
          </a:p>
          <a:p>
            <a:r>
              <a:rPr lang="en-US" sz="2800" dirty="0">
                <a:latin typeface="Arial Narrow" panose="020B0606020202030204" pitchFamily="34" charset="0"/>
              </a:rPr>
              <a:t>This polymorphism is in part </a:t>
            </a:r>
            <a:r>
              <a:rPr lang="en-US" sz="2800" b="1" dirty="0">
                <a:latin typeface="Arial Narrow" panose="020B0606020202030204" pitchFamily="34" charset="0"/>
              </a:rPr>
              <a:t>racially determined</a:t>
            </a:r>
            <a:r>
              <a:rPr lang="en-US" sz="2800" dirty="0">
                <a:latin typeface="Arial Narrow" panose="020B0606020202030204" pitchFamily="34" charset="0"/>
              </a:rPr>
              <a:t>:</a:t>
            </a:r>
          </a:p>
          <a:p>
            <a:pPr lvl="1"/>
            <a:r>
              <a:rPr lang="en-US" sz="2400" dirty="0">
                <a:latin typeface="Arial Narrow" panose="020B0606020202030204" pitchFamily="34" charset="0"/>
              </a:rPr>
              <a:t>5 to 10 percent in European Caucasians</a:t>
            </a:r>
          </a:p>
          <a:p>
            <a:pPr lvl="1"/>
            <a:r>
              <a:rPr lang="en-US" sz="2400" dirty="0">
                <a:latin typeface="Arial Narrow" panose="020B0606020202030204" pitchFamily="34" charset="0"/>
              </a:rPr>
              <a:t>2 percent of Southeast Asians</a:t>
            </a:r>
            <a:endParaRPr lang="en-US" dirty="0">
              <a:latin typeface="Arial Narrow" panose="020B0606020202030204" pitchFamily="34" charset="0"/>
            </a:endParaRPr>
          </a:p>
          <a:p>
            <a:endParaRPr lang="en-US" dirty="0">
              <a:latin typeface="Arial Narrow" panose="020B0606020202030204" pitchFamily="34" charset="0"/>
            </a:endParaRPr>
          </a:p>
        </p:txBody>
      </p:sp>
      <p:sp>
        <p:nvSpPr>
          <p:cNvPr id="4" name="عنصر نائب لرقم الشريحة 3"/>
          <p:cNvSpPr>
            <a:spLocks noGrp="1"/>
          </p:cNvSpPr>
          <p:nvPr>
            <p:ph type="sldNum" sz="quarter" idx="12"/>
          </p:nvPr>
        </p:nvSpPr>
        <p:spPr/>
        <p:txBody>
          <a:bodyPr/>
          <a:lstStyle/>
          <a:p>
            <a:fld id="{5FB6210C-F1C1-4948-BFEC-B9D3760F1B03}" type="slidenum">
              <a:rPr lang="en-US" smtClean="0"/>
              <a:pPr/>
              <a:t>48</a:t>
            </a:fld>
            <a:endParaRPr lang="en-US"/>
          </a:p>
        </p:txBody>
      </p:sp>
      <p:pic>
        <p:nvPicPr>
          <p:cNvPr id="5" name="Picture 2" descr="http://t3.gstatic.com/images?q=tbn:ANd9GcSgcll5ukPQkWI7OQnGjrA3JIWs9HUBWWXB1_gPg8ysD5u0KuXDkQ"/>
          <p:cNvPicPr>
            <a:picLocks noChangeAspect="1" noChangeArrowheads="1"/>
          </p:cNvPicPr>
          <p:nvPr/>
        </p:nvPicPr>
        <p:blipFill>
          <a:blip r:embed="rId3" cstate="print"/>
          <a:srcRect/>
          <a:stretch>
            <a:fillRect/>
          </a:stretch>
        </p:blipFill>
        <p:spPr bwMode="auto">
          <a:xfrm>
            <a:off x="1749164" y="4724400"/>
            <a:ext cx="5645671" cy="1981200"/>
          </a:xfrm>
          <a:prstGeom prst="rect">
            <a:avLst/>
          </a:prstGeom>
          <a:noFill/>
        </p:spPr>
      </p:pic>
      <p:sp>
        <p:nvSpPr>
          <p:cNvPr id="6" name="Rectangle 5"/>
          <p:cNvSpPr/>
          <p:nvPr/>
        </p:nvSpPr>
        <p:spPr>
          <a:xfrm>
            <a:off x="2206364" y="7583825"/>
            <a:ext cx="1181734" cy="461665"/>
          </a:xfrm>
          <a:prstGeom prst="rect">
            <a:avLst/>
          </a:prstGeom>
        </p:spPr>
        <p:txBody>
          <a:bodyPr wrap="none">
            <a:spAutoFit/>
          </a:bodyPr>
          <a:lstStyle/>
          <a:p>
            <a:r>
              <a:rPr lang="en-US" sz="2400" b="1" dirty="0">
                <a:solidFill>
                  <a:srgbClr val="3333FF"/>
                </a:solidFill>
                <a:latin typeface="Arial Narrow" panose="020B0606020202030204" pitchFamily="34" charset="0"/>
              </a:rPr>
              <a:t>Codeine</a:t>
            </a:r>
            <a:endParaRPr lang="en-US" sz="2400" b="1" dirty="0">
              <a:latin typeface="Arial Narrow" panose="020B0606020202030204" pitchFamily="34" charset="0"/>
            </a:endParaRPr>
          </a:p>
        </p:txBody>
      </p:sp>
      <p:sp>
        <p:nvSpPr>
          <p:cNvPr id="7" name="Rectangle 6"/>
          <p:cNvSpPr/>
          <p:nvPr/>
        </p:nvSpPr>
        <p:spPr>
          <a:xfrm>
            <a:off x="5579970" y="7645380"/>
            <a:ext cx="1319592" cy="461665"/>
          </a:xfrm>
          <a:prstGeom prst="rect">
            <a:avLst/>
          </a:prstGeom>
        </p:spPr>
        <p:txBody>
          <a:bodyPr wrap="none">
            <a:spAutoFit/>
          </a:bodyPr>
          <a:lstStyle/>
          <a:p>
            <a:r>
              <a:rPr lang="en-US" sz="2400" b="1" dirty="0">
                <a:solidFill>
                  <a:srgbClr val="FF0000"/>
                </a:solidFill>
                <a:latin typeface="Arial Narrow" panose="020B0606020202030204" pitchFamily="34" charset="0"/>
              </a:rPr>
              <a:t>Morphine</a:t>
            </a:r>
          </a:p>
        </p:txBody>
      </p:sp>
      <p:sp>
        <p:nvSpPr>
          <p:cNvPr id="8" name="Rectangle 7"/>
          <p:cNvSpPr/>
          <p:nvPr/>
        </p:nvSpPr>
        <p:spPr>
          <a:xfrm>
            <a:off x="3768671" y="5715000"/>
            <a:ext cx="1606658" cy="369332"/>
          </a:xfrm>
          <a:prstGeom prst="rect">
            <a:avLst/>
          </a:prstGeom>
        </p:spPr>
        <p:txBody>
          <a:bodyPr wrap="none">
            <a:spAutoFit/>
          </a:bodyPr>
          <a:lstStyle/>
          <a:p>
            <a:r>
              <a:rPr lang="en-US" b="1" dirty="0" err="1"/>
              <a:t>Demethylation</a:t>
            </a:r>
            <a:endParaRPr lang="en-US" dirty="0"/>
          </a:p>
        </p:txBody>
      </p:sp>
      <p:sp>
        <p:nvSpPr>
          <p:cNvPr id="9" name="Ellipse 8"/>
          <p:cNvSpPr/>
          <p:nvPr/>
        </p:nvSpPr>
        <p:spPr>
          <a:xfrm>
            <a:off x="1749164" y="4724400"/>
            <a:ext cx="4572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419631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60080" cy="1173798"/>
          </a:xfrm>
        </p:spPr>
        <p:txBody>
          <a:bodyPr>
            <a:normAutofit/>
          </a:bodyPr>
          <a:lstStyle/>
          <a:p>
            <a:pPr algn="l"/>
            <a:r>
              <a:rPr lang="en-US" sz="3600" b="1" u="sng" dirty="0">
                <a:solidFill>
                  <a:srgbClr val="C00000"/>
                </a:solidFill>
                <a:latin typeface="Arial Narrow" panose="020B0606020202030204" pitchFamily="34" charset="0"/>
              </a:rPr>
              <a:t>Example 2:</a:t>
            </a:r>
          </a:p>
        </p:txBody>
      </p:sp>
      <p:sp>
        <p:nvSpPr>
          <p:cNvPr id="3" name="Content Placeholder 2"/>
          <p:cNvSpPr>
            <a:spLocks noGrp="1"/>
          </p:cNvSpPr>
          <p:nvPr>
            <p:ph idx="1"/>
          </p:nvPr>
        </p:nvSpPr>
        <p:spPr>
          <a:xfrm>
            <a:off x="609600" y="990600"/>
            <a:ext cx="8077200" cy="4647883"/>
          </a:xfrm>
        </p:spPr>
        <p:txBody>
          <a:bodyPr>
            <a:normAutofit/>
          </a:bodyPr>
          <a:lstStyle/>
          <a:p>
            <a:r>
              <a:rPr lang="en-US" sz="2400" b="1" dirty="0">
                <a:latin typeface="Arial Narrow" panose="020B0606020202030204" pitchFamily="34" charset="0"/>
              </a:rPr>
              <a:t>CYP2C</a:t>
            </a:r>
            <a:r>
              <a:rPr lang="en-US" sz="2400" dirty="0">
                <a:latin typeface="Arial Narrow" panose="020B0606020202030204" pitchFamily="34" charset="0"/>
              </a:rPr>
              <a:t> subfamily of isozymes. </a:t>
            </a:r>
          </a:p>
          <a:p>
            <a:r>
              <a:rPr lang="en-US" sz="2400" b="1" dirty="0" err="1">
                <a:latin typeface="Arial Narrow" panose="020B0606020202030204" pitchFamily="34" charset="0"/>
              </a:rPr>
              <a:t>Clopidogrel</a:t>
            </a:r>
            <a:r>
              <a:rPr lang="en-US" sz="2400" dirty="0">
                <a:latin typeface="Arial Narrow" panose="020B0606020202030204" pitchFamily="34" charset="0"/>
              </a:rPr>
              <a:t> is CYP2C19 substrate                              </a:t>
            </a:r>
          </a:p>
          <a:p>
            <a:r>
              <a:rPr lang="en-US" sz="2400" dirty="0">
                <a:latin typeface="Arial Narrow" panose="020B0606020202030204" pitchFamily="34" charset="0"/>
              </a:rPr>
              <a:t>Poor CYP2C19 </a:t>
            </a:r>
            <a:r>
              <a:rPr lang="en-US" sz="2400" dirty="0" err="1">
                <a:latin typeface="Arial Narrow" panose="020B0606020202030204" pitchFamily="34" charset="0"/>
              </a:rPr>
              <a:t>metabolizers</a:t>
            </a:r>
            <a:r>
              <a:rPr lang="en-US" sz="2400" dirty="0">
                <a:latin typeface="Arial Narrow" panose="020B0606020202030204" pitchFamily="34" charset="0"/>
              </a:rPr>
              <a:t> have a higher incidence of cardiovascular events (for example, stroke or myocardial infarction) when taking </a:t>
            </a:r>
            <a:r>
              <a:rPr lang="en-US" sz="2400" dirty="0" err="1">
                <a:latin typeface="Arial Narrow" panose="020B0606020202030204" pitchFamily="34" charset="0"/>
              </a:rPr>
              <a:t>clopidogrel</a:t>
            </a:r>
            <a:r>
              <a:rPr lang="en-US" sz="2400" dirty="0">
                <a:latin typeface="Arial Narrow" panose="020B0606020202030204" pitchFamily="34" charset="0"/>
              </a:rPr>
              <a:t>. </a:t>
            </a:r>
          </a:p>
        </p:txBody>
      </p:sp>
      <p:sp>
        <p:nvSpPr>
          <p:cNvPr id="5" name="عنصر نائب لرقم الشريحة 4"/>
          <p:cNvSpPr>
            <a:spLocks noGrp="1"/>
          </p:cNvSpPr>
          <p:nvPr>
            <p:ph type="sldNum" sz="quarter" idx="12"/>
          </p:nvPr>
        </p:nvSpPr>
        <p:spPr/>
        <p:txBody>
          <a:bodyPr/>
          <a:lstStyle/>
          <a:p>
            <a:fld id="{5FB6210C-F1C1-4948-BFEC-B9D3760F1B03}" type="slidenum">
              <a:rPr lang="en-US" smtClean="0"/>
              <a:pPr/>
              <a:t>49</a:t>
            </a:fld>
            <a:endParaRPr lang="en-US"/>
          </a:p>
        </p:txBody>
      </p:sp>
      <p:pic>
        <p:nvPicPr>
          <p:cNvPr id="3074" name="Picture 2" descr="http://www.hkma.org/english/cme/onlinecme/201110-fig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124200"/>
            <a:ext cx="5004000" cy="3503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859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b="1" dirty="0">
                <a:solidFill>
                  <a:srgbClr val="C00000"/>
                </a:solidFill>
                <a:latin typeface="Arial Narrow" panose="020B0606020202030204" pitchFamily="34" charset="0"/>
              </a:rPr>
              <a:t>Absorption: Rate &amp; Extent </a:t>
            </a:r>
          </a:p>
        </p:txBody>
      </p:sp>
      <p:sp>
        <p:nvSpPr>
          <p:cNvPr id="3" name="Content Placeholder 2"/>
          <p:cNvSpPr>
            <a:spLocks noGrp="1"/>
          </p:cNvSpPr>
          <p:nvPr>
            <p:ph idx="1"/>
          </p:nvPr>
        </p:nvSpPr>
        <p:spPr>
          <a:xfrm>
            <a:off x="457200" y="1600200"/>
            <a:ext cx="8229600" cy="4525963"/>
          </a:xfrm>
        </p:spPr>
        <p:txBody>
          <a:bodyPr>
            <a:normAutofit/>
          </a:bodyPr>
          <a:lstStyle/>
          <a:p>
            <a:pPr algn="l" rtl="0"/>
            <a:endParaRPr lang="en-US" sz="2800" b="1" dirty="0">
              <a:latin typeface="Arial Narrow" panose="020B0606020202030204" pitchFamily="34" charset="0"/>
            </a:endParaRPr>
          </a:p>
          <a:p>
            <a:pPr algn="l" rtl="0">
              <a:buFont typeface="Wingdings" panose="05000000000000000000" pitchFamily="2" charset="2"/>
              <a:buChar char="Ø"/>
            </a:pPr>
            <a:r>
              <a:rPr lang="en-US" sz="2800" b="1" dirty="0">
                <a:solidFill>
                  <a:schemeClr val="accent2">
                    <a:lumMod val="75000"/>
                  </a:schemeClr>
                </a:solidFill>
                <a:latin typeface="Arial Narrow" panose="020B0606020202030204" pitchFamily="34" charset="0"/>
              </a:rPr>
              <a:t>Rate: </a:t>
            </a:r>
            <a:r>
              <a:rPr lang="en-US" sz="2800" b="1" dirty="0">
                <a:latin typeface="Arial Narrow" panose="020B0606020202030204" pitchFamily="34" charset="0"/>
              </a:rPr>
              <a:t>how rapidly does the drug get from its site of administration to the general circulation ?</a:t>
            </a:r>
          </a:p>
          <a:p>
            <a:pPr algn="l" rtl="0">
              <a:buNone/>
            </a:pPr>
            <a:endParaRPr lang="en-US" sz="2800" b="1" dirty="0">
              <a:latin typeface="Arial Narrow" panose="020B0606020202030204" pitchFamily="34" charset="0"/>
            </a:endParaRPr>
          </a:p>
          <a:p>
            <a:pPr algn="l" rtl="0">
              <a:buFont typeface="Wingdings" panose="05000000000000000000" pitchFamily="2" charset="2"/>
              <a:buChar char="Ø"/>
            </a:pPr>
            <a:r>
              <a:rPr lang="en-US" sz="2800" b="1" dirty="0">
                <a:solidFill>
                  <a:schemeClr val="accent2">
                    <a:lumMod val="75000"/>
                  </a:schemeClr>
                </a:solidFill>
                <a:latin typeface="Arial Narrow" panose="020B0606020202030204" pitchFamily="34" charset="0"/>
              </a:rPr>
              <a:t>Extent: </a:t>
            </a:r>
            <a:r>
              <a:rPr lang="en-US" sz="2800" b="1" dirty="0">
                <a:latin typeface="Arial Narrow" panose="020B0606020202030204" pitchFamily="34" charset="0"/>
              </a:rPr>
              <a:t>How much of the administered dose enters the general circulation ? ( % bioavailability = F)</a:t>
            </a:r>
          </a:p>
          <a:p>
            <a:pPr algn="l" rtl="0"/>
            <a:endParaRPr lang="en-US" sz="2800" b="1" dirty="0">
              <a:latin typeface="Arial Narrow" panose="020B0606020202030204" pitchFamily="34" charset="0"/>
            </a:endParaRPr>
          </a:p>
        </p:txBody>
      </p:sp>
      <p:sp>
        <p:nvSpPr>
          <p:cNvPr id="4" name="عنصر نائب لرقم الشريحة 3"/>
          <p:cNvSpPr>
            <a:spLocks noGrp="1"/>
          </p:cNvSpPr>
          <p:nvPr>
            <p:ph type="sldNum" sz="quarter" idx="12"/>
          </p:nvPr>
        </p:nvSpPr>
        <p:spPr/>
        <p:txBody>
          <a:bodyPr/>
          <a:lstStyle/>
          <a:p>
            <a:fld id="{084F2A69-9AEF-4398-A806-4FBEDD949AD8}" type="slidenum">
              <a:rPr lang="en-US" smtClean="0">
                <a:solidFill>
                  <a:prstClr val="black">
                    <a:tint val="75000"/>
                  </a:prstClr>
                </a:solidFill>
              </a:rPr>
              <a:pPr/>
              <a:t>5</a:t>
            </a:fld>
            <a:endParaRPr lang="en-US">
              <a:solidFill>
                <a:prstClr val="black">
                  <a:tint val="75000"/>
                </a:prstClr>
              </a:solidFill>
            </a:endParaRPr>
          </a:p>
        </p:txBody>
      </p:sp>
    </p:spTree>
    <p:extLst>
      <p:ext uri="{BB962C8B-B14F-4D97-AF65-F5344CB8AC3E}">
        <p14:creationId xmlns:p14="http://schemas.microsoft.com/office/powerpoint/2010/main" val="30788514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 y="0"/>
            <a:ext cx="8244840" cy="1234758"/>
          </a:xfrm>
        </p:spPr>
        <p:txBody>
          <a:bodyPr>
            <a:normAutofit/>
          </a:bodyPr>
          <a:lstStyle/>
          <a:p>
            <a:pPr algn="l"/>
            <a:r>
              <a:rPr lang="en-US" sz="4000" b="1" dirty="0">
                <a:solidFill>
                  <a:srgbClr val="C00000"/>
                </a:solidFill>
                <a:latin typeface="Arial Narrow" panose="020B0606020202030204" pitchFamily="34" charset="0"/>
              </a:rPr>
              <a:t>4) Inducers: </a:t>
            </a:r>
            <a:endParaRPr lang="ar-JO" sz="4000" b="1" dirty="0">
              <a:solidFill>
                <a:srgbClr val="C00000"/>
              </a:solidFill>
              <a:latin typeface="Arial Narrow" panose="020B0606020202030204" pitchFamily="34" charset="0"/>
            </a:endParaRPr>
          </a:p>
        </p:txBody>
      </p:sp>
      <p:sp>
        <p:nvSpPr>
          <p:cNvPr id="3" name="Content Placeholder 2"/>
          <p:cNvSpPr>
            <a:spLocks noGrp="1"/>
          </p:cNvSpPr>
          <p:nvPr>
            <p:ph idx="1"/>
          </p:nvPr>
        </p:nvSpPr>
        <p:spPr>
          <a:xfrm>
            <a:off x="502920" y="1143000"/>
            <a:ext cx="8183880" cy="4983163"/>
          </a:xfrm>
        </p:spPr>
        <p:txBody>
          <a:bodyPr>
            <a:noAutofit/>
          </a:bodyPr>
          <a:lstStyle/>
          <a:p>
            <a:r>
              <a:rPr lang="en-US" sz="2800" dirty="0">
                <a:latin typeface="Arial Narrow" panose="020B0606020202030204" pitchFamily="34" charset="0"/>
              </a:rPr>
              <a:t>Enzyme synthesis initiated within 24 h of exposure, increasing over 3 –5 days</a:t>
            </a:r>
          </a:p>
          <a:p>
            <a:r>
              <a:rPr lang="en-US" sz="2800" dirty="0">
                <a:latin typeface="Arial Narrow" panose="020B0606020202030204" pitchFamily="34" charset="0"/>
              </a:rPr>
              <a:t>Effect decreases over 1 –3 weeks after inducing agent is discontinued</a:t>
            </a:r>
          </a:p>
          <a:p>
            <a:r>
              <a:rPr lang="en-US" sz="2800" b="1" dirty="0">
                <a:latin typeface="Arial Narrow" panose="020B0606020202030204" pitchFamily="34" charset="0"/>
              </a:rPr>
              <a:t>Environmental Factors and xenobiotics:</a:t>
            </a:r>
          </a:p>
          <a:p>
            <a:pPr lvl="1"/>
            <a:r>
              <a:rPr lang="en-US" sz="2400" dirty="0">
                <a:latin typeface="Arial Narrow" panose="020B0606020202030204" pitchFamily="34" charset="0"/>
              </a:rPr>
              <a:t>Cigarette smoking, high protein diet, ethanol, exposure to insecticides (DDT, </a:t>
            </a:r>
            <a:r>
              <a:rPr lang="en-US" sz="2400" dirty="0" err="1">
                <a:latin typeface="Arial Narrow" panose="020B0606020202030204" pitchFamily="34" charset="0"/>
              </a:rPr>
              <a:t>Lindane</a:t>
            </a:r>
            <a:r>
              <a:rPr lang="en-US" sz="2400" dirty="0">
                <a:latin typeface="Arial Narrow" panose="020B0606020202030204" pitchFamily="34" charset="0"/>
              </a:rPr>
              <a:t>) &amp; polychlorinated biphenyl (PCBs)</a:t>
            </a:r>
          </a:p>
          <a:p>
            <a:r>
              <a:rPr lang="en-US" sz="2800" b="1" dirty="0">
                <a:latin typeface="Arial Narrow" panose="020B0606020202030204" pitchFamily="34" charset="0"/>
              </a:rPr>
              <a:t>Certain drugs:</a:t>
            </a:r>
          </a:p>
          <a:p>
            <a:pPr lvl="1"/>
            <a:r>
              <a:rPr lang="en-US" sz="2400" dirty="0">
                <a:latin typeface="Arial Narrow" panose="020B0606020202030204" pitchFamily="34" charset="0"/>
              </a:rPr>
              <a:t>Barbiturates, </a:t>
            </a:r>
            <a:r>
              <a:rPr lang="en-US" sz="2400" dirty="0" err="1">
                <a:latin typeface="Arial Narrow" panose="020B0606020202030204" pitchFamily="34" charset="0"/>
              </a:rPr>
              <a:t>phenytoin</a:t>
            </a:r>
            <a:r>
              <a:rPr lang="en-US" sz="2400" dirty="0">
                <a:latin typeface="Arial Narrow" panose="020B0606020202030204" pitchFamily="34" charset="0"/>
              </a:rPr>
              <a:t>, </a:t>
            </a:r>
            <a:r>
              <a:rPr lang="en-US" sz="2400" dirty="0" err="1">
                <a:latin typeface="Arial Narrow" panose="020B0606020202030204" pitchFamily="34" charset="0"/>
              </a:rPr>
              <a:t>carbamazepine</a:t>
            </a:r>
            <a:r>
              <a:rPr lang="en-US" sz="2400" dirty="0">
                <a:latin typeface="Arial Narrow" panose="020B0606020202030204" pitchFamily="34" charset="0"/>
              </a:rPr>
              <a:t>, </a:t>
            </a:r>
            <a:r>
              <a:rPr lang="en-US" sz="2400" dirty="0" err="1">
                <a:latin typeface="Arial Narrow" panose="020B0606020202030204" pitchFamily="34" charset="0"/>
              </a:rPr>
              <a:t>rifampicin</a:t>
            </a:r>
            <a:r>
              <a:rPr lang="en-US" sz="2400" dirty="0">
                <a:latin typeface="Arial Narrow" panose="020B0606020202030204" pitchFamily="34" charset="0"/>
              </a:rPr>
              <a:t>&amp; </a:t>
            </a:r>
            <a:r>
              <a:rPr lang="en-US" sz="2400" dirty="0" err="1">
                <a:latin typeface="Arial Narrow" panose="020B0606020202030204" pitchFamily="34" charset="0"/>
              </a:rPr>
              <a:t>dexamethasone</a:t>
            </a:r>
            <a:endParaRPr lang="en-US" sz="2400" dirty="0">
              <a:latin typeface="Arial Narrow" panose="020B0606020202030204" pitchFamily="34" charset="0"/>
            </a:endParaRPr>
          </a:p>
        </p:txBody>
      </p:sp>
      <p:sp>
        <p:nvSpPr>
          <p:cNvPr id="4" name="عنصر نائب لرقم الشريحة 3"/>
          <p:cNvSpPr>
            <a:spLocks noGrp="1"/>
          </p:cNvSpPr>
          <p:nvPr>
            <p:ph type="sldNum" sz="quarter" idx="12"/>
          </p:nvPr>
        </p:nvSpPr>
        <p:spPr/>
        <p:txBody>
          <a:bodyPr/>
          <a:lstStyle/>
          <a:p>
            <a:fld id="{5FB6210C-F1C1-4948-BFEC-B9D3760F1B03}" type="slidenum">
              <a:rPr lang="en-US" smtClean="0"/>
              <a:pPr/>
              <a:t>50</a:t>
            </a:fld>
            <a:endParaRPr lang="en-US"/>
          </a:p>
        </p:txBody>
      </p:sp>
    </p:spTree>
    <p:extLst>
      <p:ext uri="{BB962C8B-B14F-4D97-AF65-F5344CB8AC3E}">
        <p14:creationId xmlns:p14="http://schemas.microsoft.com/office/powerpoint/2010/main" val="3950379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normAutofit/>
          </a:bodyPr>
          <a:lstStyle/>
          <a:p>
            <a:pPr algn="l"/>
            <a:r>
              <a:rPr lang="fr-FR" sz="3600" b="1" dirty="0" err="1">
                <a:solidFill>
                  <a:srgbClr val="C00000"/>
                </a:solidFill>
                <a:latin typeface="Arial Narrow" panose="020B0606020202030204" pitchFamily="34" charset="0"/>
              </a:rPr>
              <a:t>Consequence</a:t>
            </a:r>
            <a:r>
              <a:rPr lang="fr-FR" sz="3600" b="1" dirty="0">
                <a:solidFill>
                  <a:srgbClr val="C00000"/>
                </a:solidFill>
                <a:latin typeface="Arial Narrow" panose="020B0606020202030204" pitchFamily="34" charset="0"/>
              </a:rPr>
              <a:t> of </a:t>
            </a:r>
            <a:r>
              <a:rPr lang="fr-FR" sz="3600" b="1" dirty="0" err="1">
                <a:solidFill>
                  <a:srgbClr val="C00000"/>
                </a:solidFill>
                <a:latin typeface="Arial Narrow" panose="020B0606020202030204" pitchFamily="34" charset="0"/>
              </a:rPr>
              <a:t>increasing</a:t>
            </a:r>
            <a:r>
              <a:rPr lang="fr-FR" sz="3600" b="1" dirty="0">
                <a:solidFill>
                  <a:srgbClr val="C00000"/>
                </a:solidFill>
                <a:latin typeface="Arial Narrow" panose="020B0606020202030204" pitchFamily="34" charset="0"/>
              </a:rPr>
              <a:t> </a:t>
            </a:r>
            <a:r>
              <a:rPr lang="fr-FR" sz="3600" b="1" dirty="0" err="1">
                <a:solidFill>
                  <a:srgbClr val="C00000"/>
                </a:solidFill>
                <a:latin typeface="Arial Narrow" panose="020B0606020202030204" pitchFamily="34" charset="0"/>
              </a:rPr>
              <a:t>drug</a:t>
            </a:r>
            <a:r>
              <a:rPr lang="fr-FR" sz="3600" b="1" dirty="0">
                <a:solidFill>
                  <a:srgbClr val="C00000"/>
                </a:solidFill>
                <a:latin typeface="Arial Narrow" panose="020B0606020202030204" pitchFamily="34" charset="0"/>
              </a:rPr>
              <a:t> </a:t>
            </a:r>
            <a:r>
              <a:rPr lang="fr-FR" sz="3600" b="1" dirty="0" err="1">
                <a:solidFill>
                  <a:srgbClr val="C00000"/>
                </a:solidFill>
                <a:latin typeface="Arial Narrow" panose="020B0606020202030204" pitchFamily="34" charset="0"/>
              </a:rPr>
              <a:t>metabolism</a:t>
            </a:r>
            <a:endParaRPr lang="fr-FR" sz="3600" b="1" dirty="0">
              <a:solidFill>
                <a:srgbClr val="C00000"/>
              </a:solidFill>
              <a:latin typeface="Arial Narrow" panose="020B0606020202030204" pitchFamily="34" charset="0"/>
            </a:endParaRPr>
          </a:p>
        </p:txBody>
      </p:sp>
      <p:sp>
        <p:nvSpPr>
          <p:cNvPr id="3" name="Espace réservé du contenu 2"/>
          <p:cNvSpPr>
            <a:spLocks noGrp="1"/>
          </p:cNvSpPr>
          <p:nvPr>
            <p:ph idx="1"/>
          </p:nvPr>
        </p:nvSpPr>
        <p:spPr>
          <a:xfrm>
            <a:off x="457200" y="1600200"/>
            <a:ext cx="8229600" cy="4525963"/>
          </a:xfrm>
        </p:spPr>
        <p:txBody>
          <a:bodyPr>
            <a:normAutofit/>
          </a:bodyPr>
          <a:lstStyle/>
          <a:p>
            <a:pPr marL="514350" indent="-514350">
              <a:buFont typeface="+mj-lt"/>
              <a:buAutoNum type="arabicPeriod"/>
            </a:pPr>
            <a:r>
              <a:rPr lang="fr-FR" sz="2800" b="1" dirty="0" err="1">
                <a:latin typeface="Arial Narrow" panose="020B0606020202030204" pitchFamily="34" charset="0"/>
              </a:rPr>
              <a:t>Decrease</a:t>
            </a:r>
            <a:r>
              <a:rPr lang="fr-FR" sz="2800" b="1" dirty="0">
                <a:latin typeface="Arial Narrow" panose="020B0606020202030204" pitchFamily="34" charset="0"/>
              </a:rPr>
              <a:t> plasma </a:t>
            </a:r>
            <a:r>
              <a:rPr lang="fr-FR" sz="2800" b="1" dirty="0" err="1">
                <a:latin typeface="Arial Narrow" panose="020B0606020202030204" pitchFamily="34" charset="0"/>
              </a:rPr>
              <a:t>drug</a:t>
            </a:r>
            <a:r>
              <a:rPr lang="fr-FR" sz="2800" b="1" dirty="0">
                <a:latin typeface="Arial Narrow" panose="020B0606020202030204" pitchFamily="34" charset="0"/>
              </a:rPr>
              <a:t> concentrations</a:t>
            </a:r>
          </a:p>
          <a:p>
            <a:pPr marL="514350" indent="-514350">
              <a:buFont typeface="+mj-lt"/>
              <a:buAutoNum type="arabicPeriod"/>
            </a:pPr>
            <a:r>
              <a:rPr lang="fr-FR" sz="2800" b="1" dirty="0" err="1">
                <a:latin typeface="Arial Narrow" panose="020B0606020202030204" pitchFamily="34" charset="0"/>
              </a:rPr>
              <a:t>Decrease</a:t>
            </a:r>
            <a:r>
              <a:rPr lang="fr-FR" sz="2800" b="1" dirty="0">
                <a:latin typeface="Arial Narrow" panose="020B0606020202030204" pitchFamily="34" charset="0"/>
              </a:rPr>
              <a:t> </a:t>
            </a:r>
            <a:r>
              <a:rPr lang="fr-FR" sz="2800" b="1" dirty="0" err="1">
                <a:latin typeface="Arial Narrow" panose="020B0606020202030204" pitchFamily="34" charset="0"/>
              </a:rPr>
              <a:t>drug</a:t>
            </a:r>
            <a:r>
              <a:rPr lang="fr-FR" sz="2800" b="1" dirty="0">
                <a:latin typeface="Arial Narrow" panose="020B0606020202030204" pitchFamily="34" charset="0"/>
              </a:rPr>
              <a:t> </a:t>
            </a:r>
            <a:r>
              <a:rPr lang="fr-FR" sz="2800" b="1" dirty="0" err="1">
                <a:latin typeface="Arial Narrow" panose="020B0606020202030204" pitchFamily="34" charset="0"/>
              </a:rPr>
              <a:t>activity</a:t>
            </a:r>
            <a:r>
              <a:rPr lang="fr-FR" sz="2800" b="1" dirty="0">
                <a:latin typeface="Arial Narrow" panose="020B0606020202030204" pitchFamily="34" charset="0"/>
              </a:rPr>
              <a:t> if the </a:t>
            </a:r>
            <a:r>
              <a:rPr lang="fr-FR" sz="2800" b="1" dirty="0" err="1">
                <a:latin typeface="Arial Narrow" panose="020B0606020202030204" pitchFamily="34" charset="0"/>
              </a:rPr>
              <a:t>metabolite</a:t>
            </a:r>
            <a:r>
              <a:rPr lang="fr-FR" sz="2800" b="1" dirty="0">
                <a:latin typeface="Arial Narrow" panose="020B0606020202030204" pitchFamily="34" charset="0"/>
              </a:rPr>
              <a:t> </a:t>
            </a:r>
            <a:r>
              <a:rPr lang="fr-FR" sz="2800" b="1" dirty="0" err="1">
                <a:latin typeface="Arial Narrow" panose="020B0606020202030204" pitchFamily="34" charset="0"/>
              </a:rPr>
              <a:t>is</a:t>
            </a:r>
            <a:r>
              <a:rPr lang="fr-FR" sz="2800" b="1" dirty="0">
                <a:latin typeface="Arial Narrow" panose="020B0606020202030204" pitchFamily="34" charset="0"/>
              </a:rPr>
              <a:t> inactive</a:t>
            </a:r>
          </a:p>
          <a:p>
            <a:pPr marL="514350" indent="-514350">
              <a:buFont typeface="+mj-lt"/>
              <a:buAutoNum type="arabicPeriod"/>
            </a:pPr>
            <a:r>
              <a:rPr lang="fr-FR" sz="2800" b="1" dirty="0" err="1">
                <a:latin typeface="Arial Narrow" panose="020B0606020202030204" pitchFamily="34" charset="0"/>
              </a:rPr>
              <a:t>Increase</a:t>
            </a:r>
            <a:r>
              <a:rPr lang="fr-FR" sz="2800" b="1" dirty="0">
                <a:latin typeface="Arial Narrow" panose="020B0606020202030204" pitchFamily="34" charset="0"/>
              </a:rPr>
              <a:t> </a:t>
            </a:r>
            <a:r>
              <a:rPr lang="fr-FR" sz="2800" b="1" dirty="0" err="1">
                <a:latin typeface="Arial Narrow" panose="020B0606020202030204" pitchFamily="34" charset="0"/>
              </a:rPr>
              <a:t>drug</a:t>
            </a:r>
            <a:r>
              <a:rPr lang="fr-FR" sz="2800" b="1" dirty="0">
                <a:latin typeface="Arial Narrow" panose="020B0606020202030204" pitchFamily="34" charset="0"/>
              </a:rPr>
              <a:t> </a:t>
            </a:r>
            <a:r>
              <a:rPr lang="fr-FR" sz="2800" b="1" dirty="0" err="1">
                <a:latin typeface="Arial Narrow" panose="020B0606020202030204" pitchFamily="34" charset="0"/>
              </a:rPr>
              <a:t>activity</a:t>
            </a:r>
            <a:r>
              <a:rPr lang="fr-FR" sz="2800" b="1" dirty="0">
                <a:latin typeface="Arial Narrow" panose="020B0606020202030204" pitchFamily="34" charset="0"/>
              </a:rPr>
              <a:t> if the </a:t>
            </a:r>
            <a:r>
              <a:rPr lang="fr-FR" sz="2800" b="1" dirty="0" err="1">
                <a:latin typeface="Arial Narrow" panose="020B0606020202030204" pitchFamily="34" charset="0"/>
              </a:rPr>
              <a:t>metabolite</a:t>
            </a:r>
            <a:r>
              <a:rPr lang="fr-FR" sz="2800" b="1" dirty="0">
                <a:latin typeface="Arial Narrow" panose="020B0606020202030204" pitchFamily="34" charset="0"/>
              </a:rPr>
              <a:t> </a:t>
            </a:r>
            <a:r>
              <a:rPr lang="fr-FR" sz="2800" b="1" dirty="0" err="1">
                <a:latin typeface="Arial Narrow" panose="020B0606020202030204" pitchFamily="34" charset="0"/>
              </a:rPr>
              <a:t>is</a:t>
            </a:r>
            <a:r>
              <a:rPr lang="fr-FR" sz="2800" b="1" dirty="0">
                <a:latin typeface="Arial Narrow" panose="020B0606020202030204" pitchFamily="34" charset="0"/>
              </a:rPr>
              <a:t> active</a:t>
            </a:r>
          </a:p>
          <a:p>
            <a:pPr marL="514350" indent="-514350">
              <a:buFont typeface="+mj-lt"/>
              <a:buAutoNum type="arabicPeriod"/>
            </a:pPr>
            <a:r>
              <a:rPr lang="fr-FR" sz="2800" b="1" dirty="0" err="1">
                <a:latin typeface="Arial Narrow" panose="020B0606020202030204" pitchFamily="34" charset="0"/>
              </a:rPr>
              <a:t>Decrease</a:t>
            </a:r>
            <a:r>
              <a:rPr lang="fr-FR" sz="2800" b="1" dirty="0">
                <a:latin typeface="Arial Narrow" panose="020B0606020202030204" pitchFamily="34" charset="0"/>
              </a:rPr>
              <a:t> </a:t>
            </a:r>
            <a:r>
              <a:rPr lang="fr-FR" sz="2800" b="1" dirty="0" err="1">
                <a:latin typeface="Arial Narrow" panose="020B0606020202030204" pitchFamily="34" charset="0"/>
              </a:rPr>
              <a:t>therapeutic</a:t>
            </a:r>
            <a:r>
              <a:rPr lang="fr-FR" sz="2800" b="1" dirty="0">
                <a:latin typeface="Arial Narrow" panose="020B0606020202030204" pitchFamily="34" charset="0"/>
              </a:rPr>
              <a:t> </a:t>
            </a:r>
            <a:r>
              <a:rPr lang="fr-FR" sz="2800" b="1" dirty="0" err="1">
                <a:latin typeface="Arial Narrow" panose="020B0606020202030204" pitchFamily="34" charset="0"/>
              </a:rPr>
              <a:t>drug</a:t>
            </a:r>
            <a:r>
              <a:rPr lang="fr-FR" sz="2800" b="1" dirty="0">
                <a:latin typeface="Arial Narrow" panose="020B0606020202030204" pitchFamily="34" charset="0"/>
              </a:rPr>
              <a:t> </a:t>
            </a:r>
            <a:r>
              <a:rPr lang="fr-FR" sz="2800" b="1" dirty="0" err="1">
                <a:latin typeface="Arial Narrow" panose="020B0606020202030204" pitchFamily="34" charset="0"/>
              </a:rPr>
              <a:t>effect</a:t>
            </a:r>
            <a:endParaRPr lang="fr-FR" sz="2800" b="1" dirty="0">
              <a:latin typeface="Arial Narrow" panose="020B0606020202030204" pitchFamily="34" charset="0"/>
            </a:endParaRPr>
          </a:p>
        </p:txBody>
      </p:sp>
      <p:sp>
        <p:nvSpPr>
          <p:cNvPr id="4" name="Espace réservé du numéro de diapositive 3"/>
          <p:cNvSpPr>
            <a:spLocks noGrp="1"/>
          </p:cNvSpPr>
          <p:nvPr>
            <p:ph type="sldNum" sz="quarter" idx="12"/>
          </p:nvPr>
        </p:nvSpPr>
        <p:spPr/>
        <p:txBody>
          <a:bodyPr/>
          <a:lstStyle/>
          <a:p>
            <a:fld id="{5FB6210C-F1C1-4948-BFEC-B9D3760F1B03}" type="slidenum">
              <a:rPr lang="en-US" smtClean="0"/>
              <a:pPr/>
              <a:t>51</a:t>
            </a:fld>
            <a:endParaRPr lang="en-US"/>
          </a:p>
        </p:txBody>
      </p:sp>
    </p:spTree>
    <p:extLst>
      <p:ext uri="{BB962C8B-B14F-4D97-AF65-F5344CB8AC3E}">
        <p14:creationId xmlns:p14="http://schemas.microsoft.com/office/powerpoint/2010/main" val="32649221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sz="3200" b="1" dirty="0">
                <a:solidFill>
                  <a:srgbClr val="C00000"/>
                </a:solidFill>
                <a:latin typeface="Arial Narrow" panose="020B0606020202030204" pitchFamily="34" charset="0"/>
              </a:rPr>
              <a:t>The effect of smoking on </a:t>
            </a:r>
            <a:r>
              <a:rPr lang="en-US" sz="3200" b="1" dirty="0" err="1">
                <a:solidFill>
                  <a:srgbClr val="C00000"/>
                </a:solidFill>
                <a:latin typeface="Arial Narrow" panose="020B0606020202030204" pitchFamily="34" charset="0"/>
              </a:rPr>
              <a:t>theophyline</a:t>
            </a:r>
            <a:r>
              <a:rPr lang="en-US" sz="3200" b="1" dirty="0">
                <a:solidFill>
                  <a:srgbClr val="C00000"/>
                </a:solidFill>
                <a:latin typeface="Arial Narrow" panose="020B0606020202030204" pitchFamily="34" charset="0"/>
              </a:rPr>
              <a:t> metabolism</a:t>
            </a:r>
          </a:p>
        </p:txBody>
      </p:sp>
      <p:pic>
        <p:nvPicPr>
          <p:cNvPr id="1026" name="Picture 2"/>
          <p:cNvPicPr>
            <a:picLocks noChangeAspect="1" noChangeArrowheads="1"/>
          </p:cNvPicPr>
          <p:nvPr/>
        </p:nvPicPr>
        <p:blipFill>
          <a:blip r:embed="rId2" cstate="print"/>
          <a:srcRect/>
          <a:stretch>
            <a:fillRect/>
          </a:stretch>
        </p:blipFill>
        <p:spPr bwMode="auto">
          <a:xfrm>
            <a:off x="1143000" y="1524000"/>
            <a:ext cx="6697980" cy="4594860"/>
          </a:xfrm>
          <a:prstGeom prst="rect">
            <a:avLst/>
          </a:prstGeom>
          <a:noFill/>
          <a:ln w="9525">
            <a:noFill/>
            <a:miter lim="800000"/>
            <a:headEnd/>
            <a:tailEnd/>
          </a:ln>
        </p:spPr>
      </p:pic>
      <p:sp>
        <p:nvSpPr>
          <p:cNvPr id="2" name="عنصر نائب لرقم الشريحة 1"/>
          <p:cNvSpPr>
            <a:spLocks noGrp="1"/>
          </p:cNvSpPr>
          <p:nvPr>
            <p:ph type="sldNum" sz="quarter" idx="12"/>
          </p:nvPr>
        </p:nvSpPr>
        <p:spPr/>
        <p:txBody>
          <a:bodyPr/>
          <a:lstStyle/>
          <a:p>
            <a:fld id="{5FB6210C-F1C1-4948-BFEC-B9D3760F1B03}" type="slidenum">
              <a:rPr lang="en-US" smtClean="0"/>
              <a:pPr/>
              <a:t>52</a:t>
            </a:fld>
            <a:endParaRPr lang="en-US"/>
          </a:p>
        </p:txBody>
      </p:sp>
    </p:spTree>
    <p:extLst>
      <p:ext uri="{BB962C8B-B14F-4D97-AF65-F5344CB8AC3E}">
        <p14:creationId xmlns:p14="http://schemas.microsoft.com/office/powerpoint/2010/main" val="34327550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b="1" dirty="0">
                <a:solidFill>
                  <a:srgbClr val="C00000"/>
                </a:solidFill>
                <a:latin typeface="Arial Narrow" panose="020B0606020202030204" pitchFamily="34" charset="0"/>
              </a:rPr>
              <a:t>5) Inhibitors: </a:t>
            </a:r>
            <a:endParaRPr lang="ar-JO" sz="4000" b="1" dirty="0">
              <a:solidFill>
                <a:srgbClr val="C00000"/>
              </a:solidFill>
              <a:latin typeface="Arial Narrow" panose="020B0606020202030204" pitchFamily="34" charset="0"/>
            </a:endParaRPr>
          </a:p>
        </p:txBody>
      </p:sp>
      <p:sp>
        <p:nvSpPr>
          <p:cNvPr id="3" name="Content Placeholder 2"/>
          <p:cNvSpPr>
            <a:spLocks noGrp="1"/>
          </p:cNvSpPr>
          <p:nvPr>
            <p:ph idx="1"/>
          </p:nvPr>
        </p:nvSpPr>
        <p:spPr/>
        <p:txBody>
          <a:bodyPr>
            <a:normAutofit/>
          </a:bodyPr>
          <a:lstStyle/>
          <a:p>
            <a:pPr algn="l" rtl="0"/>
            <a:r>
              <a:rPr lang="en-US" sz="2800" dirty="0">
                <a:latin typeface="Arial Narrow" panose="020B0606020202030204" pitchFamily="34" charset="0"/>
              </a:rPr>
              <a:t>Inhibition of CYP isoenzyme activity is an important source of drug interactions</a:t>
            </a:r>
          </a:p>
          <a:p>
            <a:pPr algn="l" rtl="0"/>
            <a:r>
              <a:rPr lang="en-US" sz="2800" dirty="0">
                <a:latin typeface="Arial Narrow" panose="020B0606020202030204" pitchFamily="34" charset="0"/>
              </a:rPr>
              <a:t>Forms of inhibition:</a:t>
            </a:r>
          </a:p>
          <a:p>
            <a:pPr lvl="1"/>
            <a:r>
              <a:rPr lang="en-US" dirty="0">
                <a:latin typeface="Arial Narrow" panose="020B0606020202030204" pitchFamily="34" charset="0"/>
              </a:rPr>
              <a:t>Through competition for the same </a:t>
            </a:r>
            <a:r>
              <a:rPr lang="en-US" dirty="0" err="1">
                <a:latin typeface="Arial Narrow" panose="020B0606020202030204" pitchFamily="34" charset="0"/>
              </a:rPr>
              <a:t>isozyme</a:t>
            </a:r>
            <a:r>
              <a:rPr lang="en-US" dirty="0">
                <a:latin typeface="Arial Narrow" panose="020B0606020202030204" pitchFamily="34" charset="0"/>
              </a:rPr>
              <a:t>. </a:t>
            </a:r>
          </a:p>
          <a:p>
            <a:pPr lvl="1"/>
            <a:r>
              <a:rPr lang="en-US" dirty="0">
                <a:latin typeface="Arial Narrow" panose="020B0606020202030204" pitchFamily="34" charset="0"/>
              </a:rPr>
              <a:t>Inhibiting reactions for which they are not substrates (e.g., ketoconazole)</a:t>
            </a:r>
          </a:p>
        </p:txBody>
      </p:sp>
      <p:sp>
        <p:nvSpPr>
          <p:cNvPr id="4" name="عنصر نائب لرقم الشريحة 3"/>
          <p:cNvSpPr>
            <a:spLocks noGrp="1"/>
          </p:cNvSpPr>
          <p:nvPr>
            <p:ph type="sldNum" sz="quarter" idx="12"/>
          </p:nvPr>
        </p:nvSpPr>
        <p:spPr/>
        <p:txBody>
          <a:bodyPr/>
          <a:lstStyle/>
          <a:p>
            <a:fld id="{5FB6210C-F1C1-4948-BFEC-B9D3760F1B03}" type="slidenum">
              <a:rPr lang="en-US" smtClean="0"/>
              <a:pPr/>
              <a:t>53</a:t>
            </a:fld>
            <a:endParaRPr lang="en-US"/>
          </a:p>
        </p:txBody>
      </p:sp>
    </p:spTree>
    <p:extLst>
      <p:ext uri="{BB962C8B-B14F-4D97-AF65-F5344CB8AC3E}">
        <p14:creationId xmlns:p14="http://schemas.microsoft.com/office/powerpoint/2010/main" val="3962343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p:spPr>
        <p:txBody>
          <a:bodyPr>
            <a:normAutofit fontScale="92500" lnSpcReduction="20000"/>
          </a:bodyPr>
          <a:lstStyle/>
          <a:p>
            <a:pPr marL="0" indent="0">
              <a:buNone/>
            </a:pPr>
            <a:r>
              <a:rPr lang="en-US" sz="2800" b="1" dirty="0">
                <a:solidFill>
                  <a:srgbClr val="C00000"/>
                </a:solidFill>
                <a:latin typeface="Arial Narrow" panose="020B0606020202030204" pitchFamily="34" charset="0"/>
              </a:rPr>
              <a:t>Important CYP inhibitors are: </a:t>
            </a:r>
          </a:p>
          <a:p>
            <a:pPr marL="0" indent="0">
              <a:buNone/>
            </a:pPr>
            <a:endParaRPr lang="en-US" sz="2800" b="1" dirty="0">
              <a:solidFill>
                <a:srgbClr val="C00000"/>
              </a:solidFill>
              <a:latin typeface="Arial Narrow" panose="020B0606020202030204" pitchFamily="34" charset="0"/>
            </a:endParaRPr>
          </a:p>
          <a:p>
            <a:r>
              <a:rPr lang="en-US" sz="2800" b="1" dirty="0">
                <a:solidFill>
                  <a:schemeClr val="accent2">
                    <a:lumMod val="75000"/>
                  </a:schemeClr>
                </a:solidFill>
                <a:latin typeface="Arial Narrow" panose="020B0606020202030204" pitchFamily="34" charset="0"/>
              </a:rPr>
              <a:t> Drugs: </a:t>
            </a:r>
            <a:r>
              <a:rPr lang="en-US" sz="2800" dirty="0">
                <a:latin typeface="Arial Narrow" panose="020B0606020202030204" pitchFamily="34" charset="0"/>
              </a:rPr>
              <a:t>Erythromycin, Ketoconazole, Ritonavir, Cimetidine</a:t>
            </a:r>
          </a:p>
          <a:p>
            <a:endParaRPr lang="en-US" sz="2800" b="1" dirty="0">
              <a:solidFill>
                <a:schemeClr val="accent2">
                  <a:lumMod val="50000"/>
                </a:schemeClr>
              </a:solidFill>
              <a:latin typeface="Arial Narrow" panose="020B0606020202030204" pitchFamily="34" charset="0"/>
            </a:endParaRPr>
          </a:p>
          <a:p>
            <a:r>
              <a:rPr lang="en-US" sz="2800" b="1" dirty="0">
                <a:solidFill>
                  <a:schemeClr val="accent2">
                    <a:lumMod val="75000"/>
                  </a:schemeClr>
                </a:solidFill>
                <a:latin typeface="Arial Narrow" panose="020B0606020202030204" pitchFamily="34" charset="0"/>
              </a:rPr>
              <a:t>Natural substances </a:t>
            </a:r>
            <a:r>
              <a:rPr lang="en-US" sz="2800" dirty="0">
                <a:latin typeface="Arial Narrow" panose="020B0606020202030204" pitchFamily="34" charset="0"/>
              </a:rPr>
              <a:t>may also inhibit drug metabolism.</a:t>
            </a:r>
          </a:p>
          <a:p>
            <a:pPr lvl="1"/>
            <a:r>
              <a:rPr lang="en-US" b="1" dirty="0">
                <a:latin typeface="Arial Narrow" panose="020B0606020202030204" pitchFamily="34" charset="0"/>
              </a:rPr>
              <a:t>grapefruit</a:t>
            </a:r>
            <a:r>
              <a:rPr lang="en-US" dirty="0">
                <a:latin typeface="Arial Narrow" panose="020B0606020202030204" pitchFamily="34" charset="0"/>
              </a:rPr>
              <a:t> and its juice </a:t>
            </a:r>
            <a:r>
              <a:rPr lang="en-US" b="1" dirty="0">
                <a:latin typeface="Arial Narrow" panose="020B0606020202030204" pitchFamily="34" charset="0"/>
              </a:rPr>
              <a:t>inhibits CYP3A4</a:t>
            </a:r>
          </a:p>
          <a:p>
            <a:pPr lvl="2"/>
            <a:r>
              <a:rPr lang="en-US" sz="2800" dirty="0">
                <a:latin typeface="Arial Narrow" panose="020B0606020202030204" pitchFamily="34" charset="0"/>
              </a:rPr>
              <a:t>Examples on</a:t>
            </a:r>
            <a:r>
              <a:rPr lang="en-US" sz="2800" dirty="0">
                <a:solidFill>
                  <a:srgbClr val="C00000"/>
                </a:solidFill>
                <a:latin typeface="Arial Narrow" panose="020B0606020202030204" pitchFamily="34" charset="0"/>
              </a:rPr>
              <a:t> </a:t>
            </a:r>
            <a:r>
              <a:rPr lang="en-US" sz="2800" dirty="0">
                <a:latin typeface="Arial Narrow" panose="020B0606020202030204" pitchFamily="34" charset="0"/>
              </a:rPr>
              <a:t>drugs that are substrate s for this enzyme are: </a:t>
            </a:r>
          </a:p>
          <a:p>
            <a:pPr lvl="3"/>
            <a:r>
              <a:rPr lang="en-US" sz="2800" dirty="0" err="1">
                <a:latin typeface="Arial Narrow" panose="020B0606020202030204" pitchFamily="34" charset="0"/>
              </a:rPr>
              <a:t>Nifedipine</a:t>
            </a:r>
            <a:r>
              <a:rPr lang="en-US" sz="2800" dirty="0">
                <a:latin typeface="Arial Narrow" panose="020B0606020202030204" pitchFamily="34" charset="0"/>
              </a:rPr>
              <a:t> (CCBs)</a:t>
            </a:r>
          </a:p>
          <a:p>
            <a:pPr lvl="3"/>
            <a:r>
              <a:rPr lang="en-US" sz="2800" dirty="0">
                <a:latin typeface="Arial Narrow" panose="020B0606020202030204" pitchFamily="34" charset="0"/>
              </a:rPr>
              <a:t>Clarithromycin (Macrolide antibiotic)</a:t>
            </a:r>
          </a:p>
          <a:p>
            <a:pPr lvl="3"/>
            <a:r>
              <a:rPr lang="en-US" sz="2800" dirty="0">
                <a:latin typeface="Arial Narrow" panose="020B0606020202030204" pitchFamily="34" charset="0"/>
              </a:rPr>
              <a:t>Simvastatin (Lipid lowering agent) </a:t>
            </a:r>
          </a:p>
        </p:txBody>
      </p:sp>
      <p:sp>
        <p:nvSpPr>
          <p:cNvPr id="4" name="عنصر نائب لرقم الشريحة 3"/>
          <p:cNvSpPr>
            <a:spLocks noGrp="1"/>
          </p:cNvSpPr>
          <p:nvPr>
            <p:ph type="sldNum" sz="quarter" idx="12"/>
          </p:nvPr>
        </p:nvSpPr>
        <p:spPr/>
        <p:txBody>
          <a:bodyPr/>
          <a:lstStyle/>
          <a:p>
            <a:fld id="{5FB6210C-F1C1-4948-BFEC-B9D3760F1B03}" type="slidenum">
              <a:rPr lang="en-US" smtClean="0"/>
              <a:pPr/>
              <a:t>54</a:t>
            </a:fld>
            <a:endParaRPr lang="en-US"/>
          </a:p>
        </p:txBody>
      </p:sp>
      <p:sp>
        <p:nvSpPr>
          <p:cNvPr id="5" name="Titre 4"/>
          <p:cNvSpPr>
            <a:spLocks noGrp="1"/>
          </p:cNvSpPr>
          <p:nvPr>
            <p:ph type="title"/>
          </p:nvPr>
        </p:nvSpPr>
        <p:spPr/>
        <p:txBody>
          <a:bodyPr/>
          <a:lstStyle/>
          <a:p>
            <a:endParaRPr lang="fr-FR"/>
          </a:p>
        </p:txBody>
      </p:sp>
    </p:spTree>
    <p:extLst>
      <p:ext uri="{BB962C8B-B14F-4D97-AF65-F5344CB8AC3E}">
        <p14:creationId xmlns:p14="http://schemas.microsoft.com/office/powerpoint/2010/main" val="31680654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458200" cy="1295400"/>
          </a:xfrm>
        </p:spPr>
        <p:txBody>
          <a:bodyPr>
            <a:noAutofit/>
          </a:bodyPr>
          <a:lstStyle/>
          <a:p>
            <a:pPr algn="l"/>
            <a:r>
              <a:rPr lang="en-US" sz="2800" b="1" dirty="0">
                <a:solidFill>
                  <a:srgbClr val="C00000"/>
                </a:solidFill>
                <a:latin typeface="Arial Narrow" panose="020B0606020202030204" pitchFamily="34" charset="0"/>
              </a:rPr>
              <a:t>Example: </a:t>
            </a:r>
            <a:br>
              <a:rPr lang="en-US" sz="2800" b="1" dirty="0">
                <a:solidFill>
                  <a:srgbClr val="C00000"/>
                </a:solidFill>
                <a:latin typeface="Arial Narrow" panose="020B0606020202030204" pitchFamily="34" charset="0"/>
              </a:rPr>
            </a:br>
            <a:br>
              <a:rPr lang="en-US" sz="2800" b="1" dirty="0">
                <a:solidFill>
                  <a:srgbClr val="C00000"/>
                </a:solidFill>
                <a:latin typeface="Arial Narrow" panose="020B0606020202030204" pitchFamily="34" charset="0"/>
              </a:rPr>
            </a:br>
            <a:r>
              <a:rPr lang="en-US" sz="2800" b="1" dirty="0">
                <a:latin typeface="Arial Narrow" panose="020B0606020202030204" pitchFamily="34" charset="0"/>
              </a:rPr>
              <a:t>Warfarin biotransformation may be inhibited by omeprazole</a:t>
            </a:r>
          </a:p>
        </p:txBody>
      </p:sp>
      <p:sp>
        <p:nvSpPr>
          <p:cNvPr id="3" name="Content Placeholder 2"/>
          <p:cNvSpPr>
            <a:spLocks noGrp="1"/>
          </p:cNvSpPr>
          <p:nvPr>
            <p:ph idx="1"/>
          </p:nvPr>
        </p:nvSpPr>
        <p:spPr>
          <a:xfrm>
            <a:off x="457200" y="2286000"/>
            <a:ext cx="8229600" cy="3048000"/>
          </a:xfrm>
        </p:spPr>
        <p:txBody>
          <a:bodyPr>
            <a:normAutofit/>
          </a:bodyPr>
          <a:lstStyle/>
          <a:p>
            <a:pPr marL="742950" lvl="2" indent="-342900"/>
            <a:r>
              <a:rPr lang="en-US" b="1" dirty="0">
                <a:latin typeface="Arial Narrow" panose="020B0606020202030204" pitchFamily="34" charset="0"/>
              </a:rPr>
              <a:t>Omeprazole </a:t>
            </a:r>
            <a:r>
              <a:rPr lang="en-US" dirty="0">
                <a:latin typeface="Arial Narrow" panose="020B0606020202030204" pitchFamily="34" charset="0"/>
              </a:rPr>
              <a:t>is a potent inhibitor of three of the CYP isozymes responsible for </a:t>
            </a:r>
            <a:r>
              <a:rPr lang="en-US" b="1" dirty="0">
                <a:latin typeface="Arial Narrow" panose="020B0606020202030204" pitchFamily="34" charset="0"/>
              </a:rPr>
              <a:t>warfarin metabolism</a:t>
            </a:r>
          </a:p>
          <a:p>
            <a:pPr marL="742950" lvl="2" indent="-342900"/>
            <a:endParaRPr lang="en-US" dirty="0">
              <a:latin typeface="Arial Narrow" panose="020B0606020202030204" pitchFamily="34" charset="0"/>
            </a:endParaRPr>
          </a:p>
          <a:p>
            <a:pPr marL="742950" lvl="2" indent="-342900"/>
            <a:r>
              <a:rPr lang="en-US" dirty="0">
                <a:latin typeface="Arial Narrow" panose="020B0606020202030204" pitchFamily="34" charset="0"/>
              </a:rPr>
              <a:t>If the two drugs are taken together, plasma concentrations of </a:t>
            </a:r>
            <a:r>
              <a:rPr lang="en-US" b="1" dirty="0">
                <a:latin typeface="Arial Narrow" panose="020B0606020202030204" pitchFamily="34" charset="0"/>
              </a:rPr>
              <a:t>warfarin increase</a:t>
            </a:r>
            <a:r>
              <a:rPr lang="en-US" dirty="0">
                <a:latin typeface="Arial Narrow" panose="020B0606020202030204" pitchFamily="34" charset="0"/>
              </a:rPr>
              <a:t>, which leads to greater inhibition of coagulation and risk of hemorrhage and other serious bleeding reactions. </a:t>
            </a:r>
          </a:p>
          <a:p>
            <a:endParaRPr lang="en-US" sz="2400" dirty="0">
              <a:latin typeface="Arial Narrow" panose="020B0606020202030204" pitchFamily="34" charset="0"/>
            </a:endParaRPr>
          </a:p>
        </p:txBody>
      </p:sp>
      <p:sp>
        <p:nvSpPr>
          <p:cNvPr id="4" name="عنصر نائب لرقم الشريحة 3"/>
          <p:cNvSpPr>
            <a:spLocks noGrp="1"/>
          </p:cNvSpPr>
          <p:nvPr>
            <p:ph type="sldNum" sz="quarter" idx="12"/>
          </p:nvPr>
        </p:nvSpPr>
        <p:spPr/>
        <p:txBody>
          <a:bodyPr/>
          <a:lstStyle/>
          <a:p>
            <a:fld id="{5FB6210C-F1C1-4948-BFEC-B9D3760F1B03}" type="slidenum">
              <a:rPr lang="en-US" smtClean="0"/>
              <a:pPr/>
              <a:t>55</a:t>
            </a:fld>
            <a:endParaRPr lang="en-US"/>
          </a:p>
        </p:txBody>
      </p:sp>
    </p:spTree>
    <p:extLst>
      <p:ext uri="{BB962C8B-B14F-4D97-AF65-F5344CB8AC3E}">
        <p14:creationId xmlns:p14="http://schemas.microsoft.com/office/powerpoint/2010/main" val="10103001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Autofit/>
          </a:bodyPr>
          <a:lstStyle/>
          <a:p>
            <a:pPr algn="l"/>
            <a:r>
              <a:rPr lang="en-US" sz="2400" b="1" dirty="0">
                <a:latin typeface="Arial Narrow" panose="020B0606020202030204" pitchFamily="34" charset="0"/>
              </a:rPr>
              <a:t>Bioavailability of </a:t>
            </a:r>
            <a:r>
              <a:rPr lang="en-US" sz="2400" b="1" dirty="0" err="1">
                <a:latin typeface="Arial Narrow" panose="020B0606020202030204" pitchFamily="34" charset="0"/>
              </a:rPr>
              <a:t>felodipine</a:t>
            </a:r>
            <a:r>
              <a:rPr lang="en-US" sz="2400" b="1" dirty="0">
                <a:latin typeface="Arial Narrow" panose="020B0606020202030204" pitchFamily="34" charset="0"/>
              </a:rPr>
              <a:t> after an oral after dose in patients receiving anticonvulsants (carbamazepine), and in healthy volunteers taken with a glass of water (controls) or grapefruit juice</a:t>
            </a:r>
          </a:p>
        </p:txBody>
      </p:sp>
      <p:pic>
        <p:nvPicPr>
          <p:cNvPr id="3074" name="Picture 2"/>
          <p:cNvPicPr>
            <a:picLocks noChangeAspect="1" noChangeArrowheads="1"/>
          </p:cNvPicPr>
          <p:nvPr/>
        </p:nvPicPr>
        <p:blipFill>
          <a:blip r:embed="rId3" cstate="print"/>
          <a:srcRect/>
          <a:stretch>
            <a:fillRect/>
          </a:stretch>
        </p:blipFill>
        <p:spPr bwMode="auto">
          <a:xfrm>
            <a:off x="2590800" y="1515146"/>
            <a:ext cx="4034088" cy="4638688"/>
          </a:xfrm>
          <a:prstGeom prst="rect">
            <a:avLst/>
          </a:prstGeom>
          <a:noFill/>
          <a:ln w="9525">
            <a:noFill/>
            <a:miter lim="800000"/>
            <a:headEnd/>
            <a:tailEnd/>
          </a:ln>
        </p:spPr>
      </p:pic>
      <p:sp>
        <p:nvSpPr>
          <p:cNvPr id="5" name="Rectangle 4"/>
          <p:cNvSpPr/>
          <p:nvPr/>
        </p:nvSpPr>
        <p:spPr>
          <a:xfrm>
            <a:off x="5257800" y="1944469"/>
            <a:ext cx="1447800" cy="646331"/>
          </a:xfrm>
          <a:prstGeom prst="rect">
            <a:avLst/>
          </a:prstGeom>
        </p:spPr>
        <p:txBody>
          <a:bodyPr wrap="square">
            <a:spAutoFit/>
          </a:bodyPr>
          <a:lstStyle/>
          <a:p>
            <a:endParaRPr lang="en-US" dirty="0">
              <a:solidFill>
                <a:srgbClr val="FF0000"/>
              </a:solidFill>
            </a:endParaRPr>
          </a:p>
          <a:p>
            <a:r>
              <a:rPr lang="en-US" dirty="0">
                <a:solidFill>
                  <a:srgbClr val="FF0000"/>
                </a:solidFill>
              </a:rPr>
              <a:t>Inhibition</a:t>
            </a:r>
          </a:p>
        </p:txBody>
      </p:sp>
      <p:sp>
        <p:nvSpPr>
          <p:cNvPr id="6" name="Rectangle 5"/>
          <p:cNvSpPr/>
          <p:nvPr/>
        </p:nvSpPr>
        <p:spPr>
          <a:xfrm>
            <a:off x="2590800" y="5830669"/>
            <a:ext cx="1295400" cy="646331"/>
          </a:xfrm>
          <a:prstGeom prst="rect">
            <a:avLst/>
          </a:prstGeom>
        </p:spPr>
        <p:txBody>
          <a:bodyPr wrap="square">
            <a:spAutoFit/>
          </a:bodyPr>
          <a:lstStyle/>
          <a:p>
            <a:endParaRPr lang="en-US" dirty="0">
              <a:solidFill>
                <a:srgbClr val="3333FF"/>
              </a:solidFill>
            </a:endParaRPr>
          </a:p>
          <a:p>
            <a:r>
              <a:rPr lang="en-US" dirty="0">
                <a:solidFill>
                  <a:srgbClr val="3333FF"/>
                </a:solidFill>
              </a:rPr>
              <a:t>Induction</a:t>
            </a:r>
          </a:p>
        </p:txBody>
      </p:sp>
      <p:cxnSp>
        <p:nvCxnSpPr>
          <p:cNvPr id="8" name="Straight Arrow Connector 7"/>
          <p:cNvCxnSpPr/>
          <p:nvPr/>
        </p:nvCxnSpPr>
        <p:spPr>
          <a:xfrm flipV="1">
            <a:off x="3200400" y="5638800"/>
            <a:ext cx="6096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572000" y="2438400"/>
            <a:ext cx="685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عنصر نائب لرقم الشريحة 2"/>
          <p:cNvSpPr>
            <a:spLocks noGrp="1"/>
          </p:cNvSpPr>
          <p:nvPr>
            <p:ph type="sldNum" sz="quarter" idx="12"/>
          </p:nvPr>
        </p:nvSpPr>
        <p:spPr/>
        <p:txBody>
          <a:bodyPr/>
          <a:lstStyle/>
          <a:p>
            <a:fld id="{5FB6210C-F1C1-4948-BFEC-B9D3760F1B03}" type="slidenum">
              <a:rPr lang="en-US" smtClean="0"/>
              <a:pPr/>
              <a:t>56</a:t>
            </a:fld>
            <a:endParaRPr lang="en-US"/>
          </a:p>
        </p:txBody>
      </p:sp>
    </p:spTree>
    <p:extLst>
      <p:ext uri="{BB962C8B-B14F-4D97-AF65-F5344CB8AC3E}">
        <p14:creationId xmlns:p14="http://schemas.microsoft.com/office/powerpoint/2010/main" val="2091529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a:ln>
            <a:noFill/>
          </a:ln>
        </p:spPr>
        <p:txBody>
          <a:bodyPr>
            <a:normAutofit/>
          </a:bodyPr>
          <a:lstStyle/>
          <a:p>
            <a:r>
              <a:rPr lang="en-US" sz="3200" b="1" dirty="0">
                <a:solidFill>
                  <a:srgbClr val="C00000"/>
                </a:solidFill>
                <a:latin typeface="Arial Narrow" panose="020B0606020202030204" pitchFamily="34" charset="0"/>
              </a:rPr>
              <a:t>Inhibition/induction of warfarin metabolism, examples … </a:t>
            </a:r>
          </a:p>
        </p:txBody>
      </p:sp>
      <p:sp>
        <p:nvSpPr>
          <p:cNvPr id="5" name="Content Placeholder 4"/>
          <p:cNvSpPr>
            <a:spLocks noGrp="1"/>
          </p:cNvSpPr>
          <p:nvPr>
            <p:ph sz="half" idx="2"/>
          </p:nvPr>
        </p:nvSpPr>
        <p:spPr/>
        <p:txBody>
          <a:bodyPr>
            <a:noAutofit/>
          </a:bodyPr>
          <a:lstStyle/>
          <a:p>
            <a:r>
              <a:rPr lang="en-US" sz="2400" dirty="0">
                <a:latin typeface="Arial Narrow" panose="020B0606020202030204" pitchFamily="34" charset="0"/>
              </a:rPr>
              <a:t>The effect of co-administration of the </a:t>
            </a:r>
            <a:r>
              <a:rPr lang="en-US" sz="2400" b="1" dirty="0">
                <a:latin typeface="Arial Narrow" panose="020B0606020202030204" pitchFamily="34" charset="0"/>
              </a:rPr>
              <a:t>inhibitor cimetidine </a:t>
            </a:r>
            <a:r>
              <a:rPr lang="en-US" sz="2400" dirty="0">
                <a:latin typeface="Arial Narrow" panose="020B0606020202030204" pitchFamily="34" charset="0"/>
              </a:rPr>
              <a:t>(A), on steady-state plasma warfarin concentration and its anti-coagulant effect</a:t>
            </a:r>
          </a:p>
          <a:p>
            <a:pPr marL="0" indent="0">
              <a:buNone/>
            </a:pPr>
            <a:endParaRPr lang="en-US" sz="2400" dirty="0">
              <a:latin typeface="Arial Narrow" panose="020B0606020202030204" pitchFamily="34" charset="0"/>
            </a:endParaRPr>
          </a:p>
          <a:p>
            <a:r>
              <a:rPr lang="en-US" sz="2400" dirty="0">
                <a:latin typeface="Arial Narrow" panose="020B0606020202030204" pitchFamily="34" charset="0"/>
              </a:rPr>
              <a:t>The </a:t>
            </a:r>
            <a:r>
              <a:rPr lang="en-US" sz="2400" b="1" dirty="0">
                <a:latin typeface="Arial Narrow" panose="020B0606020202030204" pitchFamily="34" charset="0"/>
              </a:rPr>
              <a:t>inducer</a:t>
            </a:r>
            <a:r>
              <a:rPr lang="en-US" sz="2400" dirty="0">
                <a:solidFill>
                  <a:srgbClr val="FF0000"/>
                </a:solidFill>
                <a:latin typeface="Arial Narrow" panose="020B0606020202030204" pitchFamily="34" charset="0"/>
              </a:rPr>
              <a:t> </a:t>
            </a:r>
            <a:r>
              <a:rPr lang="en-US" sz="2400" b="1" dirty="0" err="1">
                <a:latin typeface="Arial Narrow" panose="020B0606020202030204" pitchFamily="34" charset="0"/>
              </a:rPr>
              <a:t>phenobarbitone</a:t>
            </a:r>
            <a:r>
              <a:rPr lang="en-US" sz="2400" dirty="0">
                <a:solidFill>
                  <a:srgbClr val="FF0000"/>
                </a:solidFill>
                <a:latin typeface="Arial Narrow" panose="020B0606020202030204" pitchFamily="34" charset="0"/>
              </a:rPr>
              <a:t> </a:t>
            </a:r>
            <a:r>
              <a:rPr lang="en-US" sz="2400" dirty="0">
                <a:latin typeface="Arial Narrow" panose="020B0606020202030204" pitchFamily="34" charset="0"/>
              </a:rPr>
              <a:t>(B) on steady-state plasma warfarin concentration and its anti-coagulant effect</a:t>
            </a:r>
          </a:p>
        </p:txBody>
      </p:sp>
      <p:pic>
        <p:nvPicPr>
          <p:cNvPr id="4098" name="Picture 2"/>
          <p:cNvPicPr>
            <a:picLocks noChangeAspect="1" noChangeArrowheads="1"/>
          </p:cNvPicPr>
          <p:nvPr/>
        </p:nvPicPr>
        <p:blipFill>
          <a:blip r:embed="rId2" cstate="print"/>
          <a:srcRect/>
          <a:stretch>
            <a:fillRect/>
          </a:stretch>
        </p:blipFill>
        <p:spPr bwMode="auto">
          <a:xfrm>
            <a:off x="76200" y="1368690"/>
            <a:ext cx="4572000" cy="5489310"/>
          </a:xfrm>
          <a:prstGeom prst="rect">
            <a:avLst/>
          </a:prstGeom>
          <a:noFill/>
          <a:ln w="9525">
            <a:noFill/>
            <a:miter lim="800000"/>
            <a:headEnd/>
            <a:tailEnd/>
          </a:ln>
        </p:spPr>
      </p:pic>
      <p:sp>
        <p:nvSpPr>
          <p:cNvPr id="3" name="عنصر نائب لرقم الشريحة 2"/>
          <p:cNvSpPr>
            <a:spLocks noGrp="1"/>
          </p:cNvSpPr>
          <p:nvPr>
            <p:ph type="sldNum" sz="quarter" idx="12"/>
          </p:nvPr>
        </p:nvSpPr>
        <p:spPr/>
        <p:txBody>
          <a:bodyPr/>
          <a:lstStyle/>
          <a:p>
            <a:fld id="{5FB6210C-F1C1-4948-BFEC-B9D3760F1B03}" type="slidenum">
              <a:rPr lang="en-US" smtClean="0"/>
              <a:pPr/>
              <a:t>57</a:t>
            </a:fld>
            <a:endParaRPr lang="en-US"/>
          </a:p>
        </p:txBody>
      </p:sp>
    </p:spTree>
    <p:extLst>
      <p:ext uri="{BB962C8B-B14F-4D97-AF65-F5344CB8AC3E}">
        <p14:creationId xmlns:p14="http://schemas.microsoft.com/office/powerpoint/2010/main" val="16427215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520"/>
            <a:ext cx="8229600" cy="1067118"/>
          </a:xfrm>
        </p:spPr>
        <p:txBody>
          <a:bodyPr>
            <a:normAutofit/>
          </a:bodyPr>
          <a:lstStyle/>
          <a:p>
            <a:pPr algn="l"/>
            <a:r>
              <a:rPr lang="en-US" sz="3200" b="1" dirty="0">
                <a:solidFill>
                  <a:srgbClr val="C00000"/>
                </a:solidFill>
                <a:latin typeface="Arial Narrow" panose="020B0606020202030204" pitchFamily="34" charset="0"/>
              </a:rPr>
              <a:t>b. Phase I reactions not involving the P450 system: </a:t>
            </a:r>
            <a:endParaRPr lang="ar-JO" sz="3200" b="1" dirty="0">
              <a:solidFill>
                <a:srgbClr val="C00000"/>
              </a:solidFill>
              <a:latin typeface="Arial Narrow" panose="020B0606020202030204" pitchFamily="34" charset="0"/>
            </a:endParaRPr>
          </a:p>
        </p:txBody>
      </p:sp>
      <p:sp>
        <p:nvSpPr>
          <p:cNvPr id="3" name="Content Placeholder 2"/>
          <p:cNvSpPr>
            <a:spLocks noGrp="1"/>
          </p:cNvSpPr>
          <p:nvPr>
            <p:ph idx="1"/>
          </p:nvPr>
        </p:nvSpPr>
        <p:spPr>
          <a:xfrm>
            <a:off x="457200" y="1661160"/>
            <a:ext cx="8229600" cy="4695190"/>
          </a:xfrm>
        </p:spPr>
        <p:txBody>
          <a:bodyPr>
            <a:noAutofit/>
          </a:bodyPr>
          <a:lstStyle/>
          <a:p>
            <a:pPr algn="l" rtl="0"/>
            <a:r>
              <a:rPr lang="en-US" sz="2800" dirty="0">
                <a:latin typeface="Arial Narrow" panose="020B0606020202030204" pitchFamily="34" charset="0"/>
              </a:rPr>
              <a:t>These include: </a:t>
            </a:r>
          </a:p>
          <a:p>
            <a:pPr lvl="1" algn="l" rtl="0"/>
            <a:r>
              <a:rPr lang="en-US" u="sng" dirty="0">
                <a:latin typeface="Arial Narrow" panose="020B0606020202030204" pitchFamily="34" charset="0"/>
              </a:rPr>
              <a:t>amine oxidation</a:t>
            </a:r>
          </a:p>
          <a:p>
            <a:pPr lvl="2"/>
            <a:r>
              <a:rPr lang="en-US" sz="2800" dirty="0">
                <a:latin typeface="Arial Narrow" panose="020B0606020202030204" pitchFamily="34" charset="0"/>
              </a:rPr>
              <a:t>e.g., oxidation of </a:t>
            </a:r>
            <a:r>
              <a:rPr lang="en-US" sz="2800" dirty="0" err="1">
                <a:latin typeface="Arial Narrow" panose="020B0606020202030204" pitchFamily="34" charset="0"/>
              </a:rPr>
              <a:t>catecholamines</a:t>
            </a:r>
            <a:r>
              <a:rPr lang="en-US" sz="2800" dirty="0">
                <a:latin typeface="Arial Narrow" panose="020B0606020202030204" pitchFamily="34" charset="0"/>
              </a:rPr>
              <a:t> or histamine</a:t>
            </a:r>
          </a:p>
          <a:p>
            <a:pPr lvl="1" algn="l" rtl="0"/>
            <a:r>
              <a:rPr lang="en-US" u="sng" dirty="0">
                <a:latin typeface="Arial Narrow" panose="020B0606020202030204" pitchFamily="34" charset="0"/>
              </a:rPr>
              <a:t>alcohol dehydrogenation </a:t>
            </a:r>
          </a:p>
          <a:p>
            <a:pPr lvl="2"/>
            <a:r>
              <a:rPr lang="en-US" sz="2800" dirty="0">
                <a:latin typeface="Arial Narrow" panose="020B0606020202030204" pitchFamily="34" charset="0"/>
              </a:rPr>
              <a:t>e.g. ethanol  oxidation</a:t>
            </a:r>
          </a:p>
          <a:p>
            <a:pPr lvl="1"/>
            <a:r>
              <a:rPr lang="en-US" u="sng" dirty="0" err="1">
                <a:latin typeface="Arial Narrow" panose="020B0606020202030204" pitchFamily="34" charset="0"/>
              </a:rPr>
              <a:t>esterases</a:t>
            </a:r>
            <a:r>
              <a:rPr lang="en-US" u="sng" dirty="0">
                <a:latin typeface="Arial Narrow" panose="020B0606020202030204" pitchFamily="34" charset="0"/>
              </a:rPr>
              <a:t> </a:t>
            </a:r>
          </a:p>
          <a:p>
            <a:pPr lvl="2"/>
            <a:r>
              <a:rPr lang="en-US" sz="2800" dirty="0">
                <a:latin typeface="Arial Narrow" panose="020B0606020202030204" pitchFamily="34" charset="0"/>
              </a:rPr>
              <a:t>e.g., metabolism of </a:t>
            </a:r>
            <a:r>
              <a:rPr lang="en-US" sz="2800" dirty="0" err="1">
                <a:latin typeface="Arial Narrow" panose="020B0606020202030204" pitchFamily="34" charset="0"/>
              </a:rPr>
              <a:t>pravastatin</a:t>
            </a:r>
            <a:r>
              <a:rPr lang="en-US" sz="2800" dirty="0">
                <a:latin typeface="Arial Narrow" panose="020B0606020202030204" pitchFamily="34" charset="0"/>
              </a:rPr>
              <a:t> in liver</a:t>
            </a:r>
          </a:p>
          <a:p>
            <a:pPr lvl="1" algn="l" rtl="0"/>
            <a:r>
              <a:rPr lang="en-US" u="sng" dirty="0">
                <a:latin typeface="Arial Narrow" panose="020B0606020202030204" pitchFamily="34" charset="0"/>
              </a:rPr>
              <a:t>hydrolysis </a:t>
            </a:r>
          </a:p>
          <a:p>
            <a:pPr lvl="2"/>
            <a:r>
              <a:rPr lang="en-US" sz="2800" dirty="0">
                <a:latin typeface="Arial Narrow" panose="020B0606020202030204" pitchFamily="34" charset="0"/>
              </a:rPr>
              <a:t>e.g., of procaine</a:t>
            </a:r>
          </a:p>
        </p:txBody>
      </p:sp>
      <p:sp>
        <p:nvSpPr>
          <p:cNvPr id="4" name="عنصر نائب لرقم الشريحة 3"/>
          <p:cNvSpPr>
            <a:spLocks noGrp="1"/>
          </p:cNvSpPr>
          <p:nvPr>
            <p:ph type="sldNum" sz="quarter" idx="12"/>
          </p:nvPr>
        </p:nvSpPr>
        <p:spPr/>
        <p:txBody>
          <a:bodyPr/>
          <a:lstStyle/>
          <a:p>
            <a:fld id="{5FB6210C-F1C1-4948-BFEC-B9D3760F1B03}" type="slidenum">
              <a:rPr lang="en-US" smtClean="0"/>
              <a:pPr/>
              <a:t>58</a:t>
            </a:fld>
            <a:endParaRPr lang="en-US"/>
          </a:p>
        </p:txBody>
      </p:sp>
    </p:spTree>
    <p:extLst>
      <p:ext uri="{BB962C8B-B14F-4D97-AF65-F5344CB8AC3E}">
        <p14:creationId xmlns:p14="http://schemas.microsoft.com/office/powerpoint/2010/main" val="18276407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7680" y="1203325"/>
            <a:ext cx="8199120" cy="5121275"/>
          </a:xfrm>
        </p:spPr>
        <p:txBody>
          <a:bodyPr>
            <a:normAutofit/>
          </a:bodyPr>
          <a:lstStyle/>
          <a:p>
            <a:pPr marL="514350" indent="-514350" algn="l" rtl="0">
              <a:buFont typeface="+mj-lt"/>
              <a:buAutoNum type="arabicPeriod"/>
            </a:pPr>
            <a:r>
              <a:rPr lang="en-US" sz="2000" b="1" dirty="0">
                <a:latin typeface="Arial Narrow" panose="020B0606020202030204" pitchFamily="34" charset="0"/>
              </a:rPr>
              <a:t>If the metabolite from Phase I metabolism is sufficiently polar, it can be excreted by the kidneys. </a:t>
            </a:r>
          </a:p>
          <a:p>
            <a:pPr marL="514350" indent="-514350" algn="l" rtl="0">
              <a:buFont typeface="+mj-lt"/>
              <a:buAutoNum type="arabicPeriod"/>
            </a:pPr>
            <a:r>
              <a:rPr lang="en-US" sz="2000" b="1" dirty="0">
                <a:latin typeface="Arial Narrow" panose="020B0606020202030204" pitchFamily="34" charset="0"/>
              </a:rPr>
              <a:t>many Phase I metabolites are too </a:t>
            </a:r>
            <a:r>
              <a:rPr lang="en-US" sz="2000" b="1" dirty="0" err="1">
                <a:latin typeface="Arial Narrow" panose="020B0606020202030204" pitchFamily="34" charset="0"/>
              </a:rPr>
              <a:t>lipophilic</a:t>
            </a:r>
            <a:r>
              <a:rPr lang="en-US" sz="2000" b="1" dirty="0">
                <a:latin typeface="Arial Narrow" panose="020B0606020202030204" pitchFamily="34" charset="0"/>
              </a:rPr>
              <a:t>                  </a:t>
            </a:r>
          </a:p>
          <a:p>
            <a:pPr marL="514350" indent="-514350" algn="l" rtl="0">
              <a:buFont typeface="+mj-lt"/>
              <a:buAutoNum type="arabicPeriod"/>
            </a:pPr>
            <a:endParaRPr lang="en-US" sz="2000" b="1" dirty="0">
              <a:latin typeface="Arial Narrow" panose="020B0606020202030204" pitchFamily="34" charset="0"/>
            </a:endParaRPr>
          </a:p>
          <a:p>
            <a:pPr marL="514350" indent="-514350" algn="l" rtl="0">
              <a:buFont typeface="+mj-lt"/>
              <a:buAutoNum type="arabicPeriod"/>
            </a:pPr>
            <a:endParaRPr lang="en-US" sz="2000" b="1" dirty="0">
              <a:latin typeface="Arial Narrow" panose="020B0606020202030204" pitchFamily="34" charset="0"/>
            </a:endParaRPr>
          </a:p>
          <a:p>
            <a:pPr marL="514350" indent="-514350" algn="l" rtl="0">
              <a:buNone/>
            </a:pPr>
            <a:r>
              <a:rPr lang="en-US" sz="2000" b="1" dirty="0">
                <a:latin typeface="Arial Narrow" panose="020B0606020202030204" pitchFamily="34" charset="0"/>
              </a:rPr>
              <a:t>                    </a:t>
            </a:r>
          </a:p>
          <a:p>
            <a:pPr marL="514350" indent="-514350" algn="ctr" rtl="0">
              <a:buNone/>
            </a:pPr>
            <a:r>
              <a:rPr lang="en-US" sz="2000" b="1" dirty="0">
                <a:latin typeface="Arial Narrow" panose="020B0606020202030204" pitchFamily="34" charset="0"/>
              </a:rPr>
              <a:t>conjugation with an endogenous substrate </a:t>
            </a:r>
          </a:p>
          <a:p>
            <a:pPr marL="514350" indent="-514350" algn="ctr" rtl="0">
              <a:buNone/>
            </a:pPr>
            <a:r>
              <a:rPr lang="en-US" sz="2000" b="1" dirty="0">
                <a:solidFill>
                  <a:srgbClr val="3333FF"/>
                </a:solidFill>
                <a:latin typeface="Arial Narrow" panose="020B0606020202030204" pitchFamily="34" charset="0"/>
              </a:rPr>
              <a:t> glucuronic acid, sulfuric acid, acetic acid and an amino acid</a:t>
            </a:r>
            <a:endParaRPr lang="en-US" sz="2000" b="1" dirty="0">
              <a:latin typeface="Arial Narrow" panose="020B0606020202030204" pitchFamily="34" charset="0"/>
            </a:endParaRPr>
          </a:p>
          <a:p>
            <a:pPr algn="l" rtl="0"/>
            <a:endParaRPr lang="en-US" sz="2000" b="1" dirty="0">
              <a:latin typeface="Arial Narrow" panose="020B0606020202030204" pitchFamily="34" charset="0"/>
            </a:endParaRPr>
          </a:p>
        </p:txBody>
      </p:sp>
      <p:sp>
        <p:nvSpPr>
          <p:cNvPr id="4" name="Rectangle 3"/>
          <p:cNvSpPr/>
          <p:nvPr/>
        </p:nvSpPr>
        <p:spPr>
          <a:xfrm>
            <a:off x="457200" y="457200"/>
            <a:ext cx="8077200" cy="584775"/>
          </a:xfrm>
          <a:prstGeom prst="rect">
            <a:avLst/>
          </a:prstGeom>
        </p:spPr>
        <p:txBody>
          <a:bodyPr wrap="square">
            <a:spAutoFit/>
          </a:bodyPr>
          <a:lstStyle/>
          <a:p>
            <a:pPr marL="514350" indent="-514350">
              <a:buClr>
                <a:srgbClr val="FF0000"/>
              </a:buClr>
              <a:buFont typeface="+mj-lt"/>
              <a:buAutoNum type="arabicPeriod" startAt="2"/>
            </a:pPr>
            <a:r>
              <a:rPr lang="en-US" sz="3200" b="1" dirty="0">
                <a:solidFill>
                  <a:srgbClr val="FF0000"/>
                </a:solidFill>
                <a:latin typeface="Arial Narrow" panose="020B0606020202030204" pitchFamily="34" charset="0"/>
              </a:rPr>
              <a:t>Phase </a:t>
            </a:r>
            <a:r>
              <a:rPr lang="en-US" sz="2400" b="1" dirty="0">
                <a:solidFill>
                  <a:srgbClr val="FF0000"/>
                </a:solidFill>
                <a:latin typeface="Arial Narrow" panose="020B0606020202030204" pitchFamily="34" charset="0"/>
              </a:rPr>
              <a:t>II </a:t>
            </a:r>
            <a:r>
              <a:rPr lang="en-US" sz="2400" dirty="0">
                <a:latin typeface="Arial Narrow" panose="020B0606020202030204" pitchFamily="34" charset="0"/>
              </a:rPr>
              <a:t>(conjugation of endogenous molecule with drug)</a:t>
            </a:r>
            <a:endParaRPr lang="en-US" sz="3200" dirty="0">
              <a:latin typeface="Arial Narrow" panose="020B0606020202030204" pitchFamily="34" charset="0"/>
            </a:endParaRPr>
          </a:p>
        </p:txBody>
      </p:sp>
      <p:sp>
        <p:nvSpPr>
          <p:cNvPr id="5" name="Right Arrow 4"/>
          <p:cNvSpPr/>
          <p:nvPr/>
        </p:nvSpPr>
        <p:spPr>
          <a:xfrm rot="5400000">
            <a:off x="3549396" y="2508504"/>
            <a:ext cx="673608"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5400000">
            <a:off x="3549397" y="4386271"/>
            <a:ext cx="673608"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447800" y="4876800"/>
            <a:ext cx="6248400" cy="1631216"/>
          </a:xfrm>
          <a:prstGeom prst="rect">
            <a:avLst/>
          </a:prstGeom>
        </p:spPr>
        <p:txBody>
          <a:bodyPr wrap="square">
            <a:spAutoFit/>
          </a:bodyPr>
          <a:lstStyle/>
          <a:p>
            <a:pPr marL="514350" indent="-514350" algn="ctr">
              <a:buNone/>
            </a:pPr>
            <a:r>
              <a:rPr lang="en-US" sz="2000" b="1" dirty="0">
                <a:latin typeface="Arial Narrow" panose="020B0606020202030204" pitchFamily="34" charset="0"/>
              </a:rPr>
              <a:t>polar, more water-soluble compounds </a:t>
            </a:r>
          </a:p>
          <a:p>
            <a:pPr marL="514350" indent="-514350" algn="ctr">
              <a:buNone/>
            </a:pPr>
            <a:r>
              <a:rPr lang="en-US" sz="2000" b="1" dirty="0">
                <a:latin typeface="Arial Narrow" panose="020B0606020202030204" pitchFamily="34" charset="0"/>
              </a:rPr>
              <a:t>most often therapeutically inactive. </a:t>
            </a:r>
          </a:p>
          <a:p>
            <a:pPr lvl="1" algn="ctr"/>
            <a:endParaRPr lang="en-US" sz="2000" b="1" dirty="0">
              <a:latin typeface="Arial Narrow" panose="020B0606020202030204" pitchFamily="34" charset="0"/>
            </a:endParaRPr>
          </a:p>
          <a:p>
            <a:pPr algn="ctr"/>
            <a:r>
              <a:rPr lang="en-US" sz="2000" b="1" dirty="0">
                <a:latin typeface="Arial Narrow" panose="020B0606020202030204" pitchFamily="34" charset="0"/>
              </a:rPr>
              <a:t>A notable exception is morphine-6-glucuronide , which is more potent than morphine. </a:t>
            </a:r>
            <a:endParaRPr lang="ar-JO" sz="2000" b="1" dirty="0">
              <a:latin typeface="Arial Narrow" panose="020B0606020202030204" pitchFamily="34" charset="0"/>
            </a:endParaRPr>
          </a:p>
        </p:txBody>
      </p:sp>
      <p:sp>
        <p:nvSpPr>
          <p:cNvPr id="2" name="عنصر نائب لرقم الشريحة 1"/>
          <p:cNvSpPr>
            <a:spLocks noGrp="1"/>
          </p:cNvSpPr>
          <p:nvPr>
            <p:ph type="sldNum" sz="quarter" idx="12"/>
          </p:nvPr>
        </p:nvSpPr>
        <p:spPr/>
        <p:txBody>
          <a:bodyPr/>
          <a:lstStyle/>
          <a:p>
            <a:fld id="{5FB6210C-F1C1-4948-BFEC-B9D3760F1B03}" type="slidenum">
              <a:rPr lang="en-US" smtClean="0"/>
              <a:pPr/>
              <a:t>59</a:t>
            </a:fld>
            <a:endParaRPr lang="en-US"/>
          </a:p>
        </p:txBody>
      </p:sp>
    </p:spTree>
    <p:extLst>
      <p:ext uri="{BB962C8B-B14F-4D97-AF65-F5344CB8AC3E}">
        <p14:creationId xmlns:p14="http://schemas.microsoft.com/office/powerpoint/2010/main" val="1796181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l" rtl="0"/>
            <a:r>
              <a:rPr lang="en-US" sz="2800" b="1" dirty="0">
                <a:solidFill>
                  <a:srgbClr val="C00000"/>
                </a:solidFill>
                <a:latin typeface="Arial Narrow" panose="020B0606020202030204" pitchFamily="34" charset="0"/>
              </a:rPr>
              <a:t>Rate versus extent of absorption</a:t>
            </a:r>
          </a:p>
        </p:txBody>
      </p:sp>
      <p:sp>
        <p:nvSpPr>
          <p:cNvPr id="2" name="عنصر نائب لرقم الشريحة 1"/>
          <p:cNvSpPr>
            <a:spLocks noGrp="1"/>
          </p:cNvSpPr>
          <p:nvPr>
            <p:ph type="sldNum" sz="quarter" idx="12"/>
          </p:nvPr>
        </p:nvSpPr>
        <p:spPr/>
        <p:txBody>
          <a:bodyPr/>
          <a:lstStyle/>
          <a:p>
            <a:fld id="{084F2A69-9AEF-4398-A806-4FBEDD949AD8}" type="slidenum">
              <a:rPr lang="en-US" smtClean="0">
                <a:solidFill>
                  <a:prstClr val="black">
                    <a:tint val="75000"/>
                  </a:prstClr>
                </a:solidFill>
              </a:rPr>
              <a:pPr/>
              <a:t>6</a:t>
            </a:fld>
            <a:endParaRPr lang="en-US">
              <a:solidFill>
                <a:prstClr val="black">
                  <a:tint val="75000"/>
                </a:prstClr>
              </a:solidFill>
            </a:endParaRPr>
          </a:p>
        </p:txBody>
      </p:sp>
      <p:pic>
        <p:nvPicPr>
          <p:cNvPr id="10" name="Image 9"/>
          <p:cNvPicPr>
            <a:picLocks noChangeAspect="1"/>
          </p:cNvPicPr>
          <p:nvPr/>
        </p:nvPicPr>
        <p:blipFill rotWithShape="1">
          <a:blip r:embed="rId2">
            <a:extLst>
              <a:ext uri="{28A0092B-C50C-407E-A947-70E740481C1C}">
                <a14:useLocalDpi xmlns:a14="http://schemas.microsoft.com/office/drawing/2010/main" val="0"/>
              </a:ext>
            </a:extLst>
          </a:blip>
          <a:srcRect l="17784" t="26666" r="20000" b="13112"/>
          <a:stretch/>
        </p:blipFill>
        <p:spPr>
          <a:xfrm>
            <a:off x="1593047" y="1623600"/>
            <a:ext cx="5950753" cy="4320000"/>
          </a:xfrm>
          <a:prstGeom prst="rect">
            <a:avLst/>
          </a:prstGeom>
        </p:spPr>
      </p:pic>
    </p:spTree>
    <p:extLst>
      <p:ext uri="{BB962C8B-B14F-4D97-AF65-F5344CB8AC3E}">
        <p14:creationId xmlns:p14="http://schemas.microsoft.com/office/powerpoint/2010/main" val="13933790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err="1">
                <a:solidFill>
                  <a:srgbClr val="C00000"/>
                </a:solidFill>
                <a:latin typeface="Arial Narrow" panose="020B0606020202030204" pitchFamily="34" charset="0"/>
              </a:rPr>
              <a:t>Glucuronidation</a:t>
            </a:r>
            <a:r>
              <a:rPr lang="en-US" sz="3600" b="1" dirty="0">
                <a:solidFill>
                  <a:srgbClr val="C00000"/>
                </a:solidFill>
                <a:latin typeface="Arial Narrow" panose="020B0606020202030204" pitchFamily="34" charset="0"/>
              </a:rPr>
              <a:t>: </a:t>
            </a:r>
            <a:endParaRPr lang="ar-JO" sz="3600" b="1" dirty="0">
              <a:solidFill>
                <a:srgbClr val="C00000"/>
              </a:solidFill>
              <a:latin typeface="Arial Narrow" panose="020B0606020202030204" pitchFamily="34" charset="0"/>
            </a:endParaRPr>
          </a:p>
        </p:txBody>
      </p:sp>
      <p:sp>
        <p:nvSpPr>
          <p:cNvPr id="3" name="Content Placeholder 2"/>
          <p:cNvSpPr>
            <a:spLocks noGrp="1"/>
          </p:cNvSpPr>
          <p:nvPr>
            <p:ph idx="1"/>
          </p:nvPr>
        </p:nvSpPr>
        <p:spPr/>
        <p:txBody>
          <a:bodyPr>
            <a:normAutofit/>
          </a:bodyPr>
          <a:lstStyle/>
          <a:p>
            <a:pPr marL="457200" lvl="1" indent="-457200">
              <a:buFont typeface="Arial" panose="020B0604020202020204" pitchFamily="34" charset="0"/>
              <a:buChar char="•"/>
            </a:pPr>
            <a:r>
              <a:rPr lang="en-US" sz="3200" b="1" dirty="0">
                <a:latin typeface="Arial Narrow" panose="020B0606020202030204" pitchFamily="34" charset="0"/>
              </a:rPr>
              <a:t>Most common phase 2 reaction</a:t>
            </a:r>
          </a:p>
          <a:p>
            <a:pPr marL="457200" lvl="1" indent="-457200">
              <a:buFont typeface="Arial" panose="020B0604020202020204" pitchFamily="34" charset="0"/>
              <a:buChar char="•"/>
            </a:pPr>
            <a:r>
              <a:rPr lang="en-US" sz="3200" b="1" dirty="0">
                <a:latin typeface="Arial Narrow" panose="020B0606020202030204" pitchFamily="34" charset="0"/>
              </a:rPr>
              <a:t>Most important conjugation reaction. </a:t>
            </a:r>
          </a:p>
          <a:p>
            <a:pPr marL="457200" lvl="1" indent="-457200">
              <a:buFont typeface="Arial" panose="020B0604020202020204" pitchFamily="34" charset="0"/>
              <a:buChar char="•"/>
            </a:pPr>
            <a:r>
              <a:rPr lang="en-US" sz="3200" b="1" dirty="0">
                <a:latin typeface="Arial Narrow" panose="020B0606020202030204" pitchFamily="34" charset="0"/>
              </a:rPr>
              <a:t>Neonates are deficient in this conjugating system</a:t>
            </a:r>
          </a:p>
          <a:p>
            <a:pPr lvl="2"/>
            <a:r>
              <a:rPr lang="en-US" sz="2800" b="1" dirty="0" err="1">
                <a:solidFill>
                  <a:srgbClr val="FF0000"/>
                </a:solidFill>
                <a:latin typeface="Arial Narrow" panose="020B0606020202030204" pitchFamily="34" charset="0"/>
              </a:rPr>
              <a:t>Chloramphenicol</a:t>
            </a:r>
            <a:endParaRPr lang="en-US" sz="2800" b="1" dirty="0">
              <a:solidFill>
                <a:srgbClr val="FF0000"/>
              </a:solidFill>
              <a:latin typeface="Arial Narrow" panose="020B0606020202030204" pitchFamily="34" charset="0"/>
            </a:endParaRPr>
          </a:p>
          <a:p>
            <a:pPr marL="914400" lvl="2" indent="0">
              <a:buNone/>
            </a:pPr>
            <a:r>
              <a:rPr lang="en-US" sz="3200" b="1" dirty="0">
                <a:latin typeface="Arial Narrow" panose="020B0606020202030204" pitchFamily="34" charset="0"/>
              </a:rPr>
              <a:t>is inactivated by the addition of </a:t>
            </a:r>
            <a:r>
              <a:rPr lang="en-US" sz="3200" b="1" dirty="0" err="1">
                <a:latin typeface="Arial Narrow" panose="020B0606020202030204" pitchFamily="34" charset="0"/>
              </a:rPr>
              <a:t>glucuronic</a:t>
            </a:r>
            <a:r>
              <a:rPr lang="en-US" sz="3200" b="1" dirty="0">
                <a:latin typeface="Arial Narrow" panose="020B0606020202030204" pitchFamily="34" charset="0"/>
              </a:rPr>
              <a:t> acid, resulting in gray baby syndrome. </a:t>
            </a:r>
          </a:p>
          <a:p>
            <a:pPr lvl="2"/>
            <a:r>
              <a:rPr lang="en-US" sz="2800" b="1" dirty="0" err="1">
                <a:solidFill>
                  <a:srgbClr val="FF0000"/>
                </a:solidFill>
                <a:latin typeface="Arial Narrow" panose="020B0606020202030204" pitchFamily="34" charset="0"/>
              </a:rPr>
              <a:t>Billirubin</a:t>
            </a:r>
            <a:endParaRPr lang="en-US" sz="2800" b="1" dirty="0">
              <a:solidFill>
                <a:srgbClr val="FF0000"/>
              </a:solidFill>
              <a:latin typeface="Arial Narrow" panose="020B0606020202030204" pitchFamily="34" charset="0"/>
            </a:endParaRPr>
          </a:p>
          <a:p>
            <a:pPr lvl="1"/>
            <a:endParaRPr lang="en-US" sz="2400" b="1" dirty="0">
              <a:latin typeface="Arial Narrow" panose="020B0606020202030204" pitchFamily="34" charset="0"/>
            </a:endParaRPr>
          </a:p>
        </p:txBody>
      </p:sp>
      <p:sp>
        <p:nvSpPr>
          <p:cNvPr id="4" name="عنصر نائب لرقم الشريحة 3"/>
          <p:cNvSpPr>
            <a:spLocks noGrp="1"/>
          </p:cNvSpPr>
          <p:nvPr>
            <p:ph type="sldNum" sz="quarter" idx="12"/>
          </p:nvPr>
        </p:nvSpPr>
        <p:spPr/>
        <p:txBody>
          <a:bodyPr/>
          <a:lstStyle/>
          <a:p>
            <a:fld id="{5FB6210C-F1C1-4948-BFEC-B9D3760F1B03}" type="slidenum">
              <a:rPr lang="en-US" smtClean="0"/>
              <a:pPr/>
              <a:t>60</a:t>
            </a:fld>
            <a:endParaRPr lang="en-US"/>
          </a:p>
        </p:txBody>
      </p:sp>
    </p:spTree>
    <p:extLst>
      <p:ext uri="{BB962C8B-B14F-4D97-AF65-F5344CB8AC3E}">
        <p14:creationId xmlns:p14="http://schemas.microsoft.com/office/powerpoint/2010/main" val="39052924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2438399"/>
          </a:xfrm>
        </p:spPr>
        <p:txBody>
          <a:bodyPr>
            <a:noAutofit/>
          </a:bodyPr>
          <a:lstStyle/>
          <a:p>
            <a:r>
              <a:rPr lang="en-US" sz="2400" b="1" dirty="0">
                <a:latin typeface="Arial Narrow" panose="020B0606020202030204" pitchFamily="34" charset="0"/>
              </a:rPr>
              <a:t>Drugs already possessing an –OH, –NH2, or –COOH group may enter Phase II directly and become conjugated without prior Phase I metabolism.</a:t>
            </a:r>
          </a:p>
          <a:p>
            <a:endParaRPr lang="en-US" sz="2400" b="1" dirty="0">
              <a:latin typeface="Arial Narrow" panose="020B0606020202030204" pitchFamily="34" charset="0"/>
            </a:endParaRPr>
          </a:p>
          <a:p>
            <a:r>
              <a:rPr lang="en-US" sz="2400" b="1" dirty="0">
                <a:latin typeface="Arial Narrow" panose="020B0606020202030204" pitchFamily="34" charset="0"/>
              </a:rPr>
              <a:t>The highly polar drug conjugates may then be excreted by the kidney or in bile. </a:t>
            </a:r>
          </a:p>
          <a:p>
            <a:endParaRPr lang="en-US" sz="2400" b="1" dirty="0">
              <a:latin typeface="Arial Narrow" panose="020B0606020202030204" pitchFamily="34" charset="0"/>
            </a:endParaRPr>
          </a:p>
        </p:txBody>
      </p:sp>
      <p:sp>
        <p:nvSpPr>
          <p:cNvPr id="4" name="عنصر نائب لرقم الشريحة 3"/>
          <p:cNvSpPr>
            <a:spLocks noGrp="1"/>
          </p:cNvSpPr>
          <p:nvPr>
            <p:ph type="sldNum" sz="quarter" idx="12"/>
          </p:nvPr>
        </p:nvSpPr>
        <p:spPr/>
        <p:txBody>
          <a:bodyPr/>
          <a:lstStyle/>
          <a:p>
            <a:fld id="{5FB6210C-F1C1-4948-BFEC-B9D3760F1B03}" type="slidenum">
              <a:rPr lang="en-US" smtClean="0"/>
              <a:pPr/>
              <a:t>61</a:t>
            </a:fld>
            <a:endParaRPr lang="en-US"/>
          </a:p>
        </p:txBody>
      </p:sp>
      <p:sp>
        <p:nvSpPr>
          <p:cNvPr id="6" name="Content Placeholder 2"/>
          <p:cNvSpPr txBox="1">
            <a:spLocks/>
          </p:cNvSpPr>
          <p:nvPr/>
        </p:nvSpPr>
        <p:spPr>
          <a:xfrm>
            <a:off x="563880" y="3505200"/>
            <a:ext cx="7970520" cy="2514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b="1" dirty="0">
                <a:solidFill>
                  <a:srgbClr val="C00000"/>
                </a:solidFill>
                <a:latin typeface="Arial Narrow" panose="020B0606020202030204" pitchFamily="34" charset="0"/>
                <a:ea typeface="+mj-ea"/>
                <a:cs typeface="+mj-cs"/>
              </a:rPr>
              <a:t>3. Reversal of order of the phases: </a:t>
            </a:r>
            <a:endParaRPr lang="en-US" sz="2400" b="1" dirty="0">
              <a:latin typeface="Arial Narrow" panose="020B0606020202030204" pitchFamily="34" charset="0"/>
            </a:endParaRPr>
          </a:p>
          <a:p>
            <a:r>
              <a:rPr lang="en-US" sz="2400" b="1" dirty="0">
                <a:latin typeface="Arial Narrow" panose="020B0606020202030204" pitchFamily="34" charset="0"/>
              </a:rPr>
              <a:t>Not all drugs undergo Phase I and II reactions in that order. </a:t>
            </a:r>
          </a:p>
          <a:p>
            <a:endParaRPr lang="en-US" sz="2400" b="1" dirty="0">
              <a:latin typeface="Arial Narrow" panose="020B0606020202030204" pitchFamily="34" charset="0"/>
            </a:endParaRPr>
          </a:p>
          <a:p>
            <a:r>
              <a:rPr lang="en-US" sz="2400" b="1" dirty="0">
                <a:latin typeface="Arial Narrow" panose="020B0606020202030204" pitchFamily="34" charset="0"/>
              </a:rPr>
              <a:t>For example, </a:t>
            </a:r>
            <a:r>
              <a:rPr lang="en-US" sz="2400" b="1" u="sng" dirty="0">
                <a:latin typeface="Arial Narrow" panose="020B0606020202030204" pitchFamily="34" charset="0"/>
              </a:rPr>
              <a:t>isoniazid</a:t>
            </a:r>
            <a:r>
              <a:rPr lang="en-US" sz="2400" b="1" dirty="0">
                <a:latin typeface="Arial Narrow" panose="020B0606020202030204" pitchFamily="34" charset="0"/>
              </a:rPr>
              <a:t> is first acetylated (a Phase II reaction) and then hydrolyzed to </a:t>
            </a:r>
            <a:r>
              <a:rPr lang="en-US" sz="2400" b="1" dirty="0" err="1">
                <a:latin typeface="Arial Narrow" panose="020B0606020202030204" pitchFamily="34" charset="0"/>
              </a:rPr>
              <a:t>isonicotinic</a:t>
            </a:r>
            <a:r>
              <a:rPr lang="en-US" sz="2400" b="1" dirty="0">
                <a:latin typeface="Arial Narrow" panose="020B0606020202030204" pitchFamily="34" charset="0"/>
              </a:rPr>
              <a:t> acid (a Phase I reaction).</a:t>
            </a:r>
            <a:endParaRPr lang="ar-JO" sz="2400" b="1" dirty="0">
              <a:latin typeface="Arial Narrow" panose="020B0606020202030204" pitchFamily="34" charset="0"/>
            </a:endParaRPr>
          </a:p>
          <a:p>
            <a:endParaRPr lang="en-US" sz="2400" b="1" dirty="0">
              <a:latin typeface="Arial Narrow" panose="020B0606020202030204" pitchFamily="34" charset="0"/>
            </a:endParaRPr>
          </a:p>
        </p:txBody>
      </p:sp>
    </p:spTree>
    <p:extLst>
      <p:ext uri="{BB962C8B-B14F-4D97-AF65-F5344CB8AC3E}">
        <p14:creationId xmlns:p14="http://schemas.microsoft.com/office/powerpoint/2010/main" val="13664711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txBox="1">
            <a:spLocks/>
          </p:cNvSpPr>
          <p:nvPr/>
        </p:nvSpPr>
        <p:spPr>
          <a:xfrm>
            <a:off x="426720" y="396240"/>
            <a:ext cx="8260080" cy="105156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C00000"/>
                </a:solidFill>
                <a:effectLst/>
                <a:uLnTx/>
                <a:uFillTx/>
                <a:latin typeface="Arial Narrow" panose="020B0606020202030204" pitchFamily="34" charset="0"/>
                <a:ea typeface="+mj-ea"/>
                <a:cs typeface="+mj-cs"/>
              </a:rPr>
              <a:t>Site of Biotransformation </a:t>
            </a:r>
          </a:p>
        </p:txBody>
      </p:sp>
      <p:sp>
        <p:nvSpPr>
          <p:cNvPr id="5" name="Rectangle 4"/>
          <p:cNvSpPr/>
          <p:nvPr/>
        </p:nvSpPr>
        <p:spPr>
          <a:xfrm>
            <a:off x="914400" y="1828800"/>
            <a:ext cx="7467600" cy="2677656"/>
          </a:xfrm>
          <a:prstGeom prst="rect">
            <a:avLst/>
          </a:prstGeom>
        </p:spPr>
        <p:txBody>
          <a:bodyPr wrap="square">
            <a:spAutoFit/>
          </a:bodyPr>
          <a:lstStyle/>
          <a:p>
            <a:r>
              <a:rPr lang="en-US" sz="2800" b="1" dirty="0">
                <a:latin typeface="Arial Narrow" panose="020B0606020202030204" pitchFamily="34" charset="0"/>
              </a:rPr>
              <a:t>Tissue:                                        Cellular</a:t>
            </a:r>
          </a:p>
          <a:p>
            <a:r>
              <a:rPr lang="en-US" sz="2800" b="1" dirty="0">
                <a:solidFill>
                  <a:srgbClr val="C00000"/>
                </a:solidFill>
                <a:latin typeface="Arial Narrow" panose="020B0606020202030204" pitchFamily="34" charset="0"/>
              </a:rPr>
              <a:t>Liver</a:t>
            </a:r>
            <a:r>
              <a:rPr lang="en-US" sz="2800" dirty="0">
                <a:latin typeface="Arial Narrow" panose="020B0606020202030204" pitchFamily="34" charset="0"/>
              </a:rPr>
              <a:t>                                   Endoplasmic reticulum</a:t>
            </a:r>
          </a:p>
          <a:p>
            <a:r>
              <a:rPr lang="en-US" sz="2800" dirty="0">
                <a:latin typeface="Arial Narrow" panose="020B0606020202030204" pitchFamily="34" charset="0"/>
              </a:rPr>
              <a:t>Kidneys                               </a:t>
            </a:r>
            <a:r>
              <a:rPr lang="en-US" sz="2800" dirty="0" err="1">
                <a:latin typeface="Arial Narrow" panose="020B0606020202030204" pitchFamily="34" charset="0"/>
              </a:rPr>
              <a:t>Cytosol</a:t>
            </a:r>
            <a:endParaRPr lang="en-US" sz="2800" dirty="0">
              <a:latin typeface="Arial Narrow" panose="020B0606020202030204" pitchFamily="34" charset="0"/>
            </a:endParaRPr>
          </a:p>
          <a:p>
            <a:r>
              <a:rPr lang="en-US" sz="2800" dirty="0">
                <a:latin typeface="Arial Narrow" panose="020B0606020202030204" pitchFamily="34" charset="0"/>
              </a:rPr>
              <a:t>GI tract                               Mitochondria</a:t>
            </a:r>
          </a:p>
          <a:p>
            <a:r>
              <a:rPr lang="en-US" sz="2800" dirty="0">
                <a:latin typeface="Arial Narrow" panose="020B0606020202030204" pitchFamily="34" charset="0"/>
              </a:rPr>
              <a:t>Lungs                                  Nuclear Envelope</a:t>
            </a:r>
          </a:p>
          <a:p>
            <a:r>
              <a:rPr lang="en-US" sz="2800" dirty="0">
                <a:latin typeface="Arial Narrow" panose="020B0606020202030204" pitchFamily="34" charset="0"/>
              </a:rPr>
              <a:t>Skin                                     Plasma membrane</a:t>
            </a:r>
          </a:p>
        </p:txBody>
      </p:sp>
      <p:sp>
        <p:nvSpPr>
          <p:cNvPr id="2" name="عنصر نائب لرقم الشريحة 1"/>
          <p:cNvSpPr>
            <a:spLocks noGrp="1"/>
          </p:cNvSpPr>
          <p:nvPr>
            <p:ph type="sldNum" sz="quarter" idx="12"/>
          </p:nvPr>
        </p:nvSpPr>
        <p:spPr/>
        <p:txBody>
          <a:bodyPr/>
          <a:lstStyle/>
          <a:p>
            <a:fld id="{5FB6210C-F1C1-4948-BFEC-B9D3760F1B03}" type="slidenum">
              <a:rPr lang="en-US" smtClean="0"/>
              <a:pPr/>
              <a:t>62</a:t>
            </a:fld>
            <a:endParaRPr lang="en-US"/>
          </a:p>
        </p:txBody>
      </p:sp>
    </p:spTree>
    <p:extLst>
      <p:ext uri="{BB962C8B-B14F-4D97-AF65-F5344CB8AC3E}">
        <p14:creationId xmlns:p14="http://schemas.microsoft.com/office/powerpoint/2010/main" val="5067644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b="1" dirty="0">
                <a:solidFill>
                  <a:srgbClr val="C00000"/>
                </a:solidFill>
                <a:latin typeface="Arial Narrow" panose="020B0606020202030204" pitchFamily="34" charset="0"/>
              </a:rPr>
              <a:t>Outcomes of metabolism:</a:t>
            </a:r>
          </a:p>
        </p:txBody>
      </p:sp>
      <p:sp>
        <p:nvSpPr>
          <p:cNvPr id="3" name="Content Placeholder 2"/>
          <p:cNvSpPr>
            <a:spLocks noGrp="1"/>
          </p:cNvSpPr>
          <p:nvPr>
            <p:ph idx="1"/>
          </p:nvPr>
        </p:nvSpPr>
        <p:spPr>
          <a:xfrm>
            <a:off x="426720" y="1325880"/>
            <a:ext cx="8260080" cy="1950721"/>
          </a:xfrm>
        </p:spPr>
        <p:txBody>
          <a:bodyPr>
            <a:normAutofit/>
          </a:bodyPr>
          <a:lstStyle/>
          <a:p>
            <a:pPr marL="514350" indent="-514350">
              <a:buFont typeface="+mj-lt"/>
              <a:buAutoNum type="arabicPeriod"/>
            </a:pPr>
            <a:r>
              <a:rPr lang="en-US" sz="2400" dirty="0">
                <a:latin typeface="Arial Narrow" panose="020B0606020202030204" pitchFamily="34" charset="0"/>
              </a:rPr>
              <a:t>Abolishes activity and terminates drug action</a:t>
            </a:r>
          </a:p>
          <a:p>
            <a:pPr marL="514350" indent="-514350">
              <a:buFont typeface="+mj-lt"/>
              <a:buAutoNum type="arabicPeriod"/>
            </a:pPr>
            <a:r>
              <a:rPr lang="en-US" sz="2400" dirty="0">
                <a:latin typeface="Arial Narrow" panose="020B0606020202030204" pitchFamily="34" charset="0"/>
              </a:rPr>
              <a:t>Can promote activity -</a:t>
            </a:r>
            <a:r>
              <a:rPr lang="en-US" sz="2400" dirty="0" err="1">
                <a:latin typeface="Arial Narrow" panose="020B0606020202030204" pitchFamily="34" charset="0"/>
              </a:rPr>
              <a:t>prodrug–</a:t>
            </a:r>
            <a:r>
              <a:rPr lang="en-US" sz="2400" b="1" dirty="0" err="1">
                <a:latin typeface="Arial Narrow" panose="020B0606020202030204" pitchFamily="34" charset="0"/>
              </a:rPr>
              <a:t>eg</a:t>
            </a:r>
            <a:r>
              <a:rPr lang="en-US" sz="2400" b="1" dirty="0">
                <a:latin typeface="Arial Narrow" panose="020B0606020202030204" pitchFamily="34" charset="0"/>
              </a:rPr>
              <a:t>, acetylsalicylate</a:t>
            </a:r>
          </a:p>
          <a:p>
            <a:pPr marL="514350" indent="-514350">
              <a:buFont typeface="+mj-lt"/>
              <a:buAutoNum type="arabicPeriod"/>
            </a:pPr>
            <a:r>
              <a:rPr lang="en-US" sz="2400" dirty="0">
                <a:latin typeface="Arial Narrow" panose="020B0606020202030204" pitchFamily="34" charset="0"/>
              </a:rPr>
              <a:t>No change in activity –</a:t>
            </a:r>
            <a:r>
              <a:rPr lang="en-US" sz="2400" b="1" dirty="0" err="1">
                <a:latin typeface="Arial Narrow" panose="020B0606020202030204" pitchFamily="34" charset="0"/>
              </a:rPr>
              <a:t>eg</a:t>
            </a:r>
            <a:r>
              <a:rPr lang="en-US" sz="2400" b="1" dirty="0">
                <a:latin typeface="Arial Narrow" panose="020B0606020202030204" pitchFamily="34" charset="0"/>
              </a:rPr>
              <a:t>, diazepam ---&gt; </a:t>
            </a:r>
            <a:r>
              <a:rPr lang="en-US" sz="2400" b="1" dirty="0" err="1">
                <a:latin typeface="Arial Narrow" panose="020B0606020202030204" pitchFamily="34" charset="0"/>
              </a:rPr>
              <a:t>nordiazepam</a:t>
            </a:r>
            <a:endParaRPr lang="en-US" sz="2400" b="1" dirty="0">
              <a:latin typeface="Arial Narrow" panose="020B0606020202030204" pitchFamily="34" charset="0"/>
            </a:endParaRPr>
          </a:p>
          <a:p>
            <a:pPr marL="514350" indent="-514350">
              <a:buFont typeface="+mj-lt"/>
              <a:buAutoNum type="arabicPeriod"/>
            </a:pPr>
            <a:r>
              <a:rPr lang="en-US" sz="2400" dirty="0">
                <a:latin typeface="Arial Narrow" panose="020B0606020202030204" pitchFamily="34" charset="0"/>
              </a:rPr>
              <a:t>Produce toxic metabolites – </a:t>
            </a:r>
            <a:r>
              <a:rPr lang="en-US" sz="2400" b="1" dirty="0" err="1">
                <a:latin typeface="Arial Narrow" panose="020B0606020202030204" pitchFamily="34" charset="0"/>
              </a:rPr>
              <a:t>eg</a:t>
            </a:r>
            <a:r>
              <a:rPr lang="en-US" sz="2400" b="1" dirty="0">
                <a:latin typeface="Arial Narrow" panose="020B0606020202030204" pitchFamily="34" charset="0"/>
              </a:rPr>
              <a:t>, </a:t>
            </a:r>
            <a:r>
              <a:rPr lang="en-US" sz="2400" b="1" dirty="0" err="1">
                <a:latin typeface="Arial Narrow" panose="020B0606020202030204" pitchFamily="34" charset="0"/>
              </a:rPr>
              <a:t>paracetamol</a:t>
            </a:r>
            <a:endParaRPr lang="en-US" sz="2400" b="1" dirty="0">
              <a:latin typeface="Arial Narrow" panose="020B0606020202030204" pitchFamily="34" charset="0"/>
            </a:endParaRPr>
          </a:p>
          <a:p>
            <a:pPr marL="514350" indent="-514350">
              <a:buFont typeface="+mj-lt"/>
              <a:buAutoNum type="arabicPeriod"/>
            </a:pPr>
            <a:endParaRPr lang="en-US" sz="2400" dirty="0">
              <a:latin typeface="Arial Narrow" panose="020B0606020202030204" pitchFamily="34" charset="0"/>
            </a:endParaRPr>
          </a:p>
          <a:p>
            <a:endParaRPr lang="en-US" sz="2400" dirty="0">
              <a:latin typeface="Arial Narrow" panose="020B0606020202030204" pitchFamily="34" charset="0"/>
            </a:endParaRPr>
          </a:p>
        </p:txBody>
      </p:sp>
      <p:sp>
        <p:nvSpPr>
          <p:cNvPr id="4" name="عنصر نائب لرقم الشريحة 3"/>
          <p:cNvSpPr>
            <a:spLocks noGrp="1"/>
          </p:cNvSpPr>
          <p:nvPr>
            <p:ph type="sldNum" sz="quarter" idx="12"/>
          </p:nvPr>
        </p:nvSpPr>
        <p:spPr/>
        <p:txBody>
          <a:bodyPr/>
          <a:lstStyle/>
          <a:p>
            <a:fld id="{5FB6210C-F1C1-4948-BFEC-B9D3760F1B03}" type="slidenum">
              <a:rPr lang="en-US" smtClean="0"/>
              <a:pPr/>
              <a:t>63</a:t>
            </a:fld>
            <a:endParaRPr lang="en-US"/>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200400"/>
            <a:ext cx="5126038" cy="3228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58907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rgbClr val="C00000"/>
                </a:solidFill>
                <a:latin typeface="Arial Narrow" panose="020B0606020202030204" pitchFamily="34" charset="0"/>
              </a:rPr>
              <a:t>IV. DRUG CLEARANCE BY THE KIDNEY</a:t>
            </a:r>
          </a:p>
        </p:txBody>
      </p:sp>
      <p:sp>
        <p:nvSpPr>
          <p:cNvPr id="3" name="Subtitle 2"/>
          <p:cNvSpPr>
            <a:spLocks noGrp="1"/>
          </p:cNvSpPr>
          <p:nvPr>
            <p:ph type="subTitle" idx="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5FB6210C-F1C1-4948-BFEC-B9D3760F1B03}" type="slidenum">
              <a:rPr lang="en-US" smtClean="0"/>
              <a:pPr/>
              <a:t>64</a:t>
            </a:fld>
            <a:endParaRPr lang="en-US"/>
          </a:p>
        </p:txBody>
      </p:sp>
    </p:spTree>
    <p:extLst>
      <p:ext uri="{BB962C8B-B14F-4D97-AF65-F5344CB8AC3E}">
        <p14:creationId xmlns:p14="http://schemas.microsoft.com/office/powerpoint/2010/main" val="21031713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b="1" dirty="0">
                <a:solidFill>
                  <a:srgbClr val="C00000"/>
                </a:solidFill>
                <a:latin typeface="Arial Narrow" panose="020B0606020202030204" pitchFamily="34" charset="0"/>
              </a:rPr>
              <a:t>Routes of excretion</a:t>
            </a:r>
          </a:p>
        </p:txBody>
      </p:sp>
      <p:sp>
        <p:nvSpPr>
          <p:cNvPr id="3" name="Espace réservé du contenu 2"/>
          <p:cNvSpPr>
            <a:spLocks noGrp="1"/>
          </p:cNvSpPr>
          <p:nvPr>
            <p:ph idx="1"/>
          </p:nvPr>
        </p:nvSpPr>
        <p:spPr>
          <a:xfrm>
            <a:off x="457200" y="1624012"/>
            <a:ext cx="8229600" cy="4525963"/>
          </a:xfrm>
        </p:spPr>
        <p:txBody>
          <a:bodyPr>
            <a:normAutofit lnSpcReduction="10000"/>
          </a:bodyPr>
          <a:lstStyle/>
          <a:p>
            <a:r>
              <a:rPr lang="en-US" b="1" dirty="0">
                <a:latin typeface="Arial Narrow" panose="020B0606020202030204" pitchFamily="34" charset="0"/>
              </a:rPr>
              <a:t>Main routes of excretion</a:t>
            </a:r>
          </a:p>
          <a:p>
            <a:pPr marL="914400" lvl="1" indent="-514350">
              <a:buFont typeface="+mj-lt"/>
              <a:buAutoNum type="arabicPeriod"/>
            </a:pPr>
            <a:r>
              <a:rPr lang="en-US" dirty="0">
                <a:latin typeface="Arial Narrow" panose="020B0606020202030204" pitchFamily="34" charset="0"/>
              </a:rPr>
              <a:t>Renal excretion</a:t>
            </a:r>
          </a:p>
          <a:p>
            <a:pPr marL="914400" lvl="1" indent="-514350">
              <a:buFont typeface="+mj-lt"/>
              <a:buAutoNum type="arabicPeriod"/>
            </a:pPr>
            <a:r>
              <a:rPr lang="en-US" dirty="0">
                <a:latin typeface="Arial Narrow" panose="020B0606020202030204" pitchFamily="34" charset="0"/>
              </a:rPr>
              <a:t>Biliary excretion</a:t>
            </a:r>
          </a:p>
          <a:p>
            <a:r>
              <a:rPr lang="en-US" b="1" dirty="0">
                <a:latin typeface="Arial Narrow" panose="020B0606020202030204" pitchFamily="34" charset="0"/>
              </a:rPr>
              <a:t>Others routes of excretion</a:t>
            </a:r>
          </a:p>
          <a:p>
            <a:pPr marL="914400" lvl="1" indent="-514350">
              <a:buFont typeface="+mj-lt"/>
              <a:buAutoNum type="arabicPeriod"/>
            </a:pPr>
            <a:r>
              <a:rPr lang="en-US" dirty="0">
                <a:latin typeface="Arial Narrow" panose="020B0606020202030204" pitchFamily="34" charset="0"/>
              </a:rPr>
              <a:t>Exhaled air</a:t>
            </a:r>
          </a:p>
          <a:p>
            <a:pPr marL="914400" lvl="1" indent="-514350">
              <a:buFont typeface="+mj-lt"/>
              <a:buAutoNum type="arabicPeriod"/>
            </a:pPr>
            <a:r>
              <a:rPr lang="en-US" dirty="0">
                <a:latin typeface="Arial Narrow" panose="020B0606020202030204" pitchFamily="34" charset="0"/>
              </a:rPr>
              <a:t>Salivary</a:t>
            </a:r>
          </a:p>
          <a:p>
            <a:pPr marL="914400" lvl="1" indent="-514350">
              <a:buFont typeface="+mj-lt"/>
              <a:buAutoNum type="arabicPeriod"/>
            </a:pPr>
            <a:r>
              <a:rPr lang="en-US" dirty="0">
                <a:latin typeface="Arial Narrow" panose="020B0606020202030204" pitchFamily="34" charset="0"/>
              </a:rPr>
              <a:t>Sweat</a:t>
            </a:r>
          </a:p>
          <a:p>
            <a:pPr marL="914400" lvl="1" indent="-514350">
              <a:buFont typeface="+mj-lt"/>
              <a:buAutoNum type="arabicPeriod"/>
            </a:pPr>
            <a:r>
              <a:rPr lang="en-US" dirty="0">
                <a:latin typeface="Arial Narrow" panose="020B0606020202030204" pitchFamily="34" charset="0"/>
              </a:rPr>
              <a:t>Milk</a:t>
            </a:r>
          </a:p>
          <a:p>
            <a:pPr marL="914400" lvl="1" indent="-514350">
              <a:buFont typeface="+mj-lt"/>
              <a:buAutoNum type="arabicPeriod"/>
            </a:pPr>
            <a:r>
              <a:rPr lang="en-US" dirty="0">
                <a:latin typeface="Arial Narrow" panose="020B0606020202030204" pitchFamily="34" charset="0"/>
              </a:rPr>
              <a:t>Tears </a:t>
            </a:r>
          </a:p>
        </p:txBody>
      </p:sp>
      <p:sp>
        <p:nvSpPr>
          <p:cNvPr id="4" name="Espace réservé du numéro de diapositive 3"/>
          <p:cNvSpPr>
            <a:spLocks noGrp="1"/>
          </p:cNvSpPr>
          <p:nvPr>
            <p:ph type="sldNum" sz="quarter" idx="12"/>
          </p:nvPr>
        </p:nvSpPr>
        <p:spPr/>
        <p:txBody>
          <a:bodyPr/>
          <a:lstStyle/>
          <a:p>
            <a:fld id="{5FB6210C-F1C1-4948-BFEC-B9D3760F1B03}" type="slidenum">
              <a:rPr lang="en-US" smtClean="0"/>
              <a:pPr/>
              <a:t>65</a:t>
            </a:fld>
            <a:endParaRPr lang="en-US"/>
          </a:p>
        </p:txBody>
      </p:sp>
    </p:spTree>
    <p:extLst>
      <p:ext uri="{BB962C8B-B14F-4D97-AF65-F5344CB8AC3E}">
        <p14:creationId xmlns:p14="http://schemas.microsoft.com/office/powerpoint/2010/main" val="30338375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idx="1"/>
          </p:nvPr>
        </p:nvSpPr>
        <p:spPr>
          <a:xfrm>
            <a:off x="655320" y="2514600"/>
            <a:ext cx="7839393" cy="901700"/>
          </a:xfrm>
        </p:spPr>
        <p:txBody>
          <a:bodyPr>
            <a:normAutofit/>
          </a:bodyPr>
          <a:lstStyle/>
          <a:p>
            <a:pPr algn="ctr"/>
            <a:r>
              <a:rPr lang="en-US" sz="4800" b="1" dirty="0">
                <a:solidFill>
                  <a:srgbClr val="C00000"/>
                </a:solidFill>
                <a:latin typeface="Arial Narrow" panose="020B0606020202030204" pitchFamily="34" charset="0"/>
              </a:rPr>
              <a:t>Renal excretion</a:t>
            </a:r>
          </a:p>
        </p:txBody>
      </p:sp>
      <p:sp>
        <p:nvSpPr>
          <p:cNvPr id="4" name="Espace réservé du numéro de diapositive 3"/>
          <p:cNvSpPr>
            <a:spLocks noGrp="1"/>
          </p:cNvSpPr>
          <p:nvPr>
            <p:ph type="sldNum" sz="quarter" idx="12"/>
          </p:nvPr>
        </p:nvSpPr>
        <p:spPr/>
        <p:txBody>
          <a:bodyPr/>
          <a:lstStyle/>
          <a:p>
            <a:fld id="{5FB6210C-F1C1-4948-BFEC-B9D3760F1B03}" type="slidenum">
              <a:rPr lang="en-US" smtClean="0"/>
              <a:pPr/>
              <a:t>66</a:t>
            </a:fld>
            <a:endParaRPr lang="en-US"/>
          </a:p>
        </p:txBody>
      </p:sp>
    </p:spTree>
    <p:extLst>
      <p:ext uri="{BB962C8B-B14F-4D97-AF65-F5344CB8AC3E}">
        <p14:creationId xmlns:p14="http://schemas.microsoft.com/office/powerpoint/2010/main" val="21326987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533400" y="320040"/>
            <a:ext cx="8153400" cy="1097598"/>
          </a:xfrm>
        </p:spPr>
        <p:txBody>
          <a:bodyPr/>
          <a:lstStyle/>
          <a:p>
            <a:r>
              <a:rPr lang="en-US" b="1" dirty="0">
                <a:solidFill>
                  <a:schemeClr val="accent2">
                    <a:lumMod val="75000"/>
                  </a:schemeClr>
                </a:solidFill>
                <a:latin typeface="Arial Narrow" panose="020B0606020202030204" pitchFamily="34" charset="0"/>
              </a:rPr>
              <a:t>Renal excretion</a:t>
            </a:r>
          </a:p>
        </p:txBody>
      </p:sp>
      <p:sp>
        <p:nvSpPr>
          <p:cNvPr id="9" name="Espace réservé du contenu 8"/>
          <p:cNvSpPr>
            <a:spLocks noGrp="1"/>
          </p:cNvSpPr>
          <p:nvPr>
            <p:ph idx="1"/>
          </p:nvPr>
        </p:nvSpPr>
        <p:spPr>
          <a:xfrm>
            <a:off x="533400" y="1417638"/>
            <a:ext cx="4770120" cy="4495483"/>
          </a:xfrm>
        </p:spPr>
        <p:txBody>
          <a:bodyPr>
            <a:normAutofit lnSpcReduction="10000"/>
          </a:bodyPr>
          <a:lstStyle/>
          <a:p>
            <a:r>
              <a:rPr lang="en-US" dirty="0">
                <a:latin typeface="Arial Narrow" panose="020B0606020202030204" pitchFamily="34" charset="0"/>
              </a:rPr>
              <a:t>The main organ for drug excretion is the </a:t>
            </a:r>
            <a:r>
              <a:rPr lang="en-US" b="1" dirty="0">
                <a:solidFill>
                  <a:srgbClr val="C00000"/>
                </a:solidFill>
                <a:latin typeface="Arial Narrow" panose="020B0606020202030204" pitchFamily="34" charset="0"/>
              </a:rPr>
              <a:t>kidney</a:t>
            </a:r>
          </a:p>
          <a:p>
            <a:r>
              <a:rPr lang="en-US" dirty="0">
                <a:latin typeface="Arial Narrow" panose="020B0606020202030204" pitchFamily="34" charset="0"/>
              </a:rPr>
              <a:t>The functional unit of the kidney is the </a:t>
            </a:r>
            <a:r>
              <a:rPr lang="en-US" b="1" dirty="0">
                <a:solidFill>
                  <a:srgbClr val="C00000"/>
                </a:solidFill>
                <a:latin typeface="Arial Narrow" panose="020B0606020202030204" pitchFamily="34" charset="0"/>
              </a:rPr>
              <a:t>nephron</a:t>
            </a:r>
          </a:p>
          <a:p>
            <a:r>
              <a:rPr lang="en-US" dirty="0">
                <a:latin typeface="Arial Narrow" panose="020B0606020202030204" pitchFamily="34" charset="0"/>
              </a:rPr>
              <a:t>There are three major processes:</a:t>
            </a:r>
          </a:p>
          <a:p>
            <a:pPr marL="971550" lvl="1" indent="-514350">
              <a:buFont typeface="+mj-lt"/>
              <a:buAutoNum type="arabicPeriod"/>
            </a:pPr>
            <a:r>
              <a:rPr lang="en-US" dirty="0">
                <a:solidFill>
                  <a:srgbClr val="C00000"/>
                </a:solidFill>
                <a:latin typeface="Arial Narrow" panose="020B0606020202030204" pitchFamily="34" charset="0"/>
              </a:rPr>
              <a:t>Glomerular filtration</a:t>
            </a:r>
          </a:p>
          <a:p>
            <a:pPr marL="971550" lvl="1" indent="-514350">
              <a:buFont typeface="+mj-lt"/>
              <a:buAutoNum type="arabicPeriod"/>
            </a:pPr>
            <a:r>
              <a:rPr lang="en-US" dirty="0">
                <a:solidFill>
                  <a:srgbClr val="C00000"/>
                </a:solidFill>
                <a:latin typeface="Arial Narrow" panose="020B0606020202030204" pitchFamily="34" charset="0"/>
              </a:rPr>
              <a:t>Proximal tubular secretion</a:t>
            </a:r>
          </a:p>
          <a:p>
            <a:pPr marL="971550" lvl="1" indent="-514350">
              <a:buFont typeface="+mj-lt"/>
              <a:buAutoNum type="arabicPeriod"/>
            </a:pPr>
            <a:r>
              <a:rPr lang="en-US" dirty="0">
                <a:solidFill>
                  <a:srgbClr val="C00000"/>
                </a:solidFill>
                <a:latin typeface="Arial Narrow" panose="020B0606020202030204" pitchFamily="34" charset="0"/>
              </a:rPr>
              <a:t>Distal tubular reabsorption</a:t>
            </a:r>
          </a:p>
        </p:txBody>
      </p:sp>
      <p:sp>
        <p:nvSpPr>
          <p:cNvPr id="4" name="Espace réservé du numéro de diapositive 3"/>
          <p:cNvSpPr>
            <a:spLocks noGrp="1"/>
          </p:cNvSpPr>
          <p:nvPr>
            <p:ph type="sldNum" sz="quarter" idx="12"/>
          </p:nvPr>
        </p:nvSpPr>
        <p:spPr/>
        <p:txBody>
          <a:bodyPr/>
          <a:lstStyle/>
          <a:p>
            <a:fld id="{5FB6210C-F1C1-4948-BFEC-B9D3760F1B03}" type="slidenum">
              <a:rPr lang="en-US" smtClean="0"/>
              <a:pPr/>
              <a:t>67</a:t>
            </a:fld>
            <a:endParaRPr lang="en-US"/>
          </a:p>
        </p:txBody>
      </p:sp>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2213651"/>
            <a:ext cx="3348000" cy="2903455"/>
          </a:xfrm>
          <a:prstGeom prst="rect">
            <a:avLst/>
          </a:prstGeom>
        </p:spPr>
      </p:pic>
    </p:spTree>
    <p:extLst>
      <p:ext uri="{BB962C8B-B14F-4D97-AF65-F5344CB8AC3E}">
        <p14:creationId xmlns:p14="http://schemas.microsoft.com/office/powerpoint/2010/main" val="29798280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143000"/>
          </a:xfrm>
        </p:spPr>
        <p:txBody>
          <a:bodyPr/>
          <a:lstStyle/>
          <a:p>
            <a:r>
              <a:rPr lang="en-US" dirty="0">
                <a:solidFill>
                  <a:schemeClr val="accent2">
                    <a:lumMod val="75000"/>
                  </a:schemeClr>
                </a:solidFill>
                <a:latin typeface="Arial Narrow" panose="020B0606020202030204" pitchFamily="34" charset="0"/>
              </a:rPr>
              <a:t>Nephron structure</a:t>
            </a:r>
          </a:p>
        </p:txBody>
      </p:sp>
      <p:sp>
        <p:nvSpPr>
          <p:cNvPr id="4" name="Espace réservé du numéro de diapositive 3"/>
          <p:cNvSpPr>
            <a:spLocks noGrp="1"/>
          </p:cNvSpPr>
          <p:nvPr>
            <p:ph type="sldNum" sz="quarter" idx="12"/>
          </p:nvPr>
        </p:nvSpPr>
        <p:spPr/>
        <p:txBody>
          <a:bodyPr/>
          <a:lstStyle/>
          <a:p>
            <a:fld id="{5FB6210C-F1C1-4948-BFEC-B9D3760F1B03}" type="slidenum">
              <a:rPr lang="en-US" smtClean="0"/>
              <a:pPr/>
              <a:t>68</a:t>
            </a:fld>
            <a:endParaRPr lang="en-US"/>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295400"/>
            <a:ext cx="7560000" cy="5040000"/>
          </a:xfrm>
          <a:prstGeom prst="rect">
            <a:avLst/>
          </a:prstGeom>
        </p:spPr>
      </p:pic>
    </p:spTree>
    <p:extLst>
      <p:ext uri="{BB962C8B-B14F-4D97-AF65-F5344CB8AC3E}">
        <p14:creationId xmlns:p14="http://schemas.microsoft.com/office/powerpoint/2010/main" val="30720675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7680" y="0"/>
            <a:ext cx="8199120" cy="1143318"/>
          </a:xfrm>
        </p:spPr>
        <p:txBody>
          <a:bodyPr>
            <a:normAutofit/>
          </a:bodyPr>
          <a:lstStyle/>
          <a:p>
            <a:r>
              <a:rPr lang="fr-FR" sz="4000" dirty="0" err="1">
                <a:solidFill>
                  <a:schemeClr val="accent2">
                    <a:lumMod val="75000"/>
                  </a:schemeClr>
                </a:solidFill>
                <a:latin typeface="Arial Narrow" panose="020B0606020202030204" pitchFamily="34" charset="0"/>
              </a:rPr>
              <a:t>Physiology</a:t>
            </a:r>
            <a:r>
              <a:rPr lang="fr-FR" sz="4000" dirty="0">
                <a:solidFill>
                  <a:schemeClr val="accent2">
                    <a:lumMod val="75000"/>
                  </a:schemeClr>
                </a:solidFill>
                <a:latin typeface="Arial Narrow" panose="020B0606020202030204" pitchFamily="34" charset="0"/>
              </a:rPr>
              <a:t> of </a:t>
            </a:r>
            <a:r>
              <a:rPr lang="fr-FR" sz="4000" dirty="0" err="1">
                <a:solidFill>
                  <a:schemeClr val="accent2">
                    <a:lumMod val="75000"/>
                  </a:schemeClr>
                </a:solidFill>
                <a:latin typeface="Arial Narrow" panose="020B0606020202030204" pitchFamily="34" charset="0"/>
              </a:rPr>
              <a:t>nephron</a:t>
            </a:r>
            <a:endParaRPr lang="fr-FR" sz="4000" dirty="0">
              <a:solidFill>
                <a:schemeClr val="accent2">
                  <a:lumMod val="75000"/>
                </a:schemeClr>
              </a:solidFill>
              <a:latin typeface="Arial Narrow" panose="020B0606020202030204" pitchFamily="34" charset="0"/>
            </a:endParaRPr>
          </a:p>
        </p:txBody>
      </p:sp>
      <p:sp>
        <p:nvSpPr>
          <p:cNvPr id="4" name="Espace réservé du numéro de diapositive 3"/>
          <p:cNvSpPr>
            <a:spLocks noGrp="1"/>
          </p:cNvSpPr>
          <p:nvPr>
            <p:ph type="sldNum" sz="quarter" idx="12"/>
          </p:nvPr>
        </p:nvSpPr>
        <p:spPr/>
        <p:txBody>
          <a:bodyPr/>
          <a:lstStyle/>
          <a:p>
            <a:fld id="{5FB6210C-F1C1-4948-BFEC-B9D3760F1B03}" type="slidenum">
              <a:rPr lang="en-US" smtClean="0"/>
              <a:pPr/>
              <a:t>69</a:t>
            </a:fld>
            <a:endParaRPr lang="en-US"/>
          </a:p>
        </p:txBody>
      </p:sp>
      <p:pic>
        <p:nvPicPr>
          <p:cNvPr id="7" name="Espace réservé du contenu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62200" y="1219200"/>
            <a:ext cx="4410156" cy="5148000"/>
          </a:xfrm>
        </p:spPr>
      </p:pic>
    </p:spTree>
    <p:extLst>
      <p:ext uri="{BB962C8B-B14F-4D97-AF65-F5344CB8AC3E}">
        <p14:creationId xmlns:p14="http://schemas.microsoft.com/office/powerpoint/2010/main" val="1702130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l" rtl="0"/>
            <a:r>
              <a:rPr lang="en-US" sz="2800" b="1" dirty="0">
                <a:solidFill>
                  <a:srgbClr val="C00000"/>
                </a:solidFill>
                <a:latin typeface="Arial Narrow" panose="020B0606020202030204" pitchFamily="34" charset="0"/>
              </a:rPr>
              <a:t>Rate versus extent of absorption</a:t>
            </a:r>
          </a:p>
        </p:txBody>
      </p:sp>
      <p:sp>
        <p:nvSpPr>
          <p:cNvPr id="2" name="عنصر نائب لرقم الشريحة 1"/>
          <p:cNvSpPr>
            <a:spLocks noGrp="1"/>
          </p:cNvSpPr>
          <p:nvPr>
            <p:ph type="sldNum" sz="quarter" idx="12"/>
          </p:nvPr>
        </p:nvSpPr>
        <p:spPr/>
        <p:txBody>
          <a:bodyPr/>
          <a:lstStyle/>
          <a:p>
            <a:fld id="{084F2A69-9AEF-4398-A806-4FBEDD949AD8}" type="slidenum">
              <a:rPr lang="en-US" smtClean="0">
                <a:solidFill>
                  <a:prstClr val="black">
                    <a:tint val="75000"/>
                  </a:prstClr>
                </a:solidFill>
              </a:rPr>
              <a:pPr/>
              <a:t>7</a:t>
            </a:fld>
            <a:endParaRPr lang="en-US">
              <a:solidFill>
                <a:prstClr val="black">
                  <a:tint val="75000"/>
                </a:prstClr>
              </a:solidFill>
            </a:endParaRPr>
          </a:p>
        </p:txBody>
      </p:sp>
      <p:pic>
        <p:nvPicPr>
          <p:cNvPr id="5" name="Picture 2"/>
          <p:cNvPicPr>
            <a:picLocks noChangeAspect="1" noChangeArrowheads="1"/>
          </p:cNvPicPr>
          <p:nvPr/>
        </p:nvPicPr>
        <p:blipFill>
          <a:blip r:embed="rId2" cstate="print"/>
          <a:srcRect/>
          <a:stretch>
            <a:fillRect/>
          </a:stretch>
        </p:blipFill>
        <p:spPr bwMode="auto">
          <a:xfrm>
            <a:off x="1211504" y="1623600"/>
            <a:ext cx="6720992" cy="4320000"/>
          </a:xfrm>
          <a:prstGeom prst="rect">
            <a:avLst/>
          </a:prstGeom>
          <a:noFill/>
          <a:ln w="9525">
            <a:noFill/>
            <a:miter lim="800000"/>
            <a:headEnd/>
            <a:tailEnd/>
          </a:ln>
        </p:spPr>
      </p:pic>
    </p:spTree>
    <p:extLst>
      <p:ext uri="{BB962C8B-B14F-4D97-AF65-F5344CB8AC3E}">
        <p14:creationId xmlns:p14="http://schemas.microsoft.com/office/powerpoint/2010/main" val="273705275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 y="274638"/>
            <a:ext cx="8214360" cy="1234122"/>
          </a:xfrm>
        </p:spPr>
        <p:txBody>
          <a:bodyPr>
            <a:normAutofit/>
          </a:bodyPr>
          <a:lstStyle/>
          <a:p>
            <a:pPr marL="742950" indent="-742950" algn="l" rtl="0">
              <a:buFont typeface="+mj-lt"/>
              <a:buAutoNum type="alphaUcPeriod"/>
            </a:pPr>
            <a:r>
              <a:rPr lang="en-US" sz="3200" b="1" dirty="0">
                <a:solidFill>
                  <a:srgbClr val="C00000"/>
                </a:solidFill>
                <a:latin typeface="Arial Narrow" panose="020B0606020202030204" pitchFamily="34" charset="0"/>
              </a:rPr>
              <a:t>Renal elimination of a drug</a:t>
            </a:r>
            <a:endParaRPr lang="ar-JO" sz="3200" b="1" dirty="0">
              <a:solidFill>
                <a:srgbClr val="C00000"/>
              </a:solidFill>
              <a:latin typeface="Arial Narrow" panose="020B0606020202030204" pitchFamily="34" charset="0"/>
            </a:endParaRPr>
          </a:p>
        </p:txBody>
      </p:sp>
      <p:sp>
        <p:nvSpPr>
          <p:cNvPr id="3" name="Content Placeholder 2"/>
          <p:cNvSpPr>
            <a:spLocks noGrp="1"/>
          </p:cNvSpPr>
          <p:nvPr>
            <p:ph idx="1"/>
          </p:nvPr>
        </p:nvSpPr>
        <p:spPr>
          <a:xfrm>
            <a:off x="457200" y="1615440"/>
            <a:ext cx="8229600" cy="4510723"/>
          </a:xfrm>
        </p:spPr>
        <p:txBody>
          <a:bodyPr>
            <a:normAutofit/>
          </a:bodyPr>
          <a:lstStyle/>
          <a:p>
            <a:pPr algn="l" rtl="0"/>
            <a:r>
              <a:rPr lang="en-US" sz="2400" b="1" dirty="0">
                <a:latin typeface="Arial Narrow" panose="020B0606020202030204" pitchFamily="34" charset="0"/>
              </a:rPr>
              <a:t>Elimination of drugs via the kidneys into urine involves the three processes: </a:t>
            </a:r>
          </a:p>
          <a:p>
            <a:pPr algn="l" rtl="0"/>
            <a:endParaRPr lang="en-US" sz="2400" b="1" dirty="0">
              <a:latin typeface="Arial Narrow" panose="020B0606020202030204" pitchFamily="34" charset="0"/>
            </a:endParaRPr>
          </a:p>
          <a:p>
            <a:pPr marL="514350" indent="-514350" algn="l" rtl="0">
              <a:buAutoNum type="arabicPeriod"/>
            </a:pPr>
            <a:r>
              <a:rPr lang="en-US" b="1" dirty="0" err="1">
                <a:solidFill>
                  <a:srgbClr val="002060"/>
                </a:solidFill>
                <a:latin typeface="Arial Narrow" panose="020B0606020202030204" pitchFamily="34" charset="0"/>
              </a:rPr>
              <a:t>Glomerular</a:t>
            </a:r>
            <a:r>
              <a:rPr lang="en-US" b="1" dirty="0">
                <a:solidFill>
                  <a:srgbClr val="002060"/>
                </a:solidFill>
                <a:latin typeface="Arial Narrow" panose="020B0606020202030204" pitchFamily="34" charset="0"/>
              </a:rPr>
              <a:t> filtration: </a:t>
            </a:r>
          </a:p>
          <a:p>
            <a:pPr marL="514350" indent="-514350" algn="l" rtl="0"/>
            <a:r>
              <a:rPr lang="en-US" sz="2400" b="1" dirty="0">
                <a:latin typeface="Arial Narrow" panose="020B0606020202030204" pitchFamily="34" charset="0"/>
              </a:rPr>
              <a:t>The  normal glomerular filtration rate is125 mL/min</a:t>
            </a:r>
          </a:p>
          <a:p>
            <a:pPr marL="514350" indent="-514350" algn="l" rtl="0"/>
            <a:r>
              <a:rPr lang="en-US" sz="2400" b="1" dirty="0">
                <a:latin typeface="Arial Narrow" panose="020B0606020202030204" pitchFamily="34" charset="0"/>
              </a:rPr>
              <a:t>Passage of drugs into the glomerular filtrate influenced by:</a:t>
            </a:r>
          </a:p>
          <a:p>
            <a:pPr marL="914400" lvl="1" indent="-514350"/>
            <a:r>
              <a:rPr lang="en-US" sz="2400" b="1" dirty="0">
                <a:latin typeface="Arial Narrow" panose="020B0606020202030204" pitchFamily="34" charset="0"/>
              </a:rPr>
              <a:t>Glomerular filtration rate</a:t>
            </a:r>
          </a:p>
          <a:p>
            <a:pPr marL="914400" lvl="1" indent="-514350"/>
            <a:r>
              <a:rPr lang="en-US" sz="2400" b="1" dirty="0">
                <a:latin typeface="Arial Narrow" panose="020B0606020202030204" pitchFamily="34" charset="0"/>
              </a:rPr>
              <a:t>Protein binding of the drugs</a:t>
            </a:r>
          </a:p>
          <a:p>
            <a:pPr marL="914400" lvl="1" indent="-514350"/>
            <a:r>
              <a:rPr lang="en-US" sz="2400" b="1" dirty="0">
                <a:latin typeface="Arial Narrow" panose="020B0606020202030204" pitchFamily="34" charset="0"/>
              </a:rPr>
              <a:t>No effect of lipophilicity and pH</a:t>
            </a:r>
            <a:endParaRPr lang="ar-JO" sz="2400" b="1" dirty="0">
              <a:latin typeface="Arial Narrow" panose="020B0606020202030204" pitchFamily="34" charset="0"/>
            </a:endParaRPr>
          </a:p>
        </p:txBody>
      </p:sp>
      <p:sp>
        <p:nvSpPr>
          <p:cNvPr id="4" name="عنصر نائب لرقم الشريحة 3"/>
          <p:cNvSpPr>
            <a:spLocks noGrp="1"/>
          </p:cNvSpPr>
          <p:nvPr>
            <p:ph type="sldNum" sz="quarter" idx="12"/>
          </p:nvPr>
        </p:nvSpPr>
        <p:spPr/>
        <p:txBody>
          <a:bodyPr/>
          <a:lstStyle/>
          <a:p>
            <a:fld id="{5FB6210C-F1C1-4948-BFEC-B9D3760F1B03}" type="slidenum">
              <a:rPr lang="en-US" smtClean="0"/>
              <a:pPr/>
              <a:t>70</a:t>
            </a:fld>
            <a:endParaRPr lang="en-US"/>
          </a:p>
        </p:txBody>
      </p:sp>
    </p:spTree>
    <p:extLst>
      <p:ext uri="{BB962C8B-B14F-4D97-AF65-F5344CB8AC3E}">
        <p14:creationId xmlns:p14="http://schemas.microsoft.com/office/powerpoint/2010/main" val="11068991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14350" indent="-514350" algn="l">
              <a:buClr>
                <a:srgbClr val="002060"/>
              </a:buClr>
              <a:buFont typeface="+mj-lt"/>
              <a:buAutoNum type="arabicPeriod" startAt="2"/>
            </a:pPr>
            <a:r>
              <a:rPr lang="en-US" sz="3200" b="1" dirty="0">
                <a:solidFill>
                  <a:srgbClr val="002060"/>
                </a:solidFill>
                <a:latin typeface="Arial Narrow" panose="020B0606020202030204" pitchFamily="34" charset="0"/>
              </a:rPr>
              <a:t>Proximal tubular secretion: </a:t>
            </a:r>
            <a:endParaRPr lang="ar-JO" sz="3200" b="1" dirty="0">
              <a:solidFill>
                <a:srgbClr val="002060"/>
              </a:solidFill>
              <a:latin typeface="Arial Narrow" panose="020B0606020202030204" pitchFamily="34" charset="0"/>
            </a:endParaRPr>
          </a:p>
        </p:txBody>
      </p:sp>
      <p:sp>
        <p:nvSpPr>
          <p:cNvPr id="3" name="Content Placeholder 2"/>
          <p:cNvSpPr>
            <a:spLocks noGrp="1"/>
          </p:cNvSpPr>
          <p:nvPr>
            <p:ph idx="1"/>
          </p:nvPr>
        </p:nvSpPr>
        <p:spPr>
          <a:xfrm>
            <a:off x="463462" y="1340285"/>
            <a:ext cx="8223337" cy="5136715"/>
          </a:xfrm>
        </p:spPr>
        <p:txBody>
          <a:bodyPr>
            <a:noAutofit/>
          </a:bodyPr>
          <a:lstStyle/>
          <a:p>
            <a:pPr marL="514350" indent="-514350" algn="l" rtl="0"/>
            <a:r>
              <a:rPr lang="en-US" sz="2800" b="1" dirty="0">
                <a:latin typeface="Arial Narrow" panose="020B0606020202030204" pitchFamily="34" charset="0"/>
              </a:rPr>
              <a:t>Secretion in the proximal tubules occurs through </a:t>
            </a:r>
            <a:r>
              <a:rPr lang="en-US" sz="2800" b="1" dirty="0">
                <a:solidFill>
                  <a:srgbClr val="FF0000"/>
                </a:solidFill>
                <a:latin typeface="Arial Narrow" panose="020B0606020202030204" pitchFamily="34" charset="0"/>
              </a:rPr>
              <a:t>active transport</a:t>
            </a:r>
            <a:r>
              <a:rPr lang="en-US" sz="2800" b="1" dirty="0">
                <a:latin typeface="Arial Narrow" panose="020B0606020202030204" pitchFamily="34" charset="0"/>
              </a:rPr>
              <a:t>:</a:t>
            </a:r>
          </a:p>
          <a:p>
            <a:pPr marL="914400" lvl="1" indent="-514350"/>
            <a:r>
              <a:rPr lang="en-US" sz="2400" b="1" dirty="0">
                <a:latin typeface="Arial Narrow" panose="020B0606020202030204" pitchFamily="34" charset="0"/>
              </a:rPr>
              <a:t>One for anions (e.g., deprotonated weak acids, </a:t>
            </a:r>
            <a:r>
              <a:rPr lang="en-US" sz="2400" b="1" dirty="0">
                <a:solidFill>
                  <a:srgbClr val="FF0000"/>
                </a:solidFill>
                <a:latin typeface="Arial Narrow" panose="020B0606020202030204" pitchFamily="34" charset="0"/>
              </a:rPr>
              <a:t>A</a:t>
            </a:r>
            <a:r>
              <a:rPr lang="en-US" sz="2400" b="1" baseline="30000" dirty="0">
                <a:solidFill>
                  <a:srgbClr val="FF0000"/>
                </a:solidFill>
                <a:latin typeface="Arial Narrow" panose="020B0606020202030204" pitchFamily="34" charset="0"/>
              </a:rPr>
              <a:t>-</a:t>
            </a:r>
            <a:r>
              <a:rPr lang="en-US" sz="2400" b="1" dirty="0">
                <a:latin typeface="Arial Narrow" panose="020B0606020202030204" pitchFamily="34" charset="0"/>
              </a:rPr>
              <a:t>)</a:t>
            </a:r>
          </a:p>
          <a:p>
            <a:pPr marL="914400" lvl="1" indent="-514350"/>
            <a:r>
              <a:rPr lang="en-US" sz="2400" b="1" dirty="0">
                <a:latin typeface="Arial Narrow" panose="020B0606020202030204" pitchFamily="34" charset="0"/>
              </a:rPr>
              <a:t>One for cations (e.g., protonated weak bases, </a:t>
            </a:r>
            <a:r>
              <a:rPr lang="en-US" sz="2400" b="1" dirty="0">
                <a:solidFill>
                  <a:srgbClr val="FF0000"/>
                </a:solidFill>
                <a:latin typeface="Arial Narrow" panose="020B0606020202030204" pitchFamily="34" charset="0"/>
              </a:rPr>
              <a:t>BH</a:t>
            </a:r>
            <a:r>
              <a:rPr lang="en-US" sz="2400" b="1" baseline="30000" dirty="0">
                <a:solidFill>
                  <a:srgbClr val="FF0000"/>
                </a:solidFill>
                <a:latin typeface="Arial Narrow" panose="020B0606020202030204" pitchFamily="34" charset="0"/>
              </a:rPr>
              <a:t>+</a:t>
            </a:r>
            <a:r>
              <a:rPr lang="en-US" sz="2400" b="1" dirty="0">
                <a:latin typeface="Arial Narrow" panose="020B0606020202030204" pitchFamily="34" charset="0"/>
              </a:rPr>
              <a:t>) </a:t>
            </a:r>
          </a:p>
          <a:p>
            <a:pPr marL="514350" indent="-514350" algn="l" rtl="0"/>
            <a:r>
              <a:rPr lang="en-US" sz="2800" b="1" dirty="0">
                <a:latin typeface="Arial Narrow" panose="020B0606020202030204" pitchFamily="34" charset="0"/>
              </a:rPr>
              <a:t>They show low specificity </a:t>
            </a:r>
          </a:p>
          <a:p>
            <a:pPr marL="514350" indent="-514350" algn="l" rtl="0"/>
            <a:r>
              <a:rPr lang="en-US" sz="2800" b="1" dirty="0">
                <a:latin typeface="Arial Narrow" panose="020B0606020202030204" pitchFamily="34" charset="0"/>
              </a:rPr>
              <a:t>Can transport many compounds</a:t>
            </a:r>
          </a:p>
          <a:p>
            <a:pPr marL="514350" indent="-514350"/>
            <a:r>
              <a:rPr lang="en-US" sz="2800" b="1" dirty="0">
                <a:latin typeface="Arial Narrow" panose="020B0606020202030204" pitchFamily="34" charset="0"/>
              </a:rPr>
              <a:t>Competition between drugs for these carriers can occur within each transport system. </a:t>
            </a:r>
          </a:p>
          <a:p>
            <a:r>
              <a:rPr lang="en-US" sz="2800" b="1" dirty="0">
                <a:latin typeface="Arial Narrow" panose="020B0606020202030204" pitchFamily="34" charset="0"/>
              </a:rPr>
              <a:t>Example: </a:t>
            </a:r>
            <a:r>
              <a:rPr lang="en-US" sz="2800" b="1" dirty="0" err="1">
                <a:latin typeface="Arial Narrow" panose="020B0606020202030204" pitchFamily="34" charset="0"/>
              </a:rPr>
              <a:t>Penicillins</a:t>
            </a:r>
            <a:r>
              <a:rPr lang="en-US" sz="2800" b="1" dirty="0">
                <a:latin typeface="Arial Narrow" panose="020B0606020202030204" pitchFamily="34" charset="0"/>
              </a:rPr>
              <a:t> and </a:t>
            </a:r>
            <a:r>
              <a:rPr lang="en-US" sz="2800" b="1" dirty="0" err="1">
                <a:latin typeface="Arial Narrow" panose="020B0606020202030204" pitchFamily="34" charset="0"/>
              </a:rPr>
              <a:t>probenecid</a:t>
            </a:r>
            <a:endParaRPr lang="en-US" sz="2800" b="1" dirty="0">
              <a:latin typeface="Arial Narrow" panose="020B0606020202030204" pitchFamily="34" charset="0"/>
            </a:endParaRPr>
          </a:p>
          <a:p>
            <a:pPr marL="0" indent="0" algn="l" rtl="0">
              <a:buNone/>
            </a:pPr>
            <a:endParaRPr lang="en-US" sz="2800" b="1" dirty="0">
              <a:latin typeface="Arial Narrow" panose="020B0606020202030204" pitchFamily="34" charset="0"/>
            </a:endParaRPr>
          </a:p>
        </p:txBody>
      </p:sp>
      <p:sp>
        <p:nvSpPr>
          <p:cNvPr id="4" name="عنصر نائب لرقم الشريحة 3"/>
          <p:cNvSpPr>
            <a:spLocks noGrp="1"/>
          </p:cNvSpPr>
          <p:nvPr>
            <p:ph type="sldNum" sz="quarter" idx="12"/>
          </p:nvPr>
        </p:nvSpPr>
        <p:spPr/>
        <p:txBody>
          <a:bodyPr/>
          <a:lstStyle/>
          <a:p>
            <a:fld id="{5FB6210C-F1C1-4948-BFEC-B9D3760F1B03}" type="slidenum">
              <a:rPr lang="en-US" smtClean="0"/>
              <a:pPr/>
              <a:t>71</a:t>
            </a:fld>
            <a:endParaRPr lang="en-US"/>
          </a:p>
        </p:txBody>
      </p:sp>
    </p:spTree>
    <p:extLst>
      <p:ext uri="{BB962C8B-B14F-4D97-AF65-F5344CB8AC3E}">
        <p14:creationId xmlns:p14="http://schemas.microsoft.com/office/powerpoint/2010/main" val="24008547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buNone/>
            </a:pPr>
            <a:r>
              <a:rPr lang="en-US" b="1" dirty="0">
                <a:latin typeface="Arial Narrow" panose="020B0606020202030204" pitchFamily="34" charset="0"/>
              </a:rPr>
              <a:t>Note: </a:t>
            </a:r>
          </a:p>
          <a:p>
            <a:r>
              <a:rPr lang="en-US" dirty="0">
                <a:latin typeface="Arial Narrow" panose="020B0606020202030204" pitchFamily="34" charset="0"/>
              </a:rPr>
              <a:t>Premature infants and neonates have an incompletely developed tubular secretory mechanism</a:t>
            </a:r>
          </a:p>
          <a:p>
            <a:r>
              <a:rPr lang="en-US" dirty="0">
                <a:latin typeface="Arial Narrow" panose="020B0606020202030204" pitchFamily="34" charset="0"/>
              </a:rPr>
              <a:t>May retain certain drugs in the glomerular filtrate</a:t>
            </a:r>
            <a:endParaRPr lang="ar-JO" dirty="0">
              <a:latin typeface="Arial Narrow" panose="020B0606020202030204" pitchFamily="34" charset="0"/>
            </a:endParaRPr>
          </a:p>
          <a:p>
            <a:endParaRPr lang="fr-FR" dirty="0"/>
          </a:p>
        </p:txBody>
      </p:sp>
      <p:sp>
        <p:nvSpPr>
          <p:cNvPr id="4" name="Espace réservé du numéro de diapositive 3"/>
          <p:cNvSpPr>
            <a:spLocks noGrp="1"/>
          </p:cNvSpPr>
          <p:nvPr>
            <p:ph type="sldNum" sz="quarter" idx="12"/>
          </p:nvPr>
        </p:nvSpPr>
        <p:spPr/>
        <p:txBody>
          <a:bodyPr/>
          <a:lstStyle/>
          <a:p>
            <a:fld id="{5FB6210C-F1C1-4948-BFEC-B9D3760F1B03}" type="slidenum">
              <a:rPr lang="en-US" smtClean="0"/>
              <a:pPr/>
              <a:t>72</a:t>
            </a:fld>
            <a:endParaRPr lang="en-US"/>
          </a:p>
        </p:txBody>
      </p:sp>
    </p:spTree>
    <p:extLst>
      <p:ext uri="{BB962C8B-B14F-4D97-AF65-F5344CB8AC3E}">
        <p14:creationId xmlns:p14="http://schemas.microsoft.com/office/powerpoint/2010/main" val="168976114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131840" y="147324"/>
            <a:ext cx="2952328" cy="6727436"/>
          </a:xfrm>
          <a:prstGeom prst="rect">
            <a:avLst/>
          </a:prstGeom>
          <a:noFill/>
          <a:ln w="9525">
            <a:noFill/>
            <a:miter lim="800000"/>
            <a:headEnd/>
            <a:tailEnd/>
          </a:ln>
          <a:effectLst/>
        </p:spPr>
      </p:pic>
      <p:sp>
        <p:nvSpPr>
          <p:cNvPr id="2" name="عنصر نائب لرقم الشريحة 1"/>
          <p:cNvSpPr>
            <a:spLocks noGrp="1"/>
          </p:cNvSpPr>
          <p:nvPr>
            <p:ph type="sldNum" sz="quarter" idx="12"/>
          </p:nvPr>
        </p:nvSpPr>
        <p:spPr/>
        <p:txBody>
          <a:bodyPr/>
          <a:lstStyle/>
          <a:p>
            <a:fld id="{5FB6210C-F1C1-4948-BFEC-B9D3760F1B03}" type="slidenum">
              <a:rPr lang="en-US" smtClean="0"/>
              <a:pPr/>
              <a:t>73</a:t>
            </a:fld>
            <a:endParaRPr lang="en-US"/>
          </a:p>
        </p:txBody>
      </p:sp>
    </p:spTree>
    <p:extLst>
      <p:ext uri="{BB962C8B-B14F-4D97-AF65-F5344CB8AC3E}">
        <p14:creationId xmlns:p14="http://schemas.microsoft.com/office/powerpoint/2010/main" val="189554830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0"/>
            <a:ext cx="8275320" cy="1158558"/>
          </a:xfrm>
        </p:spPr>
        <p:txBody>
          <a:bodyPr>
            <a:normAutofit/>
          </a:bodyPr>
          <a:lstStyle/>
          <a:p>
            <a:pPr algn="l"/>
            <a:r>
              <a:rPr lang="en-US" sz="3200" b="1" dirty="0">
                <a:solidFill>
                  <a:srgbClr val="002060"/>
                </a:solidFill>
                <a:latin typeface="Arial Narrow" panose="020B0606020202030204" pitchFamily="34" charset="0"/>
              </a:rPr>
              <a:t>3. Distal tubular </a:t>
            </a:r>
            <a:r>
              <a:rPr lang="en-US" sz="3200" b="1" dirty="0" err="1">
                <a:solidFill>
                  <a:srgbClr val="002060"/>
                </a:solidFill>
                <a:latin typeface="Arial Narrow" panose="020B0606020202030204" pitchFamily="34" charset="0"/>
              </a:rPr>
              <a:t>reabsorption</a:t>
            </a:r>
            <a:r>
              <a:rPr lang="en-US" sz="3200" b="1" dirty="0">
                <a:solidFill>
                  <a:srgbClr val="002060"/>
                </a:solidFill>
                <a:latin typeface="Arial Narrow" panose="020B0606020202030204" pitchFamily="34" charset="0"/>
              </a:rPr>
              <a:t>: </a:t>
            </a:r>
          </a:p>
        </p:txBody>
      </p:sp>
      <p:sp>
        <p:nvSpPr>
          <p:cNvPr id="3" name="Content Placeholder 2"/>
          <p:cNvSpPr>
            <a:spLocks noGrp="1"/>
          </p:cNvSpPr>
          <p:nvPr>
            <p:ph idx="1"/>
          </p:nvPr>
        </p:nvSpPr>
        <p:spPr>
          <a:xfrm>
            <a:off x="457200" y="1066800"/>
            <a:ext cx="8229600" cy="4953000"/>
          </a:xfrm>
        </p:spPr>
        <p:txBody>
          <a:bodyPr>
            <a:noAutofit/>
          </a:bodyPr>
          <a:lstStyle/>
          <a:p>
            <a:pPr algn="l" rtl="0"/>
            <a:r>
              <a:rPr lang="en-US" sz="2800" dirty="0">
                <a:latin typeface="Arial Narrow" panose="020B0606020202030204" pitchFamily="34" charset="0"/>
              </a:rPr>
              <a:t>Passive reabsorption of lipid soluble and uncharged drugs</a:t>
            </a:r>
          </a:p>
          <a:p>
            <a:pPr algn="l" rtl="0"/>
            <a:r>
              <a:rPr lang="en-US" sz="2800" dirty="0">
                <a:latin typeface="Arial Narrow" panose="020B0606020202030204" pitchFamily="34" charset="0"/>
              </a:rPr>
              <a:t>Urine pH affect reabsorption of drugs</a:t>
            </a:r>
          </a:p>
          <a:p>
            <a:pPr lvl="1"/>
            <a:r>
              <a:rPr lang="en-US" sz="2400" dirty="0">
                <a:latin typeface="Arial Narrow" panose="020B0606020202030204" pitchFamily="34" charset="0"/>
              </a:rPr>
              <a:t>Increasing the ionized form of the drug decrease its back-diffusion and increase the clearance of an undesirable drug.</a:t>
            </a:r>
          </a:p>
          <a:p>
            <a:pPr lvl="1"/>
            <a:endParaRPr lang="en-US" sz="2400" dirty="0">
              <a:latin typeface="Arial Narrow" panose="020B0606020202030204" pitchFamily="34" charset="0"/>
            </a:endParaRPr>
          </a:p>
          <a:p>
            <a:r>
              <a:rPr lang="en-US" sz="2800" dirty="0">
                <a:latin typeface="Arial Narrow" panose="020B0606020202030204" pitchFamily="34" charset="0"/>
              </a:rPr>
              <a:t>Manipulating the pH of the urine </a:t>
            </a:r>
            <a:r>
              <a:rPr lang="en-US" sz="2800" dirty="0">
                <a:solidFill>
                  <a:srgbClr val="FF0000"/>
                </a:solidFill>
                <a:latin typeface="Arial Narrow" panose="020B0606020202030204" pitchFamily="34" charset="0"/>
              </a:rPr>
              <a:t>“ion trapping.” </a:t>
            </a:r>
            <a:endParaRPr lang="en-US" sz="2800" dirty="0">
              <a:solidFill>
                <a:srgbClr val="0033CC"/>
              </a:solidFill>
              <a:latin typeface="Arial Narrow" panose="020B0606020202030204" pitchFamily="34" charset="0"/>
            </a:endParaRPr>
          </a:p>
          <a:p>
            <a:pPr lvl="1"/>
            <a:r>
              <a:rPr lang="en-US" sz="2400" dirty="0">
                <a:latin typeface="Arial Narrow" panose="020B0606020202030204" pitchFamily="34" charset="0"/>
              </a:rPr>
              <a:t>Acidification of the urine increases elimination of weak bases</a:t>
            </a:r>
          </a:p>
          <a:p>
            <a:pPr lvl="1"/>
            <a:r>
              <a:rPr lang="en-US" sz="2400" dirty="0" err="1">
                <a:latin typeface="Arial Narrow" panose="020B0606020202030204" pitchFamily="34" charset="0"/>
              </a:rPr>
              <a:t>Alkalinization</a:t>
            </a:r>
            <a:r>
              <a:rPr lang="en-US" sz="2400" dirty="0">
                <a:latin typeface="Arial Narrow" panose="020B0606020202030204" pitchFamily="34" charset="0"/>
              </a:rPr>
              <a:t> of the urine  increases elimination of weak acids</a:t>
            </a:r>
            <a:endParaRPr lang="en-US" sz="2000" dirty="0">
              <a:latin typeface="Arial Narrow" panose="020B0606020202030204" pitchFamily="34" charset="0"/>
            </a:endParaRPr>
          </a:p>
          <a:p>
            <a:pPr lvl="1"/>
            <a:endParaRPr lang="en-US" sz="2400" dirty="0">
              <a:latin typeface="Arial Narrow" panose="020B0606020202030204" pitchFamily="34" charset="0"/>
            </a:endParaRPr>
          </a:p>
        </p:txBody>
      </p:sp>
      <p:sp>
        <p:nvSpPr>
          <p:cNvPr id="4" name="عنصر نائب لرقم الشريحة 3"/>
          <p:cNvSpPr>
            <a:spLocks noGrp="1"/>
          </p:cNvSpPr>
          <p:nvPr>
            <p:ph type="sldNum" sz="quarter" idx="12"/>
          </p:nvPr>
        </p:nvSpPr>
        <p:spPr/>
        <p:txBody>
          <a:bodyPr/>
          <a:lstStyle/>
          <a:p>
            <a:fld id="{5FB6210C-F1C1-4948-BFEC-B9D3760F1B03}" type="slidenum">
              <a:rPr lang="en-US" smtClean="0"/>
              <a:pPr/>
              <a:t>74</a:t>
            </a:fld>
            <a:endParaRPr lang="en-US"/>
          </a:p>
        </p:txBody>
      </p:sp>
    </p:spTree>
    <p:extLst>
      <p:ext uri="{BB962C8B-B14F-4D97-AF65-F5344CB8AC3E}">
        <p14:creationId xmlns:p14="http://schemas.microsoft.com/office/powerpoint/2010/main" val="223933584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pPr algn="l"/>
            <a:r>
              <a:rPr lang="en-US" sz="3600" b="1" dirty="0">
                <a:solidFill>
                  <a:srgbClr val="C00000"/>
                </a:solidFill>
                <a:latin typeface="Arial Narrow" panose="020B0606020202030204" pitchFamily="34" charset="0"/>
              </a:rPr>
              <a:t>Example:</a:t>
            </a:r>
          </a:p>
        </p:txBody>
      </p:sp>
      <p:sp>
        <p:nvSpPr>
          <p:cNvPr id="3" name="Content Placeholder 2"/>
          <p:cNvSpPr>
            <a:spLocks noGrp="1"/>
          </p:cNvSpPr>
          <p:nvPr>
            <p:ph idx="1"/>
          </p:nvPr>
        </p:nvSpPr>
        <p:spPr>
          <a:xfrm>
            <a:off x="457200" y="1066800"/>
            <a:ext cx="8229600" cy="4525963"/>
          </a:xfrm>
        </p:spPr>
        <p:txBody>
          <a:bodyPr>
            <a:normAutofit/>
          </a:bodyPr>
          <a:lstStyle/>
          <a:p>
            <a:pPr marL="514350" indent="-514350">
              <a:buFont typeface="+mj-lt"/>
              <a:buAutoNum type="alphaLcParenR"/>
            </a:pPr>
            <a:r>
              <a:rPr lang="en-US" sz="2800" dirty="0">
                <a:latin typeface="Arial Narrow" panose="020B0606020202030204" pitchFamily="34" charset="0"/>
              </a:rPr>
              <a:t>An overdose of  phenobarbital or acetylsalicylic acid(</a:t>
            </a:r>
            <a:r>
              <a:rPr lang="en-US" sz="2800" dirty="0">
                <a:solidFill>
                  <a:srgbClr val="0033CC"/>
                </a:solidFill>
                <a:latin typeface="Arial Narrow" panose="020B0606020202030204" pitchFamily="34" charset="0"/>
              </a:rPr>
              <a:t>weak acids</a:t>
            </a:r>
            <a:r>
              <a:rPr lang="en-US" sz="2800" dirty="0">
                <a:latin typeface="Arial Narrow" panose="020B0606020202030204" pitchFamily="34" charset="0"/>
              </a:rPr>
              <a:t>) can be treated with </a:t>
            </a:r>
            <a:r>
              <a:rPr lang="en-US" sz="2800" dirty="0">
                <a:solidFill>
                  <a:srgbClr val="0033CC"/>
                </a:solidFill>
                <a:latin typeface="Arial Narrow" panose="020B0606020202030204" pitchFamily="34" charset="0"/>
              </a:rPr>
              <a:t>bicarbonate</a:t>
            </a:r>
            <a:r>
              <a:rPr lang="en-US" sz="2800" dirty="0">
                <a:latin typeface="Arial Narrow" panose="020B0606020202030204" pitchFamily="34" charset="0"/>
              </a:rPr>
              <a:t> , which alkalinizes the urine and enhances the excretion of the ionized drug</a:t>
            </a:r>
          </a:p>
          <a:p>
            <a:pPr marL="514350" indent="-514350">
              <a:buFont typeface="+mj-lt"/>
              <a:buAutoNum type="alphaLcParenR"/>
            </a:pPr>
            <a:endParaRPr lang="en-US" sz="2800" dirty="0">
              <a:latin typeface="Arial Narrow" panose="020B0606020202030204" pitchFamily="34" charset="0"/>
            </a:endParaRPr>
          </a:p>
          <a:p>
            <a:pPr marL="514350" indent="-514350">
              <a:buFont typeface="+mj-lt"/>
              <a:buAutoNum type="alphaLcParenR"/>
            </a:pPr>
            <a:r>
              <a:rPr lang="en-US" sz="2800" dirty="0">
                <a:latin typeface="Arial Narrow" panose="020B0606020202030204" pitchFamily="34" charset="0"/>
              </a:rPr>
              <a:t>An overdose of amphetamine (</a:t>
            </a:r>
            <a:r>
              <a:rPr lang="en-US" sz="2800" dirty="0">
                <a:solidFill>
                  <a:srgbClr val="FF0000"/>
                </a:solidFill>
                <a:latin typeface="Arial Narrow" panose="020B0606020202030204" pitchFamily="34" charset="0"/>
              </a:rPr>
              <a:t>weak base</a:t>
            </a:r>
            <a:r>
              <a:rPr lang="en-US" sz="2800" dirty="0">
                <a:latin typeface="Arial Narrow" panose="020B0606020202030204" pitchFamily="34" charset="0"/>
              </a:rPr>
              <a:t>) can be treated with </a:t>
            </a:r>
            <a:r>
              <a:rPr lang="en-US" sz="2800" dirty="0">
                <a:solidFill>
                  <a:srgbClr val="FF0000"/>
                </a:solidFill>
                <a:latin typeface="Arial Narrow" panose="020B0606020202030204" pitchFamily="34" charset="0"/>
              </a:rPr>
              <a:t>NH</a:t>
            </a:r>
            <a:r>
              <a:rPr lang="en-US" sz="2800" baseline="-25000" dirty="0">
                <a:solidFill>
                  <a:srgbClr val="FF0000"/>
                </a:solidFill>
                <a:latin typeface="Arial Narrow" panose="020B0606020202030204" pitchFamily="34" charset="0"/>
              </a:rPr>
              <a:t>4</a:t>
            </a:r>
            <a:r>
              <a:rPr lang="en-US" sz="2800" dirty="0">
                <a:solidFill>
                  <a:srgbClr val="FF0000"/>
                </a:solidFill>
                <a:latin typeface="Arial Narrow" panose="020B0606020202030204" pitchFamily="34" charset="0"/>
              </a:rPr>
              <a:t>Cl</a:t>
            </a:r>
            <a:r>
              <a:rPr lang="en-US" sz="2800" dirty="0">
                <a:latin typeface="Arial Narrow" panose="020B0606020202030204" pitchFamily="34" charset="0"/>
              </a:rPr>
              <a:t> which acidifies the urine and increase the protonated form of drug (BH</a:t>
            </a:r>
            <a:r>
              <a:rPr lang="en-US" sz="2800" baseline="30000" dirty="0">
                <a:latin typeface="Arial Narrow" panose="020B0606020202030204" pitchFamily="34" charset="0"/>
              </a:rPr>
              <a:t>+</a:t>
            </a:r>
            <a:r>
              <a:rPr lang="en-US" sz="2800" dirty="0">
                <a:latin typeface="Arial Narrow" panose="020B0606020202030204" pitchFamily="34" charset="0"/>
              </a:rPr>
              <a:t>) and enhance its renal excretion</a:t>
            </a:r>
            <a:endParaRPr lang="ar-JO" sz="2800" dirty="0">
              <a:latin typeface="Arial Narrow" panose="020B0606020202030204" pitchFamily="34" charset="0"/>
            </a:endParaRPr>
          </a:p>
        </p:txBody>
      </p:sp>
      <p:sp>
        <p:nvSpPr>
          <p:cNvPr id="4" name="عنصر نائب لرقم الشريحة 3"/>
          <p:cNvSpPr>
            <a:spLocks noGrp="1"/>
          </p:cNvSpPr>
          <p:nvPr>
            <p:ph type="sldNum" sz="quarter" idx="12"/>
          </p:nvPr>
        </p:nvSpPr>
        <p:spPr/>
        <p:txBody>
          <a:bodyPr/>
          <a:lstStyle/>
          <a:p>
            <a:fld id="{5FB6210C-F1C1-4948-BFEC-B9D3760F1B03}" type="slidenum">
              <a:rPr lang="en-US" smtClean="0"/>
              <a:pPr/>
              <a:t>75</a:t>
            </a:fld>
            <a:endParaRPr lang="en-US"/>
          </a:p>
        </p:txBody>
      </p:sp>
    </p:spTree>
    <p:extLst>
      <p:ext uri="{BB962C8B-B14F-4D97-AF65-F5344CB8AC3E}">
        <p14:creationId xmlns:p14="http://schemas.microsoft.com/office/powerpoint/2010/main" val="233127494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38667" y="144818"/>
            <a:ext cx="8348133" cy="1163638"/>
          </a:xfrm>
        </p:spPr>
        <p:txBody>
          <a:bodyPr>
            <a:normAutofit/>
          </a:bodyPr>
          <a:lstStyle/>
          <a:p>
            <a:pPr algn="l"/>
            <a:r>
              <a:rPr lang="en-US" sz="3200" b="1" dirty="0">
                <a:solidFill>
                  <a:srgbClr val="C00000"/>
                </a:solidFill>
                <a:latin typeface="Arial Narrow" panose="020B0606020202030204" pitchFamily="34" charset="0"/>
              </a:rPr>
              <a:t>Role of drug metabolism: </a:t>
            </a:r>
            <a:endParaRPr lang="ar-JO" sz="3200" b="1" dirty="0">
              <a:solidFill>
                <a:srgbClr val="C00000"/>
              </a:solidFill>
              <a:latin typeface="Arial Narrow" panose="020B0606020202030204" pitchFamily="34" charset="0"/>
            </a:endParaRPr>
          </a:p>
        </p:txBody>
      </p:sp>
      <p:sp>
        <p:nvSpPr>
          <p:cNvPr id="3" name="Content Placeholder 2"/>
          <p:cNvSpPr>
            <a:spLocks noGrp="1"/>
          </p:cNvSpPr>
          <p:nvPr>
            <p:ph idx="1"/>
          </p:nvPr>
        </p:nvSpPr>
        <p:spPr>
          <a:xfrm>
            <a:off x="504966" y="1255594"/>
            <a:ext cx="8181833" cy="5100755"/>
          </a:xfrm>
        </p:spPr>
        <p:txBody>
          <a:bodyPr>
            <a:normAutofit/>
          </a:bodyPr>
          <a:lstStyle/>
          <a:p>
            <a:pPr algn="l" rtl="0"/>
            <a:r>
              <a:rPr lang="en-US" sz="2800" dirty="0">
                <a:latin typeface="Arial Narrow" panose="020B0606020202030204" pitchFamily="34" charset="0"/>
              </a:rPr>
              <a:t>To minimize this reabsorption, drugs are modified primarily in the liver into more polar substances using two types of reactions: </a:t>
            </a:r>
          </a:p>
          <a:p>
            <a:pPr lvl="1"/>
            <a:r>
              <a:rPr lang="en-US" dirty="0">
                <a:solidFill>
                  <a:srgbClr val="0033CC"/>
                </a:solidFill>
                <a:latin typeface="Arial Narrow" panose="020B0606020202030204" pitchFamily="34" charset="0"/>
              </a:rPr>
              <a:t>Phase I reactions</a:t>
            </a:r>
            <a:r>
              <a:rPr lang="en-US" dirty="0">
                <a:latin typeface="Arial Narrow" panose="020B0606020202030204" pitchFamily="34" charset="0"/>
              </a:rPr>
              <a:t> which involve either: </a:t>
            </a:r>
          </a:p>
          <a:p>
            <a:pPr lvl="2"/>
            <a:r>
              <a:rPr lang="en-US" dirty="0">
                <a:latin typeface="Arial Narrow" panose="020B0606020202030204" pitchFamily="34" charset="0"/>
              </a:rPr>
              <a:t>the addition of hydroxyl groups or </a:t>
            </a:r>
          </a:p>
          <a:p>
            <a:pPr lvl="2"/>
            <a:r>
              <a:rPr lang="en-US" dirty="0">
                <a:latin typeface="Arial Narrow" panose="020B0606020202030204" pitchFamily="34" charset="0"/>
              </a:rPr>
              <a:t>the removal of blocking groups from hydroxyl, carboxyl, or amino groups </a:t>
            </a:r>
          </a:p>
          <a:p>
            <a:pPr lvl="1"/>
            <a:r>
              <a:rPr lang="en-US" dirty="0">
                <a:solidFill>
                  <a:srgbClr val="0033CC"/>
                </a:solidFill>
                <a:latin typeface="Arial Narrow" panose="020B0606020202030204" pitchFamily="34" charset="0"/>
              </a:rPr>
              <a:t>Phase II reactions </a:t>
            </a:r>
            <a:r>
              <a:rPr lang="en-US" dirty="0">
                <a:latin typeface="Arial Narrow" panose="020B0606020202030204" pitchFamily="34" charset="0"/>
              </a:rPr>
              <a:t>that use conjugation with </a:t>
            </a:r>
          </a:p>
          <a:p>
            <a:pPr lvl="2"/>
            <a:r>
              <a:rPr lang="en-US" dirty="0">
                <a:latin typeface="Arial Narrow" panose="020B0606020202030204" pitchFamily="34" charset="0"/>
              </a:rPr>
              <a:t>sulfate, glycine, or glucuronic acid to increase drug polarity. </a:t>
            </a:r>
          </a:p>
          <a:p>
            <a:pPr algn="l" rtl="0"/>
            <a:r>
              <a:rPr lang="en-US" sz="2800" dirty="0">
                <a:latin typeface="Arial Narrow" panose="020B0606020202030204" pitchFamily="34" charset="0"/>
              </a:rPr>
              <a:t>The polar, and the charged molecules cannot back-diffuse out of the kidney lumen</a:t>
            </a:r>
            <a:endParaRPr lang="ar-JO" sz="2800" dirty="0">
              <a:latin typeface="Arial Narrow" panose="020B0606020202030204" pitchFamily="34" charset="0"/>
            </a:endParaRPr>
          </a:p>
        </p:txBody>
      </p:sp>
      <p:sp>
        <p:nvSpPr>
          <p:cNvPr id="4" name="عنصر نائب لرقم الشريحة 3"/>
          <p:cNvSpPr>
            <a:spLocks noGrp="1"/>
          </p:cNvSpPr>
          <p:nvPr>
            <p:ph type="sldNum" sz="quarter" idx="12"/>
          </p:nvPr>
        </p:nvSpPr>
        <p:spPr/>
        <p:txBody>
          <a:bodyPr/>
          <a:lstStyle/>
          <a:p>
            <a:fld id="{5FB6210C-F1C1-4948-BFEC-B9D3760F1B03}" type="slidenum">
              <a:rPr lang="en-US" smtClean="0"/>
              <a:pPr/>
              <a:t>76</a:t>
            </a:fld>
            <a:endParaRPr lang="en-US"/>
          </a:p>
        </p:txBody>
      </p:sp>
    </p:spTree>
    <p:extLst>
      <p:ext uri="{BB962C8B-B14F-4D97-AF65-F5344CB8AC3E}">
        <p14:creationId xmlns:p14="http://schemas.microsoft.com/office/powerpoint/2010/main" val="152505976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405188" y="231258"/>
            <a:ext cx="2967012" cy="6587978"/>
          </a:xfrm>
          <a:prstGeom prst="rect">
            <a:avLst/>
          </a:prstGeom>
          <a:noFill/>
          <a:ln w="9525">
            <a:noFill/>
            <a:miter lim="800000"/>
            <a:headEnd/>
            <a:tailEnd/>
          </a:ln>
          <a:effectLst/>
        </p:spPr>
      </p:pic>
      <p:sp>
        <p:nvSpPr>
          <p:cNvPr id="2" name="عنصر نائب لرقم الشريحة 1"/>
          <p:cNvSpPr>
            <a:spLocks noGrp="1"/>
          </p:cNvSpPr>
          <p:nvPr>
            <p:ph type="sldNum" sz="quarter" idx="12"/>
          </p:nvPr>
        </p:nvSpPr>
        <p:spPr/>
        <p:txBody>
          <a:bodyPr/>
          <a:lstStyle/>
          <a:p>
            <a:fld id="{5FB6210C-F1C1-4948-BFEC-B9D3760F1B03}" type="slidenum">
              <a:rPr lang="en-US" smtClean="0"/>
              <a:pPr/>
              <a:t>77</a:t>
            </a:fld>
            <a:endParaRPr lang="en-US"/>
          </a:p>
        </p:txBody>
      </p:sp>
    </p:spTree>
    <p:extLst>
      <p:ext uri="{BB962C8B-B14F-4D97-AF65-F5344CB8AC3E}">
        <p14:creationId xmlns:p14="http://schemas.microsoft.com/office/powerpoint/2010/main" val="380772075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pPr rtl="0"/>
            <a:r>
              <a:rPr lang="en-US" sz="3200" b="1" dirty="0">
                <a:solidFill>
                  <a:srgbClr val="C00000"/>
                </a:solidFill>
                <a:latin typeface="Arial Narrow" panose="020B0606020202030204" pitchFamily="34" charset="0"/>
              </a:rPr>
              <a:t>CLEARANCE BY OTHER ROUTES </a:t>
            </a:r>
            <a:endParaRPr lang="ar-JO" sz="3200" b="1" dirty="0">
              <a:solidFill>
                <a:srgbClr val="C00000"/>
              </a:solidFill>
              <a:latin typeface="Arial Narrow" panose="020B0606020202030204" pitchFamily="34" charset="0"/>
            </a:endParaRPr>
          </a:p>
        </p:txBody>
      </p:sp>
      <p:sp>
        <p:nvSpPr>
          <p:cNvPr id="3" name="Content Placeholder 2"/>
          <p:cNvSpPr>
            <a:spLocks noGrp="1"/>
          </p:cNvSpPr>
          <p:nvPr>
            <p:ph idx="1"/>
          </p:nvPr>
        </p:nvSpPr>
        <p:spPr>
          <a:xfrm>
            <a:off x="457200" y="1416686"/>
            <a:ext cx="8229600" cy="4984114"/>
          </a:xfrm>
        </p:spPr>
        <p:txBody>
          <a:bodyPr>
            <a:noAutofit/>
          </a:bodyPr>
          <a:lstStyle/>
          <a:p>
            <a:pPr algn="l" rtl="0"/>
            <a:r>
              <a:rPr lang="en-US" sz="2800" dirty="0">
                <a:latin typeface="Arial Narrow" panose="020B0606020202030204" pitchFamily="34" charset="0"/>
              </a:rPr>
              <a:t>Other important routes of drug clearance </a:t>
            </a:r>
          </a:p>
          <a:p>
            <a:pPr lvl="2"/>
            <a:r>
              <a:rPr lang="en-US" dirty="0">
                <a:latin typeface="Arial Narrow" panose="020B0606020202030204" pitchFamily="34" charset="0"/>
              </a:rPr>
              <a:t>Intestines</a:t>
            </a:r>
          </a:p>
          <a:p>
            <a:pPr lvl="2"/>
            <a:r>
              <a:rPr lang="en-US" dirty="0">
                <a:latin typeface="Arial Narrow" panose="020B0606020202030204" pitchFamily="34" charset="0"/>
              </a:rPr>
              <a:t>Bile</a:t>
            </a:r>
          </a:p>
          <a:p>
            <a:pPr lvl="2"/>
            <a:r>
              <a:rPr lang="en-US" dirty="0">
                <a:latin typeface="Arial Narrow" panose="020B0606020202030204" pitchFamily="34" charset="0"/>
              </a:rPr>
              <a:t>Lungs</a:t>
            </a:r>
          </a:p>
          <a:p>
            <a:pPr lvl="2"/>
            <a:r>
              <a:rPr lang="en-US" dirty="0">
                <a:latin typeface="Arial Narrow" panose="020B0606020202030204" pitchFamily="34" charset="0"/>
              </a:rPr>
              <a:t>milk in nursing mothers</a:t>
            </a:r>
            <a:endParaRPr lang="en-US" sz="1800" dirty="0">
              <a:latin typeface="Arial Narrow" panose="020B0606020202030204" pitchFamily="34" charset="0"/>
            </a:endParaRPr>
          </a:p>
          <a:p>
            <a:pPr algn="l" rtl="0"/>
            <a:r>
              <a:rPr lang="en-US" sz="2800" dirty="0">
                <a:solidFill>
                  <a:srgbClr val="0033CC"/>
                </a:solidFill>
                <a:latin typeface="Arial Narrow" panose="020B0606020202030204" pitchFamily="34" charset="0"/>
              </a:rPr>
              <a:t>The feces</a:t>
            </a:r>
            <a:r>
              <a:rPr lang="en-US" sz="2800" dirty="0">
                <a:latin typeface="Arial Narrow" panose="020B0606020202030204" pitchFamily="34" charset="0"/>
              </a:rPr>
              <a:t> are primarily involved in elimination of: </a:t>
            </a:r>
          </a:p>
          <a:p>
            <a:pPr lvl="1"/>
            <a:r>
              <a:rPr lang="en-US" sz="2400" dirty="0">
                <a:latin typeface="Arial Narrow" panose="020B0606020202030204" pitchFamily="34" charset="0"/>
              </a:rPr>
              <a:t>Unabsorbed orally ingested drugs </a:t>
            </a:r>
          </a:p>
          <a:p>
            <a:pPr lvl="1"/>
            <a:r>
              <a:rPr lang="en-US" sz="2400" dirty="0">
                <a:latin typeface="Arial Narrow" panose="020B0606020202030204" pitchFamily="34" charset="0"/>
              </a:rPr>
              <a:t>Drugs that are secreted directly into the intestines or in bile. </a:t>
            </a:r>
          </a:p>
          <a:p>
            <a:pPr algn="l" rtl="0"/>
            <a:r>
              <a:rPr lang="en-US" sz="2800" dirty="0">
                <a:solidFill>
                  <a:srgbClr val="0033CC"/>
                </a:solidFill>
                <a:latin typeface="Arial Narrow" panose="020B0606020202030204" pitchFamily="34" charset="0"/>
              </a:rPr>
              <a:t>The lungs </a:t>
            </a:r>
            <a:r>
              <a:rPr lang="en-US" sz="2800" dirty="0">
                <a:latin typeface="Arial Narrow" panose="020B0606020202030204" pitchFamily="34" charset="0"/>
              </a:rPr>
              <a:t>are primarily involved in the elimination of:</a:t>
            </a:r>
          </a:p>
          <a:p>
            <a:pPr lvl="1"/>
            <a:r>
              <a:rPr lang="en-US" sz="2400" dirty="0">
                <a:latin typeface="Arial Narrow" panose="020B0606020202030204" pitchFamily="34" charset="0"/>
              </a:rPr>
              <a:t>anesthetic gases (for example, halothane and </a:t>
            </a:r>
            <a:r>
              <a:rPr lang="en-US" sz="2400" dirty="0" err="1">
                <a:latin typeface="Arial Narrow" panose="020B0606020202030204" pitchFamily="34" charset="0"/>
              </a:rPr>
              <a:t>isofurane</a:t>
            </a:r>
            <a:r>
              <a:rPr lang="en-US" sz="2400" dirty="0">
                <a:latin typeface="Arial Narrow" panose="020B0606020202030204" pitchFamily="34" charset="0"/>
              </a:rPr>
              <a:t>). </a:t>
            </a:r>
          </a:p>
        </p:txBody>
      </p:sp>
      <p:sp>
        <p:nvSpPr>
          <p:cNvPr id="4" name="عنصر نائب لرقم الشريحة 3"/>
          <p:cNvSpPr>
            <a:spLocks noGrp="1"/>
          </p:cNvSpPr>
          <p:nvPr>
            <p:ph type="sldNum" sz="quarter" idx="12"/>
          </p:nvPr>
        </p:nvSpPr>
        <p:spPr/>
        <p:txBody>
          <a:bodyPr/>
          <a:lstStyle/>
          <a:p>
            <a:fld id="{5FB6210C-F1C1-4948-BFEC-B9D3760F1B03}" type="slidenum">
              <a:rPr lang="en-US" smtClean="0"/>
              <a:pPr/>
              <a:t>78</a:t>
            </a:fld>
            <a:endParaRPr lang="en-US"/>
          </a:p>
        </p:txBody>
      </p:sp>
    </p:spTree>
    <p:extLst>
      <p:ext uri="{BB962C8B-B14F-4D97-AF65-F5344CB8AC3E}">
        <p14:creationId xmlns:p14="http://schemas.microsoft.com/office/powerpoint/2010/main" val="26453447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26720" y="1676400"/>
            <a:ext cx="8260080" cy="4449763"/>
          </a:xfrm>
        </p:spPr>
        <p:txBody>
          <a:bodyPr>
            <a:normAutofit/>
          </a:bodyPr>
          <a:lstStyle/>
          <a:p>
            <a:pPr algn="l" rtl="0"/>
            <a:r>
              <a:rPr lang="en-US" b="1" dirty="0">
                <a:latin typeface="Arial Narrow" panose="020B0606020202030204" pitchFamily="34" charset="0"/>
              </a:rPr>
              <a:t>Elimination of drugs in breast milk: </a:t>
            </a:r>
          </a:p>
          <a:p>
            <a:pPr lvl="1"/>
            <a:r>
              <a:rPr lang="en-US" b="1" dirty="0">
                <a:latin typeface="Arial Narrow" panose="020B0606020202030204" pitchFamily="34" charset="0"/>
              </a:rPr>
              <a:t>Considered as a potential source of undesirable side effects to the infant. </a:t>
            </a:r>
          </a:p>
          <a:p>
            <a:pPr algn="l" rtl="0"/>
            <a:endParaRPr lang="en-US" b="1" dirty="0">
              <a:latin typeface="Arial Narrow" panose="020B0606020202030204" pitchFamily="34" charset="0"/>
            </a:endParaRPr>
          </a:p>
          <a:p>
            <a:pPr algn="l" rtl="0"/>
            <a:r>
              <a:rPr lang="en-US" b="1" dirty="0">
                <a:latin typeface="Arial Narrow" panose="020B0606020202030204" pitchFamily="34" charset="0"/>
              </a:rPr>
              <a:t>Excretion of most drugs into sweat, saliva, tears, hair, and skin occurs only to a small extent</a:t>
            </a:r>
          </a:p>
          <a:p>
            <a:pPr algn="l" rtl="0"/>
            <a:endParaRPr lang="en-US" b="1" dirty="0">
              <a:latin typeface="Arial Narrow" panose="020B0606020202030204" pitchFamily="34" charset="0"/>
            </a:endParaRPr>
          </a:p>
        </p:txBody>
      </p:sp>
      <p:sp>
        <p:nvSpPr>
          <p:cNvPr id="4" name="عنصر نائب لرقم الشريحة 3"/>
          <p:cNvSpPr>
            <a:spLocks noGrp="1"/>
          </p:cNvSpPr>
          <p:nvPr>
            <p:ph type="sldNum" sz="quarter" idx="12"/>
          </p:nvPr>
        </p:nvSpPr>
        <p:spPr/>
        <p:txBody>
          <a:bodyPr/>
          <a:lstStyle/>
          <a:p>
            <a:fld id="{5FB6210C-F1C1-4948-BFEC-B9D3760F1B03}" type="slidenum">
              <a:rPr lang="en-US" smtClean="0"/>
              <a:pPr/>
              <a:t>79</a:t>
            </a:fld>
            <a:endParaRPr lang="en-US"/>
          </a:p>
        </p:txBody>
      </p:sp>
    </p:spTree>
    <p:extLst>
      <p:ext uri="{BB962C8B-B14F-4D97-AF65-F5344CB8AC3E}">
        <p14:creationId xmlns:p14="http://schemas.microsoft.com/office/powerpoint/2010/main" val="2816381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85728"/>
            <a:ext cx="8229600" cy="1143000"/>
          </a:xfrm>
          <a:ln>
            <a:noFill/>
          </a:ln>
        </p:spPr>
        <p:txBody>
          <a:bodyPr>
            <a:noAutofit/>
          </a:bodyPr>
          <a:lstStyle/>
          <a:p>
            <a:pPr rtl="0"/>
            <a:r>
              <a:rPr lang="en-US" sz="3200" b="1" dirty="0">
                <a:solidFill>
                  <a:srgbClr val="C00000"/>
                </a:solidFill>
                <a:latin typeface="Arial Narrow" panose="020B0606020202030204" pitchFamily="34" charset="0"/>
              </a:rPr>
              <a:t>Mechanisms of absorption of drugs from the GI tract</a:t>
            </a:r>
            <a:endParaRPr lang="ar-JO" sz="3200" b="1" dirty="0">
              <a:solidFill>
                <a:srgbClr val="C00000"/>
              </a:solidFill>
              <a:latin typeface="Arial Narrow" panose="020B0606020202030204" pitchFamily="34" charset="0"/>
            </a:endParaRPr>
          </a:p>
        </p:txBody>
      </p:sp>
      <p:sp>
        <p:nvSpPr>
          <p:cNvPr id="3" name="عنصر نائب لرقم الشريحة 2"/>
          <p:cNvSpPr>
            <a:spLocks noGrp="1"/>
          </p:cNvSpPr>
          <p:nvPr>
            <p:ph type="sldNum" sz="quarter" idx="12"/>
          </p:nvPr>
        </p:nvSpPr>
        <p:spPr/>
        <p:txBody>
          <a:bodyPr/>
          <a:lstStyle/>
          <a:p>
            <a:fld id="{084F2A69-9AEF-4398-A806-4FBEDD949AD8}" type="slidenum">
              <a:rPr lang="en-US" smtClean="0">
                <a:solidFill>
                  <a:prstClr val="black">
                    <a:tint val="75000"/>
                  </a:prstClr>
                </a:solidFill>
              </a:rPr>
              <a:pPr/>
              <a:t>8</a:t>
            </a:fld>
            <a:endParaRPr lang="en-US">
              <a:solidFill>
                <a:prstClr val="black">
                  <a:tint val="75000"/>
                </a:prstClr>
              </a:solidFill>
            </a:endParaRPr>
          </a:p>
        </p:txBody>
      </p:sp>
      <p:pic>
        <p:nvPicPr>
          <p:cNvPr id="6" name="Image 5"/>
          <p:cNvPicPr>
            <a:picLocks noChangeAspect="1"/>
          </p:cNvPicPr>
          <p:nvPr/>
        </p:nvPicPr>
        <p:blipFill rotWithShape="1">
          <a:blip r:embed="rId2">
            <a:extLst>
              <a:ext uri="{28A0092B-C50C-407E-A947-70E740481C1C}">
                <a14:useLocalDpi xmlns:a14="http://schemas.microsoft.com/office/drawing/2010/main" val="0"/>
              </a:ext>
            </a:extLst>
          </a:blip>
          <a:srcRect l="8777" t="14128" r="8777" b="15726"/>
          <a:stretch/>
        </p:blipFill>
        <p:spPr>
          <a:xfrm>
            <a:off x="76200" y="1447778"/>
            <a:ext cx="5635714" cy="3600000"/>
          </a:xfrm>
          <a:prstGeom prst="rect">
            <a:avLst/>
          </a:prstGeom>
        </p:spPr>
      </p:pic>
      <p:pic>
        <p:nvPicPr>
          <p:cNvPr id="8" name="Image 7"/>
          <p:cNvPicPr>
            <a:picLocks noChangeAspect="1"/>
          </p:cNvPicPr>
          <p:nvPr/>
        </p:nvPicPr>
        <p:blipFill rotWithShape="1">
          <a:blip r:embed="rId3">
            <a:extLst>
              <a:ext uri="{28A0092B-C50C-407E-A947-70E740481C1C}">
                <a14:useLocalDpi xmlns:a14="http://schemas.microsoft.com/office/drawing/2010/main" val="0"/>
              </a:ext>
            </a:extLst>
          </a:blip>
          <a:srcRect l="19532" t="6286" r="38741"/>
          <a:stretch/>
        </p:blipFill>
        <p:spPr>
          <a:xfrm>
            <a:off x="5638800" y="1447800"/>
            <a:ext cx="3581400" cy="3600000"/>
          </a:xfrm>
          <a:prstGeom prst="rect">
            <a:avLst/>
          </a:prstGeom>
        </p:spPr>
      </p:pic>
    </p:spTree>
    <p:extLst>
      <p:ext uri="{BB962C8B-B14F-4D97-AF65-F5344CB8AC3E}">
        <p14:creationId xmlns:p14="http://schemas.microsoft.com/office/powerpoint/2010/main" val="345027223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C00000"/>
                </a:solidFill>
                <a:latin typeface="Arial Narrow" panose="020B0606020202030204" pitchFamily="34" charset="0"/>
              </a:rPr>
              <a:t>Total body clearance</a:t>
            </a:r>
            <a:endParaRPr lang="ar-JO" b="1" dirty="0">
              <a:solidFill>
                <a:srgbClr val="C00000"/>
              </a:solidFill>
              <a:latin typeface="Arial Narrow" panose="020B0606020202030204" pitchFamily="34" charset="0"/>
            </a:endParaRPr>
          </a:p>
        </p:txBody>
      </p:sp>
      <p:sp>
        <p:nvSpPr>
          <p:cNvPr id="3" name="Content Placeholder 2"/>
          <p:cNvSpPr>
            <a:spLocks noGrp="1"/>
          </p:cNvSpPr>
          <p:nvPr>
            <p:ph idx="1"/>
          </p:nvPr>
        </p:nvSpPr>
        <p:spPr/>
        <p:txBody>
          <a:bodyPr>
            <a:normAutofit lnSpcReduction="10000"/>
          </a:bodyPr>
          <a:lstStyle/>
          <a:p>
            <a:r>
              <a:rPr lang="en-US" b="1" dirty="0">
                <a:latin typeface="Arial Narrow" panose="020B0606020202030204" pitchFamily="34" charset="0"/>
              </a:rPr>
              <a:t>The total body clearance</a:t>
            </a:r>
            <a:r>
              <a:rPr lang="en-US" dirty="0">
                <a:latin typeface="Arial Narrow" panose="020B0606020202030204" pitchFamily="34" charset="0"/>
              </a:rPr>
              <a:t> (</a:t>
            </a:r>
            <a:r>
              <a:rPr lang="en-US" dirty="0" err="1">
                <a:latin typeface="Arial Narrow" panose="020B0606020202030204" pitchFamily="34" charset="0"/>
              </a:rPr>
              <a:t>CL</a:t>
            </a:r>
            <a:r>
              <a:rPr lang="en-US" baseline="-25000" dirty="0" err="1">
                <a:latin typeface="Arial Narrow" panose="020B0606020202030204" pitchFamily="34" charset="0"/>
              </a:rPr>
              <a:t>total</a:t>
            </a:r>
            <a:r>
              <a:rPr lang="en-US" dirty="0">
                <a:latin typeface="Arial Narrow" panose="020B0606020202030204" pitchFamily="34" charset="0"/>
              </a:rPr>
              <a:t>): is the sum of the clearances from the various drug-metabolizing and drug-eliminating organs</a:t>
            </a:r>
          </a:p>
          <a:p>
            <a:r>
              <a:rPr lang="en-US" b="1" dirty="0" err="1">
                <a:latin typeface="Arial Narrow" panose="020B0606020202030204" pitchFamily="34" charset="0"/>
              </a:rPr>
              <a:t>CL</a:t>
            </a:r>
            <a:r>
              <a:rPr lang="en-US" b="1" baseline="-25000" dirty="0" err="1">
                <a:latin typeface="Arial Narrow" panose="020B0606020202030204" pitchFamily="34" charset="0"/>
              </a:rPr>
              <a:t>total</a:t>
            </a:r>
            <a:r>
              <a:rPr lang="en-US" dirty="0">
                <a:latin typeface="Arial Narrow" panose="020B0606020202030204" pitchFamily="34" charset="0"/>
              </a:rPr>
              <a:t>=</a:t>
            </a:r>
            <a:r>
              <a:rPr lang="en-US" b="1" dirty="0" err="1">
                <a:latin typeface="Arial Narrow" panose="020B0606020202030204" pitchFamily="34" charset="0"/>
              </a:rPr>
              <a:t>CL</a:t>
            </a:r>
            <a:r>
              <a:rPr lang="en-US" b="1" baseline="-25000" dirty="0" err="1">
                <a:latin typeface="Arial Narrow" panose="020B0606020202030204" pitchFamily="34" charset="0"/>
              </a:rPr>
              <a:t>hepatic</a:t>
            </a:r>
            <a:r>
              <a:rPr lang="en-US" dirty="0" err="1">
                <a:latin typeface="Arial Narrow" panose="020B0606020202030204" pitchFamily="34" charset="0"/>
              </a:rPr>
              <a:t>+</a:t>
            </a:r>
            <a:r>
              <a:rPr lang="en-US" b="1" dirty="0" err="1">
                <a:latin typeface="Arial Narrow" panose="020B0606020202030204" pitchFamily="34" charset="0"/>
              </a:rPr>
              <a:t>CL</a:t>
            </a:r>
            <a:r>
              <a:rPr lang="en-US" b="1" baseline="-25000" dirty="0" err="1">
                <a:latin typeface="Arial Narrow" panose="020B0606020202030204" pitchFamily="34" charset="0"/>
              </a:rPr>
              <a:t>renal</a:t>
            </a:r>
            <a:r>
              <a:rPr lang="en-US" dirty="0" err="1">
                <a:latin typeface="Arial Narrow" panose="020B0606020202030204" pitchFamily="34" charset="0"/>
              </a:rPr>
              <a:t>+CL</a:t>
            </a:r>
            <a:r>
              <a:rPr lang="en-US" baseline="-25000" dirty="0" err="1">
                <a:latin typeface="Arial Narrow" panose="020B0606020202030204" pitchFamily="34" charset="0"/>
              </a:rPr>
              <a:t>pulmonary</a:t>
            </a:r>
            <a:r>
              <a:rPr lang="en-US" dirty="0" err="1">
                <a:latin typeface="Arial Narrow" panose="020B0606020202030204" pitchFamily="34" charset="0"/>
              </a:rPr>
              <a:t>+Cl</a:t>
            </a:r>
            <a:r>
              <a:rPr lang="en-US" baseline="-25000" dirty="0" err="1">
                <a:latin typeface="Arial Narrow" panose="020B0606020202030204" pitchFamily="34" charset="0"/>
              </a:rPr>
              <a:t>other</a:t>
            </a:r>
            <a:endParaRPr lang="en-US" baseline="-25000" dirty="0">
              <a:latin typeface="Arial Narrow" panose="020B0606020202030204" pitchFamily="34" charset="0"/>
            </a:endParaRPr>
          </a:p>
          <a:p>
            <a:endParaRPr lang="en-US" baseline="-25000" dirty="0">
              <a:latin typeface="Arial Narrow" panose="020B0606020202030204" pitchFamily="34" charset="0"/>
            </a:endParaRPr>
          </a:p>
          <a:p>
            <a:r>
              <a:rPr lang="en-US" dirty="0" err="1">
                <a:latin typeface="Arial Narrow" panose="020B0606020202030204" pitchFamily="34" charset="0"/>
              </a:rPr>
              <a:t>CL</a:t>
            </a:r>
            <a:r>
              <a:rPr lang="en-US" baseline="-25000" dirty="0" err="1">
                <a:latin typeface="Arial Narrow" panose="020B0606020202030204" pitchFamily="34" charset="0"/>
              </a:rPr>
              <a:t>total</a:t>
            </a:r>
            <a:r>
              <a:rPr lang="en-US" baseline="-25000" dirty="0">
                <a:latin typeface="Arial Narrow" panose="020B0606020202030204" pitchFamily="34" charset="0"/>
              </a:rPr>
              <a:t> </a:t>
            </a:r>
            <a:r>
              <a:rPr lang="en-US" dirty="0">
                <a:latin typeface="Arial Narrow" panose="020B0606020202030204" pitchFamily="34" charset="0"/>
              </a:rPr>
              <a:t>and t</a:t>
            </a:r>
            <a:r>
              <a:rPr lang="en-US" baseline="-25000" dirty="0">
                <a:latin typeface="Arial Narrow" panose="020B0606020202030204" pitchFamily="34" charset="0"/>
              </a:rPr>
              <a:t>1/2 </a:t>
            </a:r>
            <a:r>
              <a:rPr lang="en-US" dirty="0">
                <a:latin typeface="Arial Narrow" panose="020B0606020202030204" pitchFamily="34" charset="0"/>
              </a:rPr>
              <a:t>are important measures of drug clearance that are used to:</a:t>
            </a:r>
          </a:p>
          <a:p>
            <a:pPr lvl="1"/>
            <a:r>
              <a:rPr lang="en-US" dirty="0">
                <a:latin typeface="Arial Narrow" panose="020B0606020202030204" pitchFamily="34" charset="0"/>
              </a:rPr>
              <a:t>Optimize drug therapy </a:t>
            </a:r>
          </a:p>
          <a:p>
            <a:pPr lvl="1"/>
            <a:r>
              <a:rPr lang="en-US" dirty="0">
                <a:latin typeface="Arial Narrow" panose="020B0606020202030204" pitchFamily="34" charset="0"/>
              </a:rPr>
              <a:t>Minimize toxicity</a:t>
            </a:r>
          </a:p>
          <a:p>
            <a:endParaRPr lang="en-US" baseline="-25000" dirty="0">
              <a:latin typeface="Arial Narrow" panose="020B0606020202030204" pitchFamily="34" charset="0"/>
            </a:endParaRPr>
          </a:p>
          <a:p>
            <a:pPr algn="l" rtl="0"/>
            <a:endParaRPr lang="en-US" dirty="0">
              <a:latin typeface="Arial Narrow" panose="020B0606020202030204" pitchFamily="34" charset="0"/>
            </a:endParaRPr>
          </a:p>
        </p:txBody>
      </p:sp>
      <p:sp>
        <p:nvSpPr>
          <p:cNvPr id="4" name="عنصر نائب لرقم الشريحة 3"/>
          <p:cNvSpPr>
            <a:spLocks noGrp="1"/>
          </p:cNvSpPr>
          <p:nvPr>
            <p:ph type="sldNum" sz="quarter" idx="12"/>
          </p:nvPr>
        </p:nvSpPr>
        <p:spPr/>
        <p:txBody>
          <a:bodyPr/>
          <a:lstStyle/>
          <a:p>
            <a:fld id="{5FB6210C-F1C1-4948-BFEC-B9D3760F1B03}" type="slidenum">
              <a:rPr lang="en-US" smtClean="0"/>
              <a:pPr/>
              <a:t>80</a:t>
            </a:fld>
            <a:endParaRPr lang="en-US"/>
          </a:p>
        </p:txBody>
      </p:sp>
    </p:spTree>
    <p:extLst>
      <p:ext uri="{BB962C8B-B14F-4D97-AF65-F5344CB8AC3E}">
        <p14:creationId xmlns:p14="http://schemas.microsoft.com/office/powerpoint/2010/main" val="198407222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2" name="Text Box 1028"/>
          <p:cNvSpPr txBox="1">
            <a:spLocks noChangeArrowheads="1"/>
          </p:cNvSpPr>
          <p:nvPr/>
        </p:nvSpPr>
        <p:spPr bwMode="auto">
          <a:xfrm>
            <a:off x="304800" y="557212"/>
            <a:ext cx="847725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0000"/>
              </a:lnSpc>
              <a:spcBef>
                <a:spcPct val="50000"/>
              </a:spcBef>
            </a:pPr>
            <a:r>
              <a:rPr lang="en-US" altLang="fr-FR" sz="3600" dirty="0">
                <a:solidFill>
                  <a:schemeClr val="accent2"/>
                </a:solidFill>
                <a:latin typeface="Arial" panose="020B0604020202020204" pitchFamily="34" charset="0"/>
              </a:rPr>
              <a:t>Renal Clearance</a:t>
            </a:r>
          </a:p>
        </p:txBody>
      </p:sp>
      <p:sp>
        <p:nvSpPr>
          <p:cNvPr id="350214" name="Rectangle 1030"/>
          <p:cNvSpPr>
            <a:spLocks noChangeArrowheads="1"/>
          </p:cNvSpPr>
          <p:nvPr/>
        </p:nvSpPr>
        <p:spPr bwMode="auto">
          <a:xfrm>
            <a:off x="457200" y="2011740"/>
            <a:ext cx="737253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fr-FR" sz="2400" dirty="0">
              <a:solidFill>
                <a:srgbClr val="006699"/>
              </a:solidFill>
              <a:latin typeface="Arial Narrow" panose="020B0606020202030204" pitchFamily="34" charset="0"/>
            </a:endParaRPr>
          </a:p>
          <a:p>
            <a:endParaRPr lang="en-US" altLang="fr-FR" sz="2400" dirty="0">
              <a:solidFill>
                <a:srgbClr val="006699"/>
              </a:solidFill>
              <a:latin typeface="Arial Narrow" panose="020B0606020202030204" pitchFamily="34" charset="0"/>
            </a:endParaRPr>
          </a:p>
          <a:p>
            <a:r>
              <a:rPr lang="en-US" altLang="fr-FR" sz="2400" dirty="0">
                <a:solidFill>
                  <a:srgbClr val="006699"/>
                </a:solidFill>
                <a:latin typeface="Arial Narrow" panose="020B0606020202030204" pitchFamily="34" charset="0"/>
              </a:rPr>
              <a:t>Rate of renal excretion = urine flow x drug concentration in urine</a:t>
            </a:r>
            <a:endParaRPr lang="en-US" altLang="fr-FR" sz="2400" b="1" dirty="0">
              <a:solidFill>
                <a:srgbClr val="006699"/>
              </a:solidFill>
              <a:latin typeface="Arial Narrow" panose="020B0606020202030204" pitchFamily="34" charset="0"/>
            </a:endParaRPr>
          </a:p>
          <a:p>
            <a:endParaRPr lang="en-US" altLang="fr-FR" sz="2400" b="1" dirty="0">
              <a:solidFill>
                <a:srgbClr val="006699"/>
              </a:solidFill>
              <a:latin typeface="Arial Narrow" panose="020B0606020202030204" pitchFamily="34" charset="0"/>
            </a:endParaRPr>
          </a:p>
        </p:txBody>
      </p:sp>
      <p:sp>
        <p:nvSpPr>
          <p:cNvPr id="350215" name="Rectangle 1031"/>
          <p:cNvSpPr>
            <a:spLocks noChangeArrowheads="1"/>
          </p:cNvSpPr>
          <p:nvPr/>
        </p:nvSpPr>
        <p:spPr bwMode="auto">
          <a:xfrm>
            <a:off x="640080" y="4191000"/>
            <a:ext cx="8122920" cy="988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fr-FR" sz="2400" dirty="0">
                <a:latin typeface="Arial Narrow" panose="020B0606020202030204" pitchFamily="34" charset="0"/>
              </a:rPr>
              <a:t>*Example: </a:t>
            </a:r>
            <a:r>
              <a:rPr lang="en-GB" altLang="fr-FR" sz="2800" dirty="0">
                <a:latin typeface="Arial Narrow" panose="020B0606020202030204" pitchFamily="34" charset="0"/>
              </a:rPr>
              <a:t> Rate of urinary excretion of creatinine = 1.3 mg/min</a:t>
            </a:r>
          </a:p>
          <a:p>
            <a:r>
              <a:rPr lang="en-GB" altLang="fr-FR" sz="2800" dirty="0">
                <a:latin typeface="Arial Narrow" panose="020B0606020202030204" pitchFamily="34" charset="0"/>
              </a:rPr>
              <a:t>              Serum concentration of creatinine = 0.01 mg/ml</a:t>
            </a:r>
            <a:endParaRPr lang="en-GB" altLang="fr-FR" sz="2400" dirty="0">
              <a:latin typeface="Arial Narrow" panose="020B0606020202030204" pitchFamily="34" charset="0"/>
            </a:endParaRPr>
          </a:p>
        </p:txBody>
      </p:sp>
      <p:sp>
        <p:nvSpPr>
          <p:cNvPr id="350216" name="Rectangle 1032"/>
          <p:cNvSpPr>
            <a:spLocks noChangeArrowheads="1"/>
          </p:cNvSpPr>
          <p:nvPr/>
        </p:nvSpPr>
        <p:spPr bwMode="auto">
          <a:xfrm>
            <a:off x="1918252" y="5554139"/>
            <a:ext cx="5201844" cy="541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fr-FR" sz="2800" dirty="0" err="1">
                <a:solidFill>
                  <a:srgbClr val="FF3300"/>
                </a:solidFill>
                <a:latin typeface="Arial Narrow" panose="020B0606020202030204" pitchFamily="34" charset="0"/>
              </a:rPr>
              <a:t>CL</a:t>
            </a:r>
            <a:r>
              <a:rPr lang="en-GB" altLang="fr-FR" sz="2800" baseline="-25000" dirty="0" err="1">
                <a:solidFill>
                  <a:srgbClr val="FF3300"/>
                </a:solidFill>
                <a:latin typeface="Arial Narrow" panose="020B0606020202030204" pitchFamily="34" charset="0"/>
              </a:rPr>
              <a:t>Cr</a:t>
            </a:r>
            <a:r>
              <a:rPr lang="en-GB" altLang="fr-FR" sz="2800" dirty="0">
                <a:solidFill>
                  <a:srgbClr val="FF3300"/>
                </a:solidFill>
                <a:latin typeface="Arial Narrow" panose="020B0606020202030204" pitchFamily="34" charset="0"/>
              </a:rPr>
              <a:t>= 1.3 mg/0.01 mg/ml = 130 ml/min</a:t>
            </a:r>
            <a:endParaRPr lang="en-US" altLang="fr-FR" sz="2800" dirty="0">
              <a:solidFill>
                <a:srgbClr val="FF3300"/>
              </a:solidFill>
              <a:latin typeface="Arial Narrow" panose="020B0606020202030204" pitchFamily="34" charset="0"/>
            </a:endParaRPr>
          </a:p>
        </p:txBody>
      </p:sp>
      <p:graphicFrame>
        <p:nvGraphicFramePr>
          <p:cNvPr id="350218" name="Object 1034"/>
          <p:cNvGraphicFramePr>
            <a:graphicFrameLocks noChangeAspect="1"/>
          </p:cNvGraphicFramePr>
          <p:nvPr>
            <p:extLst>
              <p:ext uri="{D42A27DB-BD31-4B8C-83A1-F6EECF244321}">
                <p14:modId xmlns:p14="http://schemas.microsoft.com/office/powerpoint/2010/main" val="2495227766"/>
              </p:ext>
            </p:extLst>
          </p:nvPr>
        </p:nvGraphicFramePr>
        <p:xfrm>
          <a:off x="1966912" y="1752600"/>
          <a:ext cx="4495800" cy="936625"/>
        </p:xfrm>
        <a:graphic>
          <a:graphicData uri="http://schemas.openxmlformats.org/presentationml/2006/ole">
            <mc:AlternateContent xmlns:mc="http://schemas.openxmlformats.org/markup-compatibility/2006">
              <mc:Choice xmlns:v="urn:schemas-microsoft-com:vml" Requires="v">
                <p:oleObj spid="_x0000_s1049" name="Equation" r:id="rId4" imgW="1028520" imgH="215640" progId="Equation.3">
                  <p:embed/>
                </p:oleObj>
              </mc:Choice>
              <mc:Fallback>
                <p:oleObj name="Equation" r:id="rId4" imgW="1028520" imgH="215640" progId="Equation.3">
                  <p:embed/>
                  <p:pic>
                    <p:nvPicPr>
                      <p:cNvPr id="350218" name="Object 10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6912" y="1752600"/>
                        <a:ext cx="4495800" cy="936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1606187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502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502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502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14" grpId="0" autoUpdateAnimBg="0"/>
      <p:bldP spid="350215" grpId="0" autoUpdateAnimBg="0"/>
      <p:bldP spid="350216" grpId="0"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l"/>
            <a:r>
              <a:rPr lang="en-US" b="1" dirty="0">
                <a:solidFill>
                  <a:srgbClr val="C00000"/>
                </a:solidFill>
                <a:latin typeface="Arial Narrow" panose="020B0606020202030204" pitchFamily="34" charset="0"/>
              </a:rPr>
              <a:t>Factors altering renal drug clearance</a:t>
            </a:r>
          </a:p>
        </p:txBody>
      </p:sp>
      <p:sp>
        <p:nvSpPr>
          <p:cNvPr id="3" name="Espace réservé du contenu 2"/>
          <p:cNvSpPr>
            <a:spLocks noGrp="1"/>
          </p:cNvSpPr>
          <p:nvPr>
            <p:ph idx="1"/>
          </p:nvPr>
        </p:nvSpPr>
        <p:spPr>
          <a:xfrm>
            <a:off x="555812" y="1613647"/>
            <a:ext cx="8130988" cy="4512516"/>
          </a:xfrm>
        </p:spPr>
        <p:txBody>
          <a:bodyPr/>
          <a:lstStyle/>
          <a:p>
            <a:pPr marL="0" indent="0">
              <a:buNone/>
            </a:pPr>
            <a:r>
              <a:rPr lang="en-US" b="1" dirty="0">
                <a:solidFill>
                  <a:schemeClr val="accent2">
                    <a:lumMod val="75000"/>
                  </a:schemeClr>
                </a:solidFill>
                <a:latin typeface="Arial Narrow" panose="020B0606020202030204" pitchFamily="34" charset="0"/>
              </a:rPr>
              <a:t>Renal drug clearance is lower therefore you must reduce the dose in:</a:t>
            </a:r>
          </a:p>
          <a:p>
            <a:pPr marL="514350" indent="-514350">
              <a:buFont typeface="+mj-lt"/>
              <a:buAutoNum type="arabicPeriod"/>
            </a:pPr>
            <a:r>
              <a:rPr lang="en-US" dirty="0">
                <a:latin typeface="Arial Narrow" panose="020B0606020202030204" pitchFamily="34" charset="0"/>
              </a:rPr>
              <a:t>Elderly and newborn</a:t>
            </a:r>
          </a:p>
          <a:p>
            <a:pPr marL="514350" indent="-514350">
              <a:buFont typeface="+mj-lt"/>
              <a:buAutoNum type="arabicPeriod"/>
            </a:pPr>
            <a:r>
              <a:rPr lang="en-US" dirty="0">
                <a:latin typeface="Arial Narrow" panose="020B0606020202030204" pitchFamily="34" charset="0"/>
              </a:rPr>
              <a:t>Women (-20%) than men</a:t>
            </a:r>
          </a:p>
          <a:p>
            <a:pPr marL="514350" indent="-514350">
              <a:buFont typeface="+mj-lt"/>
              <a:buAutoNum type="arabicPeriod"/>
            </a:pPr>
            <a:r>
              <a:rPr lang="en-US" dirty="0">
                <a:latin typeface="Arial Narrow" panose="020B0606020202030204" pitchFamily="34" charset="0"/>
              </a:rPr>
              <a:t>Kidney and heart disease</a:t>
            </a:r>
          </a:p>
          <a:p>
            <a:pPr marL="514350" indent="-514350">
              <a:buFont typeface="+mj-lt"/>
              <a:buAutoNum type="arabicPeriod"/>
            </a:pPr>
            <a:r>
              <a:rPr lang="en-US" dirty="0">
                <a:latin typeface="Arial Narrow" panose="020B0606020202030204" pitchFamily="34" charset="0"/>
              </a:rPr>
              <a:t>Patients taking drugs which block secretion (aspirin, probenecid, cimetidine) </a:t>
            </a:r>
          </a:p>
        </p:txBody>
      </p:sp>
      <p:sp>
        <p:nvSpPr>
          <p:cNvPr id="4" name="Espace réservé du numéro de diapositive 3"/>
          <p:cNvSpPr>
            <a:spLocks noGrp="1"/>
          </p:cNvSpPr>
          <p:nvPr>
            <p:ph type="sldNum" sz="quarter" idx="12"/>
          </p:nvPr>
        </p:nvSpPr>
        <p:spPr/>
        <p:txBody>
          <a:bodyPr/>
          <a:lstStyle/>
          <a:p>
            <a:fld id="{5FB6210C-F1C1-4948-BFEC-B9D3760F1B03}" type="slidenum">
              <a:rPr lang="en-US" smtClean="0"/>
              <a:pPr/>
              <a:t>82</a:t>
            </a:fld>
            <a:endParaRPr lang="en-US"/>
          </a:p>
        </p:txBody>
      </p:sp>
    </p:spTree>
    <p:extLst>
      <p:ext uri="{BB962C8B-B14F-4D97-AF65-F5344CB8AC3E}">
        <p14:creationId xmlns:p14="http://schemas.microsoft.com/office/powerpoint/2010/main" val="370658789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90600" y="1219200"/>
            <a:ext cx="7315200" cy="4525963"/>
          </a:xfrm>
        </p:spPr>
        <p:txBody>
          <a:bodyPr>
            <a:normAutofit/>
          </a:bodyPr>
          <a:lstStyle/>
          <a:p>
            <a:pPr marL="0" indent="0">
              <a:buNone/>
            </a:pPr>
            <a:r>
              <a:rPr lang="en-US" sz="2800" b="1" dirty="0">
                <a:solidFill>
                  <a:srgbClr val="FF0000"/>
                </a:solidFill>
                <a:latin typeface="Arial Narrow" panose="020B0606020202030204" pitchFamily="34" charset="0"/>
              </a:rPr>
              <a:t>Drugs excreted mainly by the kidney include:</a:t>
            </a:r>
          </a:p>
          <a:p>
            <a:r>
              <a:rPr lang="en-US" sz="2800" b="1" dirty="0">
                <a:latin typeface="Arial Narrow" panose="020B0606020202030204" pitchFamily="34" charset="0"/>
              </a:rPr>
              <a:t>Aminoglycosides antibiotics (Gentamycin)</a:t>
            </a:r>
          </a:p>
          <a:p>
            <a:r>
              <a:rPr lang="en-US" sz="2800" b="1" dirty="0">
                <a:latin typeface="Arial Narrow" panose="020B0606020202030204" pitchFamily="34" charset="0"/>
              </a:rPr>
              <a:t>Penicillin</a:t>
            </a:r>
          </a:p>
          <a:p>
            <a:r>
              <a:rPr lang="en-US" sz="2800" b="1" dirty="0">
                <a:latin typeface="Arial Narrow" panose="020B0606020202030204" pitchFamily="34" charset="0"/>
              </a:rPr>
              <a:t>Lithium </a:t>
            </a:r>
          </a:p>
          <a:p>
            <a:endParaRPr lang="en-US" sz="2800" b="1" dirty="0">
              <a:latin typeface="Arial Narrow" panose="020B0606020202030204" pitchFamily="34" charset="0"/>
            </a:endParaRPr>
          </a:p>
          <a:p>
            <a:pPr marL="0" indent="0">
              <a:buNone/>
            </a:pPr>
            <a:r>
              <a:rPr lang="en-US" sz="2800" b="1" dirty="0">
                <a:solidFill>
                  <a:srgbClr val="FF0000"/>
                </a:solidFill>
                <a:latin typeface="Arial Narrow" panose="020B0606020202030204" pitchFamily="34" charset="0"/>
              </a:rPr>
              <a:t>These drugs are contraindicated in:</a:t>
            </a:r>
          </a:p>
          <a:p>
            <a:r>
              <a:rPr lang="en-US" sz="2800" b="1" dirty="0">
                <a:latin typeface="Arial Narrow" panose="020B0606020202030204" pitchFamily="34" charset="0"/>
              </a:rPr>
              <a:t>Elderly people</a:t>
            </a:r>
          </a:p>
          <a:p>
            <a:r>
              <a:rPr lang="en-US" sz="2800" b="1" dirty="0">
                <a:latin typeface="Arial Narrow" panose="020B0606020202030204" pitchFamily="34" charset="0"/>
              </a:rPr>
              <a:t>Renal disease</a:t>
            </a:r>
          </a:p>
          <a:p>
            <a:endParaRPr lang="en-US" sz="2800" b="1" dirty="0">
              <a:latin typeface="Arial Narrow" panose="020B0606020202030204" pitchFamily="34" charset="0"/>
            </a:endParaRPr>
          </a:p>
          <a:p>
            <a:endParaRPr lang="en-US" sz="2800" b="1" dirty="0">
              <a:latin typeface="Arial Narrow" panose="020B0606020202030204" pitchFamily="34" charset="0"/>
            </a:endParaRPr>
          </a:p>
        </p:txBody>
      </p:sp>
      <p:sp>
        <p:nvSpPr>
          <p:cNvPr id="4" name="Espace réservé du numéro de diapositive 3"/>
          <p:cNvSpPr>
            <a:spLocks noGrp="1"/>
          </p:cNvSpPr>
          <p:nvPr>
            <p:ph type="sldNum" sz="quarter" idx="12"/>
          </p:nvPr>
        </p:nvSpPr>
        <p:spPr/>
        <p:txBody>
          <a:bodyPr/>
          <a:lstStyle/>
          <a:p>
            <a:fld id="{5FB6210C-F1C1-4948-BFEC-B9D3760F1B03}" type="slidenum">
              <a:rPr lang="en-US" smtClean="0"/>
              <a:pPr/>
              <a:t>83</a:t>
            </a:fld>
            <a:endParaRPr lang="en-US"/>
          </a:p>
        </p:txBody>
      </p:sp>
    </p:spTree>
    <p:extLst>
      <p:ext uri="{BB962C8B-B14F-4D97-AF65-F5344CB8AC3E}">
        <p14:creationId xmlns:p14="http://schemas.microsoft.com/office/powerpoint/2010/main" val="343038377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28600"/>
            <a:ext cx="8191500" cy="1189038"/>
          </a:xfrm>
        </p:spPr>
        <p:txBody>
          <a:bodyPr>
            <a:normAutofit/>
          </a:bodyPr>
          <a:lstStyle/>
          <a:p>
            <a:r>
              <a:rPr lang="en-US" sz="3600" b="1" dirty="0">
                <a:solidFill>
                  <a:srgbClr val="C00000"/>
                </a:solidFill>
                <a:latin typeface="Arial Narrow" panose="020B0606020202030204" pitchFamily="34" charset="0"/>
              </a:rPr>
              <a:t>Clinical situations resulting in changes in drug half-life</a:t>
            </a:r>
          </a:p>
        </p:txBody>
      </p:sp>
      <p:sp>
        <p:nvSpPr>
          <p:cNvPr id="3" name="Content Placeholder 2"/>
          <p:cNvSpPr>
            <a:spLocks noGrp="1"/>
          </p:cNvSpPr>
          <p:nvPr>
            <p:ph idx="1"/>
          </p:nvPr>
        </p:nvSpPr>
        <p:spPr>
          <a:xfrm>
            <a:off x="457200" y="1798637"/>
            <a:ext cx="8229600" cy="4525963"/>
          </a:xfrm>
        </p:spPr>
        <p:txBody>
          <a:bodyPr>
            <a:normAutofit/>
          </a:bodyPr>
          <a:lstStyle/>
          <a:p>
            <a:r>
              <a:rPr lang="en-US" sz="2800" b="1" dirty="0">
                <a:latin typeface="Arial Narrow" panose="020B0606020202030204" pitchFamily="34" charset="0"/>
              </a:rPr>
              <a:t>Dose Adjustment </a:t>
            </a:r>
            <a:r>
              <a:rPr lang="en-US" sz="2800" dirty="0">
                <a:latin typeface="Arial Narrow" panose="020B0606020202030204" pitchFamily="34" charset="0"/>
              </a:rPr>
              <a:t>is required</a:t>
            </a:r>
          </a:p>
          <a:p>
            <a:pPr lvl="1"/>
            <a:r>
              <a:rPr lang="en-US" sz="2400" dirty="0">
                <a:latin typeface="Arial Narrow" panose="020B0606020202030204" pitchFamily="34" charset="0"/>
              </a:rPr>
              <a:t>When a patient has an abnormality that alters the half-life of a drug</a:t>
            </a:r>
          </a:p>
          <a:p>
            <a:pPr lvl="1"/>
            <a:endParaRPr lang="en-US" sz="2400" dirty="0">
              <a:latin typeface="Arial Narrow" panose="020B0606020202030204" pitchFamily="34" charset="0"/>
            </a:endParaRPr>
          </a:p>
          <a:p>
            <a:pPr lvl="1"/>
            <a:endParaRPr lang="en-US" sz="2400" dirty="0">
              <a:latin typeface="Arial Narrow" panose="020B0606020202030204" pitchFamily="34" charset="0"/>
            </a:endParaRPr>
          </a:p>
          <a:p>
            <a:pPr algn="l" rtl="0"/>
            <a:r>
              <a:rPr lang="en-US" sz="2800" dirty="0">
                <a:latin typeface="Arial Narrow" panose="020B0606020202030204" pitchFamily="34" charset="0"/>
              </a:rPr>
              <a:t>It is important to be able to predict in which patients a drug is likely to have a change in half-life. </a:t>
            </a:r>
          </a:p>
        </p:txBody>
      </p:sp>
      <p:sp>
        <p:nvSpPr>
          <p:cNvPr id="4" name="عنصر نائب لرقم الشريحة 3"/>
          <p:cNvSpPr>
            <a:spLocks noGrp="1"/>
          </p:cNvSpPr>
          <p:nvPr>
            <p:ph type="sldNum" sz="quarter" idx="12"/>
          </p:nvPr>
        </p:nvSpPr>
        <p:spPr/>
        <p:txBody>
          <a:bodyPr/>
          <a:lstStyle/>
          <a:p>
            <a:fld id="{5FB6210C-F1C1-4948-BFEC-B9D3760F1B03}" type="slidenum">
              <a:rPr lang="en-US" smtClean="0"/>
              <a:pPr/>
              <a:t>84</a:t>
            </a:fld>
            <a:endParaRPr lang="en-US"/>
          </a:p>
        </p:txBody>
      </p:sp>
    </p:spTree>
    <p:extLst>
      <p:ext uri="{BB962C8B-B14F-4D97-AF65-F5344CB8AC3E}">
        <p14:creationId xmlns:p14="http://schemas.microsoft.com/office/powerpoint/2010/main" val="265755788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sz="3600" b="1" dirty="0">
                <a:solidFill>
                  <a:srgbClr val="C00000"/>
                </a:solidFill>
                <a:latin typeface="Arial Narrow" panose="020B0606020202030204" pitchFamily="34" charset="0"/>
              </a:rPr>
              <a:t>The half-life of a drug is increased by : </a:t>
            </a:r>
          </a:p>
        </p:txBody>
      </p:sp>
      <p:sp>
        <p:nvSpPr>
          <p:cNvPr id="5" name="Content Placeholder 4"/>
          <p:cNvSpPr>
            <a:spLocks noGrp="1"/>
          </p:cNvSpPr>
          <p:nvPr>
            <p:ph idx="1"/>
          </p:nvPr>
        </p:nvSpPr>
        <p:spPr>
          <a:xfrm>
            <a:off x="457200" y="1371600"/>
            <a:ext cx="8229600" cy="3385547"/>
          </a:xfrm>
        </p:spPr>
        <p:txBody>
          <a:bodyPr>
            <a:normAutofit/>
          </a:bodyPr>
          <a:lstStyle/>
          <a:p>
            <a:pPr marL="914400" lvl="1" indent="-514350">
              <a:buFont typeface="+mj-lt"/>
              <a:buAutoNum type="arabicParenR"/>
            </a:pPr>
            <a:r>
              <a:rPr lang="en-US" b="1" dirty="0">
                <a:latin typeface="Arial Narrow" panose="020B0606020202030204" pitchFamily="34" charset="0"/>
              </a:rPr>
              <a:t>Diminished renal or hepatic blood flow as: cardiogenic shock, heart failure, or hemorrhage</a:t>
            </a:r>
          </a:p>
          <a:p>
            <a:pPr marL="914400" lvl="1" indent="-514350">
              <a:buFont typeface="+mj-lt"/>
              <a:buAutoNum type="arabicParenR"/>
            </a:pPr>
            <a:r>
              <a:rPr lang="en-US" b="1" dirty="0">
                <a:latin typeface="Arial Narrow" panose="020B0606020202030204" pitchFamily="34" charset="0"/>
              </a:rPr>
              <a:t>Decreased ability to extract drug from plasma as seen in renal disease</a:t>
            </a:r>
          </a:p>
          <a:p>
            <a:pPr marL="914400" lvl="1" indent="-514350">
              <a:buFont typeface="+mj-lt"/>
              <a:buAutoNum type="arabicParenR"/>
            </a:pPr>
            <a:r>
              <a:rPr lang="en-US" b="1" dirty="0">
                <a:latin typeface="Arial Narrow" panose="020B0606020202030204" pitchFamily="34" charset="0"/>
              </a:rPr>
              <a:t>Decreased metabolism</a:t>
            </a:r>
          </a:p>
          <a:p>
            <a:pPr lvl="2" indent="-342900"/>
            <a:r>
              <a:rPr lang="en-US" b="1" dirty="0">
                <a:latin typeface="Arial Narrow" panose="020B0606020202030204" pitchFamily="34" charset="0"/>
              </a:rPr>
              <a:t>Another drug inhibits the biotransformation </a:t>
            </a:r>
          </a:p>
          <a:p>
            <a:pPr lvl="2" indent="-342900"/>
            <a:r>
              <a:rPr lang="en-US" b="1" dirty="0">
                <a:latin typeface="Arial Narrow" panose="020B0606020202030204" pitchFamily="34" charset="0"/>
              </a:rPr>
              <a:t>In hepatic insufficiency, as cirrhosis</a:t>
            </a:r>
          </a:p>
          <a:p>
            <a:pPr lvl="2" indent="-342900"/>
            <a:endParaRPr lang="en-US" b="1" dirty="0">
              <a:latin typeface="Arial Narrow" panose="020B0606020202030204" pitchFamily="34" charset="0"/>
            </a:endParaRPr>
          </a:p>
          <a:p>
            <a:pPr marL="800100" lvl="2" indent="0">
              <a:buNone/>
            </a:pPr>
            <a:endParaRPr lang="en-US" sz="2800" b="1" dirty="0">
              <a:latin typeface="Arial Narrow" panose="020B0606020202030204" pitchFamily="34" charset="0"/>
            </a:endParaRPr>
          </a:p>
        </p:txBody>
      </p:sp>
      <p:sp>
        <p:nvSpPr>
          <p:cNvPr id="2" name="عنصر نائب لرقم الشريحة 1"/>
          <p:cNvSpPr>
            <a:spLocks noGrp="1"/>
          </p:cNvSpPr>
          <p:nvPr>
            <p:ph type="sldNum" sz="quarter" idx="12"/>
          </p:nvPr>
        </p:nvSpPr>
        <p:spPr/>
        <p:txBody>
          <a:bodyPr/>
          <a:lstStyle/>
          <a:p>
            <a:fld id="{5FB6210C-F1C1-4948-BFEC-B9D3760F1B03}" type="slidenum">
              <a:rPr lang="en-US" smtClean="0"/>
              <a:pPr/>
              <a:t>85</a:t>
            </a:fld>
            <a:endParaRPr lang="en-US"/>
          </a:p>
        </p:txBody>
      </p:sp>
      <p:cxnSp>
        <p:nvCxnSpPr>
          <p:cNvPr id="6" name="Connecteur droit avec flèche 5"/>
          <p:cNvCxnSpPr/>
          <p:nvPr/>
        </p:nvCxnSpPr>
        <p:spPr>
          <a:xfrm>
            <a:off x="4343400" y="4757147"/>
            <a:ext cx="0" cy="881653"/>
          </a:xfrm>
          <a:prstGeom prst="straightConnector1">
            <a:avLst/>
          </a:prstGeom>
          <a:ln w="139700">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524000" y="5599093"/>
            <a:ext cx="6172200" cy="954107"/>
          </a:xfrm>
          <a:prstGeom prst="rect">
            <a:avLst/>
          </a:prstGeom>
        </p:spPr>
        <p:txBody>
          <a:bodyPr wrap="square">
            <a:spAutoFit/>
          </a:bodyPr>
          <a:lstStyle/>
          <a:p>
            <a:pPr marL="0" lvl="2" indent="0" algn="ctr">
              <a:buNone/>
            </a:pPr>
            <a:r>
              <a:rPr lang="en-US" sz="2800" b="1" dirty="0">
                <a:latin typeface="Arial Narrow" panose="020B0606020202030204" pitchFamily="34" charset="0"/>
              </a:rPr>
              <a:t>Lower doses or less frequent dosing interval may require</a:t>
            </a:r>
          </a:p>
        </p:txBody>
      </p:sp>
    </p:spTree>
    <p:extLst>
      <p:ext uri="{BB962C8B-B14F-4D97-AF65-F5344CB8AC3E}">
        <p14:creationId xmlns:p14="http://schemas.microsoft.com/office/powerpoint/2010/main" val="4099641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a:solidFill>
                  <a:srgbClr val="C00000"/>
                </a:solidFill>
                <a:latin typeface="Arial Narrow" panose="020B0606020202030204" pitchFamily="34" charset="0"/>
              </a:rPr>
              <a:t>The half-life of a drug may decrease by: </a:t>
            </a:r>
          </a:p>
        </p:txBody>
      </p:sp>
      <p:sp>
        <p:nvSpPr>
          <p:cNvPr id="3" name="Content Placeholder 2"/>
          <p:cNvSpPr>
            <a:spLocks noGrp="1"/>
          </p:cNvSpPr>
          <p:nvPr>
            <p:ph idx="1"/>
          </p:nvPr>
        </p:nvSpPr>
        <p:spPr>
          <a:xfrm>
            <a:off x="457200" y="1600201"/>
            <a:ext cx="8229600" cy="1752600"/>
          </a:xfrm>
        </p:spPr>
        <p:txBody>
          <a:bodyPr/>
          <a:lstStyle/>
          <a:p>
            <a:pPr marL="1314450" lvl="2" indent="-514350">
              <a:buNone/>
            </a:pPr>
            <a:r>
              <a:rPr lang="en-US" sz="3200" b="1" dirty="0">
                <a:latin typeface="Arial Narrow" panose="020B0606020202030204" pitchFamily="34" charset="0"/>
              </a:rPr>
              <a:t>1) Increased hepatic blood flow</a:t>
            </a:r>
          </a:p>
          <a:p>
            <a:pPr marL="1314450" lvl="2" indent="-514350">
              <a:buNone/>
            </a:pPr>
            <a:r>
              <a:rPr lang="en-US" sz="3200" b="1" dirty="0">
                <a:latin typeface="Arial Narrow" panose="020B0606020202030204" pitchFamily="34" charset="0"/>
              </a:rPr>
              <a:t>2) Decreased protein binding</a:t>
            </a:r>
          </a:p>
          <a:p>
            <a:pPr marL="1314450" lvl="2" indent="-514350">
              <a:buNone/>
            </a:pPr>
            <a:r>
              <a:rPr lang="en-US" sz="3200" b="1" dirty="0">
                <a:latin typeface="Arial Narrow" panose="020B0606020202030204" pitchFamily="34" charset="0"/>
              </a:rPr>
              <a:t>3) Increased metabolism</a:t>
            </a:r>
          </a:p>
          <a:p>
            <a:pPr marL="1314450" lvl="2" indent="-514350">
              <a:buNone/>
            </a:pPr>
            <a:endParaRPr lang="en-US" sz="3200" b="1" dirty="0">
              <a:latin typeface="Arial Narrow" panose="020B0606020202030204" pitchFamily="34" charset="0"/>
            </a:endParaRPr>
          </a:p>
          <a:p>
            <a:pPr marL="1314450" lvl="2" indent="-514350">
              <a:buNone/>
            </a:pPr>
            <a:endParaRPr lang="en-US" sz="3200" b="1" dirty="0">
              <a:latin typeface="Arial Narrow" panose="020B0606020202030204" pitchFamily="34" charset="0"/>
            </a:endParaRPr>
          </a:p>
          <a:p>
            <a:pPr marL="1314450" lvl="2" indent="-514350">
              <a:buNone/>
            </a:pPr>
            <a:endParaRPr lang="ar-JO" sz="3200" b="1" dirty="0">
              <a:latin typeface="Arial Narrow" panose="020B0606020202030204" pitchFamily="34" charset="0"/>
            </a:endParaRPr>
          </a:p>
          <a:p>
            <a:endParaRPr lang="en-US" b="1" dirty="0">
              <a:latin typeface="Arial Narrow" panose="020B0606020202030204" pitchFamily="34" charset="0"/>
            </a:endParaRPr>
          </a:p>
          <a:p>
            <a:endParaRPr lang="en-US" b="1" dirty="0">
              <a:latin typeface="Arial Narrow" panose="020B0606020202030204" pitchFamily="34" charset="0"/>
            </a:endParaRPr>
          </a:p>
        </p:txBody>
      </p:sp>
      <p:sp>
        <p:nvSpPr>
          <p:cNvPr id="4" name="عنصر نائب لرقم الشريحة 3"/>
          <p:cNvSpPr>
            <a:spLocks noGrp="1"/>
          </p:cNvSpPr>
          <p:nvPr>
            <p:ph type="sldNum" sz="quarter" idx="12"/>
          </p:nvPr>
        </p:nvSpPr>
        <p:spPr/>
        <p:txBody>
          <a:bodyPr/>
          <a:lstStyle/>
          <a:p>
            <a:fld id="{5FB6210C-F1C1-4948-BFEC-B9D3760F1B03}" type="slidenum">
              <a:rPr lang="en-US" smtClean="0"/>
              <a:pPr/>
              <a:t>86</a:t>
            </a:fld>
            <a:endParaRPr lang="en-US"/>
          </a:p>
        </p:txBody>
      </p:sp>
      <p:cxnSp>
        <p:nvCxnSpPr>
          <p:cNvPr id="6" name="Connecteur droit avec flèche 5"/>
          <p:cNvCxnSpPr/>
          <p:nvPr/>
        </p:nvCxnSpPr>
        <p:spPr>
          <a:xfrm>
            <a:off x="4267200" y="3352800"/>
            <a:ext cx="0" cy="1066800"/>
          </a:xfrm>
          <a:prstGeom prst="straightConnector1">
            <a:avLst/>
          </a:prstGeom>
          <a:ln w="139700">
            <a:tailEnd type="triangle"/>
          </a:ln>
        </p:spPr>
        <p:style>
          <a:lnRef idx="1">
            <a:schemeClr val="accent1"/>
          </a:lnRef>
          <a:fillRef idx="0">
            <a:schemeClr val="accent1"/>
          </a:fillRef>
          <a:effectRef idx="0">
            <a:schemeClr val="accent1"/>
          </a:effectRef>
          <a:fontRef idx="minor">
            <a:schemeClr val="tx1"/>
          </a:fontRef>
        </p:style>
      </p:cxnSp>
      <p:sp>
        <p:nvSpPr>
          <p:cNvPr id="5" name="ZoneTexte 4"/>
          <p:cNvSpPr txBox="1"/>
          <p:nvPr/>
        </p:nvSpPr>
        <p:spPr>
          <a:xfrm flipH="1">
            <a:off x="1447801" y="4754881"/>
            <a:ext cx="5638799" cy="1384995"/>
          </a:xfrm>
          <a:prstGeom prst="rect">
            <a:avLst/>
          </a:prstGeom>
          <a:noFill/>
        </p:spPr>
        <p:txBody>
          <a:bodyPr wrap="square" rtlCol="0">
            <a:spAutoFit/>
          </a:bodyPr>
          <a:lstStyle/>
          <a:p>
            <a:pPr algn="ctr"/>
            <a:r>
              <a:rPr lang="en-US" sz="2800" b="1" dirty="0">
                <a:latin typeface="Arial Narrow" panose="020B0606020202030204" pitchFamily="34" charset="0"/>
              </a:rPr>
              <a:t>Higher doses or more frequent dosing interval may require</a:t>
            </a:r>
          </a:p>
          <a:p>
            <a:pPr algn="ctr"/>
            <a:endParaRPr lang="fr-FR" sz="2800" dirty="0"/>
          </a:p>
        </p:txBody>
      </p:sp>
    </p:spTree>
    <p:extLst>
      <p:ext uri="{BB962C8B-B14F-4D97-AF65-F5344CB8AC3E}">
        <p14:creationId xmlns:p14="http://schemas.microsoft.com/office/powerpoint/2010/main" val="897080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rgbClr val="C00000"/>
                </a:solidFill>
                <a:latin typeface="Arial Narrow" panose="020B0606020202030204" pitchFamily="34" charset="0"/>
              </a:rPr>
              <a:t>Dosage Regimens</a:t>
            </a:r>
          </a:p>
        </p:txBody>
      </p:sp>
      <p:sp>
        <p:nvSpPr>
          <p:cNvPr id="3" name="Subtitle 2"/>
          <p:cNvSpPr>
            <a:spLocks noGrp="1"/>
          </p:cNvSpPr>
          <p:nvPr>
            <p:ph type="subTitle" idx="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5FB6210C-F1C1-4948-BFEC-B9D3760F1B03}" type="slidenum">
              <a:rPr lang="en-US" smtClean="0"/>
              <a:pPr/>
              <a:t>87</a:t>
            </a:fld>
            <a:endParaRPr lang="en-US"/>
          </a:p>
        </p:txBody>
      </p:sp>
    </p:spTree>
    <p:extLst>
      <p:ext uri="{BB962C8B-B14F-4D97-AF65-F5344CB8AC3E}">
        <p14:creationId xmlns:p14="http://schemas.microsoft.com/office/powerpoint/2010/main" val="232005819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554480"/>
            <a:ext cx="8229600" cy="4571683"/>
          </a:xfrm>
        </p:spPr>
        <p:txBody>
          <a:bodyPr>
            <a:normAutofit/>
          </a:bodyPr>
          <a:lstStyle/>
          <a:p>
            <a:r>
              <a:rPr lang="en-US" b="1" dirty="0">
                <a:solidFill>
                  <a:srgbClr val="FF0000"/>
                </a:solidFill>
                <a:latin typeface="Arial Narrow" panose="020B0606020202030204" pitchFamily="34" charset="0"/>
              </a:rPr>
              <a:t>A dosage regimen: </a:t>
            </a:r>
          </a:p>
          <a:p>
            <a:pPr>
              <a:buNone/>
            </a:pPr>
            <a:r>
              <a:rPr lang="en-US" b="1" dirty="0">
                <a:latin typeface="Arial Narrow" panose="020B0606020202030204" pitchFamily="34" charset="0"/>
              </a:rPr>
              <a:t>    is defined as the manner in which a drug is taken</a:t>
            </a:r>
          </a:p>
          <a:p>
            <a:endParaRPr lang="en-US" b="1" dirty="0">
              <a:latin typeface="Arial Narrow" panose="020B0606020202030204" pitchFamily="34" charset="0"/>
            </a:endParaRPr>
          </a:p>
          <a:p>
            <a:r>
              <a:rPr lang="en-US" sz="2800" b="1" dirty="0">
                <a:latin typeface="Arial Narrow" panose="020B0606020202030204" pitchFamily="34" charset="0"/>
              </a:rPr>
              <a:t>An optimal dosage regimen is to: </a:t>
            </a:r>
          </a:p>
          <a:p>
            <a:pPr lvl="1"/>
            <a:r>
              <a:rPr lang="en-US" sz="2400" b="1" dirty="0">
                <a:latin typeface="Arial Narrow" panose="020B0606020202030204" pitchFamily="34" charset="0"/>
              </a:rPr>
              <a:t>Maximize benefit of the drug </a:t>
            </a:r>
          </a:p>
          <a:p>
            <a:pPr lvl="1"/>
            <a:r>
              <a:rPr lang="en-US" sz="2400" b="1" dirty="0">
                <a:latin typeface="Arial Narrow" panose="020B0606020202030204" pitchFamily="34" charset="0"/>
              </a:rPr>
              <a:t>Minimize adverse effects</a:t>
            </a:r>
          </a:p>
          <a:p>
            <a:pPr lvl="1"/>
            <a:endParaRPr lang="en-US" sz="2400" b="1" dirty="0">
              <a:latin typeface="Arial Narrow" panose="020B0606020202030204" pitchFamily="34" charset="0"/>
            </a:endParaRPr>
          </a:p>
        </p:txBody>
      </p:sp>
      <p:sp>
        <p:nvSpPr>
          <p:cNvPr id="4" name="عنصر نائب لرقم الشريحة 3"/>
          <p:cNvSpPr>
            <a:spLocks noGrp="1"/>
          </p:cNvSpPr>
          <p:nvPr>
            <p:ph type="sldNum" sz="quarter" idx="12"/>
          </p:nvPr>
        </p:nvSpPr>
        <p:spPr/>
        <p:txBody>
          <a:bodyPr/>
          <a:lstStyle/>
          <a:p>
            <a:fld id="{5FB6210C-F1C1-4948-BFEC-B9D3760F1B03}" type="slidenum">
              <a:rPr lang="en-US" smtClean="0"/>
              <a:pPr/>
              <a:t>88</a:t>
            </a:fld>
            <a:endParaRPr lang="en-US"/>
          </a:p>
        </p:txBody>
      </p:sp>
    </p:spTree>
    <p:extLst>
      <p:ext uri="{BB962C8B-B14F-4D97-AF65-F5344CB8AC3E}">
        <p14:creationId xmlns:p14="http://schemas.microsoft.com/office/powerpoint/2010/main" val="222756633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600200"/>
            <a:ext cx="8229600" cy="4525963"/>
          </a:xfrm>
        </p:spPr>
        <p:txBody>
          <a:bodyPr>
            <a:normAutofit/>
          </a:bodyPr>
          <a:lstStyle/>
          <a:p>
            <a:r>
              <a:rPr lang="en-US" sz="2800" dirty="0">
                <a:latin typeface="Arial Narrow" panose="020B0606020202030204" pitchFamily="34" charset="0"/>
              </a:rPr>
              <a:t>To initiate drug therapy a dosage regimen is administrated either by </a:t>
            </a:r>
            <a:r>
              <a:rPr lang="en-US" sz="2800" b="1" dirty="0">
                <a:latin typeface="Arial Narrow" panose="020B0606020202030204" pitchFamily="34" charset="0"/>
              </a:rPr>
              <a:t>continuous infusion </a:t>
            </a:r>
            <a:r>
              <a:rPr lang="en-US" sz="2800" dirty="0">
                <a:latin typeface="Arial Narrow" panose="020B0606020202030204" pitchFamily="34" charset="0"/>
              </a:rPr>
              <a:t>or in </a:t>
            </a:r>
            <a:r>
              <a:rPr lang="en-US" sz="2800" b="1" dirty="0">
                <a:latin typeface="Arial Narrow" panose="020B0606020202030204" pitchFamily="34" charset="0"/>
              </a:rPr>
              <a:t>intervals of time and dose</a:t>
            </a:r>
          </a:p>
          <a:p>
            <a:r>
              <a:rPr lang="en-US" sz="2800" dirty="0">
                <a:latin typeface="Arial Narrow" panose="020B0606020202030204" pitchFamily="34" charset="0"/>
              </a:rPr>
              <a:t>The regimen depends on various patients and drug factors, including the rapidly a </a:t>
            </a:r>
            <a:r>
              <a:rPr lang="en-US" sz="2800" b="1" dirty="0">
                <a:latin typeface="Arial Narrow" panose="020B0606020202030204" pitchFamily="34" charset="0"/>
              </a:rPr>
              <a:t>steady state </a:t>
            </a:r>
            <a:r>
              <a:rPr lang="en-US" sz="2800" dirty="0">
                <a:latin typeface="Arial Narrow" panose="020B0606020202030204" pitchFamily="34" charset="0"/>
              </a:rPr>
              <a:t>must be achieved</a:t>
            </a:r>
          </a:p>
          <a:p>
            <a:pPr lvl="1"/>
            <a:r>
              <a:rPr lang="en-US" sz="2400" dirty="0">
                <a:latin typeface="Arial Narrow" panose="020B0606020202030204" pitchFamily="34" charset="0"/>
              </a:rPr>
              <a:t>Steady state: the state at which the rate of administration equals the rate of elimination</a:t>
            </a:r>
          </a:p>
          <a:p>
            <a:r>
              <a:rPr lang="en-US" sz="2800" dirty="0">
                <a:latin typeface="Arial Narrow" panose="020B0606020202030204" pitchFamily="34" charset="0"/>
              </a:rPr>
              <a:t>The regimen is refined to achieve the optimal dosage regimen</a:t>
            </a:r>
          </a:p>
          <a:p>
            <a:endParaRPr lang="en-US" sz="2800" dirty="0">
              <a:latin typeface="Arial Narrow" panose="020B0606020202030204" pitchFamily="34" charset="0"/>
            </a:endParaRPr>
          </a:p>
          <a:p>
            <a:endParaRPr lang="en-US" sz="2800" dirty="0">
              <a:latin typeface="Arial Narrow" panose="020B0606020202030204" pitchFamily="34" charset="0"/>
            </a:endParaRPr>
          </a:p>
          <a:p>
            <a:endParaRPr lang="en-US" sz="2800" dirty="0">
              <a:latin typeface="Arial Narrow" panose="020B0606020202030204" pitchFamily="34" charset="0"/>
            </a:endParaRPr>
          </a:p>
        </p:txBody>
      </p:sp>
      <p:sp>
        <p:nvSpPr>
          <p:cNvPr id="4" name="Espace réservé du numéro de diapositive 3"/>
          <p:cNvSpPr>
            <a:spLocks noGrp="1"/>
          </p:cNvSpPr>
          <p:nvPr>
            <p:ph type="sldNum" sz="quarter" idx="12"/>
          </p:nvPr>
        </p:nvSpPr>
        <p:spPr/>
        <p:txBody>
          <a:bodyPr/>
          <a:lstStyle/>
          <a:p>
            <a:fld id="{5FB6210C-F1C1-4948-BFEC-B9D3760F1B03}" type="slidenum">
              <a:rPr lang="en-US" smtClean="0"/>
              <a:pPr/>
              <a:t>89</a:t>
            </a:fld>
            <a:endParaRPr lang="en-US"/>
          </a:p>
        </p:txBody>
      </p:sp>
    </p:spTree>
    <p:extLst>
      <p:ext uri="{BB962C8B-B14F-4D97-AF65-F5344CB8AC3E}">
        <p14:creationId xmlns:p14="http://schemas.microsoft.com/office/powerpoint/2010/main" val="899273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85728"/>
            <a:ext cx="8229600" cy="1143000"/>
          </a:xfrm>
          <a:ln>
            <a:noFill/>
          </a:ln>
        </p:spPr>
        <p:txBody>
          <a:bodyPr>
            <a:noAutofit/>
          </a:bodyPr>
          <a:lstStyle/>
          <a:p>
            <a:pPr rtl="0"/>
            <a:r>
              <a:rPr lang="en-US" sz="3200" b="1" dirty="0">
                <a:solidFill>
                  <a:srgbClr val="C00000"/>
                </a:solidFill>
                <a:latin typeface="Arial Narrow" panose="020B0606020202030204" pitchFamily="34" charset="0"/>
              </a:rPr>
              <a:t>Mechanisms of absorption of drugs from the GI tract</a:t>
            </a:r>
            <a:endParaRPr lang="ar-JO" sz="3200" b="1" dirty="0">
              <a:solidFill>
                <a:srgbClr val="C00000"/>
              </a:solidFill>
              <a:latin typeface="Arial Narrow" panose="020B0606020202030204"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755576" y="1628800"/>
            <a:ext cx="7992888" cy="4743392"/>
          </a:xfrm>
          <a:prstGeom prst="rect">
            <a:avLst/>
          </a:prstGeom>
          <a:noFill/>
          <a:ln w="9525">
            <a:noFill/>
            <a:miter lim="800000"/>
            <a:headEnd/>
            <a:tailEnd/>
          </a:ln>
        </p:spPr>
      </p:pic>
      <p:sp>
        <p:nvSpPr>
          <p:cNvPr id="3" name="عنصر نائب لرقم الشريحة 2"/>
          <p:cNvSpPr>
            <a:spLocks noGrp="1"/>
          </p:cNvSpPr>
          <p:nvPr>
            <p:ph type="sldNum" sz="quarter" idx="12"/>
          </p:nvPr>
        </p:nvSpPr>
        <p:spPr/>
        <p:txBody>
          <a:bodyPr/>
          <a:lstStyle/>
          <a:p>
            <a:fld id="{084F2A69-9AEF-4398-A806-4FBEDD949AD8}" type="slidenum">
              <a:rPr lang="en-US" smtClean="0">
                <a:solidFill>
                  <a:prstClr val="black">
                    <a:tint val="75000"/>
                  </a:prstClr>
                </a:solidFill>
              </a:rPr>
              <a:pPr/>
              <a:t>9</a:t>
            </a:fld>
            <a:endParaRPr lang="en-US">
              <a:solidFill>
                <a:prstClr val="black">
                  <a:tint val="75000"/>
                </a:prstClr>
              </a:solidFill>
            </a:endParaRPr>
          </a:p>
        </p:txBody>
      </p:sp>
    </p:spTree>
    <p:extLst>
      <p:ext uri="{BB962C8B-B14F-4D97-AF65-F5344CB8AC3E}">
        <p14:creationId xmlns:p14="http://schemas.microsoft.com/office/powerpoint/2010/main" val="379737049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26720" y="1554480"/>
            <a:ext cx="8260080" cy="4571683"/>
          </a:xfrm>
        </p:spPr>
        <p:txBody>
          <a:bodyPr/>
          <a:lstStyle/>
          <a:p>
            <a:pPr>
              <a:buFont typeface="Wingdings" panose="05000000000000000000" pitchFamily="2" charset="2"/>
              <a:buChar char="v"/>
            </a:pPr>
            <a:r>
              <a:rPr lang="en-US" b="1" dirty="0">
                <a:solidFill>
                  <a:schemeClr val="accent2">
                    <a:lumMod val="75000"/>
                  </a:schemeClr>
                </a:solidFill>
                <a:latin typeface="Arial Narrow" panose="020B0606020202030204" pitchFamily="34" charset="0"/>
              </a:rPr>
              <a:t>Drug administration</a:t>
            </a:r>
          </a:p>
          <a:p>
            <a:pPr lvl="1">
              <a:buFont typeface="Courier New" panose="02070309020205020404" pitchFamily="49" charset="0"/>
              <a:buChar char="o"/>
            </a:pPr>
            <a:r>
              <a:rPr lang="en-US" b="1" dirty="0">
                <a:latin typeface="Arial Narrow" panose="020B0606020202030204" pitchFamily="34" charset="0"/>
              </a:rPr>
              <a:t>Single dose </a:t>
            </a:r>
          </a:p>
          <a:p>
            <a:pPr lvl="1">
              <a:buFont typeface="Courier New" panose="02070309020205020404" pitchFamily="49" charset="0"/>
              <a:buChar char="o"/>
            </a:pPr>
            <a:r>
              <a:rPr lang="en-US" b="1" dirty="0">
                <a:latin typeface="Arial Narrow" panose="020B0606020202030204" pitchFamily="34" charset="0"/>
              </a:rPr>
              <a:t>Continuous administration</a:t>
            </a:r>
          </a:p>
          <a:p>
            <a:pPr lvl="2"/>
            <a:r>
              <a:rPr lang="en-US" b="1" dirty="0">
                <a:latin typeface="Arial Narrow" panose="020B0606020202030204" pitchFamily="34" charset="0"/>
              </a:rPr>
              <a:t>IV infusion</a:t>
            </a:r>
          </a:p>
          <a:p>
            <a:pPr lvl="2"/>
            <a:r>
              <a:rPr lang="en-US" b="1" dirty="0">
                <a:latin typeface="Arial Narrow" panose="020B0606020202030204" pitchFamily="34" charset="0"/>
              </a:rPr>
              <a:t>Fixed-dose/fixed-time interval regimens</a:t>
            </a:r>
          </a:p>
        </p:txBody>
      </p:sp>
      <p:sp>
        <p:nvSpPr>
          <p:cNvPr id="4" name="Espace réservé du numéro de diapositive 3"/>
          <p:cNvSpPr>
            <a:spLocks noGrp="1"/>
          </p:cNvSpPr>
          <p:nvPr>
            <p:ph type="sldNum" sz="quarter" idx="12"/>
          </p:nvPr>
        </p:nvSpPr>
        <p:spPr/>
        <p:txBody>
          <a:bodyPr/>
          <a:lstStyle/>
          <a:p>
            <a:fld id="{5FB6210C-F1C1-4948-BFEC-B9D3760F1B03}" type="slidenum">
              <a:rPr lang="en-US" smtClean="0"/>
              <a:pPr/>
              <a:t>90</a:t>
            </a:fld>
            <a:endParaRPr lang="en-US"/>
          </a:p>
        </p:txBody>
      </p:sp>
    </p:spTree>
    <p:extLst>
      <p:ext uri="{BB962C8B-B14F-4D97-AF65-F5344CB8AC3E}">
        <p14:creationId xmlns:p14="http://schemas.microsoft.com/office/powerpoint/2010/main" val="165393958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en-US" sz="4000" b="1" dirty="0">
                <a:solidFill>
                  <a:srgbClr val="FF0000"/>
                </a:solidFill>
                <a:latin typeface="Arial Narrow" panose="020B0606020202030204" pitchFamily="34" charset="0"/>
              </a:rPr>
              <a:t>Dosage regimens</a:t>
            </a:r>
            <a:endParaRPr lang="fr-FR" sz="4000" b="1" dirty="0">
              <a:solidFill>
                <a:srgbClr val="FF0000"/>
              </a:solidFill>
            </a:endParaRPr>
          </a:p>
        </p:txBody>
      </p:sp>
      <p:sp>
        <p:nvSpPr>
          <p:cNvPr id="3" name="Espace réservé du contenu 2"/>
          <p:cNvSpPr>
            <a:spLocks noGrp="1"/>
          </p:cNvSpPr>
          <p:nvPr>
            <p:ph idx="1"/>
          </p:nvPr>
        </p:nvSpPr>
        <p:spPr>
          <a:xfrm>
            <a:off x="457200" y="1295400"/>
            <a:ext cx="8229600" cy="4830763"/>
          </a:xfrm>
        </p:spPr>
        <p:txBody>
          <a:bodyPr>
            <a:normAutofit lnSpcReduction="10000"/>
          </a:bodyPr>
          <a:lstStyle/>
          <a:p>
            <a:pPr>
              <a:buFont typeface="Wingdings" panose="05000000000000000000" pitchFamily="2" charset="2"/>
              <a:buChar char="Ø"/>
            </a:pPr>
            <a:r>
              <a:rPr lang="en-US" sz="2800" b="1" dirty="0">
                <a:latin typeface="Arial Narrow" panose="020B0606020202030204" pitchFamily="34" charset="0"/>
              </a:rPr>
              <a:t>IV infusion or oral fixed-dose/fixed-time interval regimens</a:t>
            </a:r>
          </a:p>
          <a:p>
            <a:pPr>
              <a:buFont typeface="Wingdings" panose="05000000000000000000" pitchFamily="2" charset="2"/>
              <a:buChar char="Ø"/>
            </a:pPr>
            <a:endParaRPr lang="en-US" sz="2800" b="1" dirty="0">
              <a:latin typeface="Arial Narrow" panose="020B0606020202030204" pitchFamily="34" charset="0"/>
            </a:endParaRPr>
          </a:p>
          <a:p>
            <a:pPr>
              <a:buFont typeface="Wingdings" panose="05000000000000000000" pitchFamily="2" charset="2"/>
              <a:buChar char="Ø"/>
            </a:pPr>
            <a:r>
              <a:rPr lang="en-US" sz="2800" b="1" dirty="0">
                <a:latin typeface="Arial Narrow" panose="020B0606020202030204" pitchFamily="34" charset="0"/>
              </a:rPr>
              <a:t>The drug accumulates until a steady state occurs</a:t>
            </a:r>
          </a:p>
          <a:p>
            <a:pPr>
              <a:buFont typeface="Wingdings" panose="05000000000000000000" pitchFamily="2" charset="2"/>
              <a:buChar char="Ø"/>
            </a:pPr>
            <a:endParaRPr lang="en-US" sz="2800" b="1" dirty="0">
              <a:latin typeface="Arial Narrow" panose="020B0606020202030204" pitchFamily="34" charset="0"/>
            </a:endParaRPr>
          </a:p>
          <a:p>
            <a:pPr>
              <a:buFont typeface="Wingdings" panose="05000000000000000000" pitchFamily="2" charset="2"/>
              <a:buChar char="Ø"/>
            </a:pPr>
            <a:r>
              <a:rPr lang="en-US" sz="2800" b="1" dirty="0">
                <a:latin typeface="Arial Narrow" panose="020B0606020202030204" pitchFamily="34" charset="0"/>
              </a:rPr>
              <a:t>At steady state the amount of drug administered equals the amount being eliminated</a:t>
            </a:r>
          </a:p>
          <a:p>
            <a:pPr>
              <a:buFont typeface="Wingdings" panose="05000000000000000000" pitchFamily="2" charset="2"/>
              <a:buChar char="Ø"/>
            </a:pPr>
            <a:endParaRPr lang="en-US" sz="2800" b="1" dirty="0">
              <a:latin typeface="Arial Narrow" panose="020B0606020202030204" pitchFamily="34" charset="0"/>
            </a:endParaRPr>
          </a:p>
          <a:p>
            <a:pPr>
              <a:buFont typeface="Wingdings" panose="05000000000000000000" pitchFamily="2" charset="2"/>
              <a:buChar char="Ø"/>
            </a:pPr>
            <a:r>
              <a:rPr lang="en-US" sz="2800" b="1" dirty="0">
                <a:latin typeface="Arial Narrow" panose="020B0606020202030204" pitchFamily="34" charset="0"/>
              </a:rPr>
              <a:t>At steady state:</a:t>
            </a:r>
          </a:p>
          <a:p>
            <a:pPr lvl="1">
              <a:buFont typeface="Wingdings" panose="05000000000000000000" pitchFamily="2" charset="2"/>
              <a:buChar char="Ø"/>
            </a:pPr>
            <a:r>
              <a:rPr lang="en-US" sz="2400" b="1" dirty="0">
                <a:latin typeface="Arial Narrow" panose="020B0606020202030204" pitchFamily="34" charset="0"/>
              </a:rPr>
              <a:t>The plasma and tissue levels remain constant with IV infusion and fluctuate around a mean in oral fixed dosage</a:t>
            </a:r>
          </a:p>
        </p:txBody>
      </p:sp>
      <p:sp>
        <p:nvSpPr>
          <p:cNvPr id="4" name="Espace réservé du numéro de diapositive 3"/>
          <p:cNvSpPr>
            <a:spLocks noGrp="1"/>
          </p:cNvSpPr>
          <p:nvPr>
            <p:ph type="sldNum" sz="quarter" idx="12"/>
          </p:nvPr>
        </p:nvSpPr>
        <p:spPr/>
        <p:txBody>
          <a:bodyPr/>
          <a:lstStyle/>
          <a:p>
            <a:fld id="{5FB6210C-F1C1-4948-BFEC-B9D3760F1B03}" type="slidenum">
              <a:rPr lang="en-US" smtClean="0"/>
              <a:pPr/>
              <a:t>91</a:t>
            </a:fld>
            <a:endParaRPr lang="en-US"/>
          </a:p>
        </p:txBody>
      </p:sp>
    </p:spTree>
    <p:extLst>
      <p:ext uri="{BB962C8B-B14F-4D97-AF65-F5344CB8AC3E}">
        <p14:creationId xmlns:p14="http://schemas.microsoft.com/office/powerpoint/2010/main" val="389431668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l"/>
            <a:r>
              <a:rPr lang="en-US" sz="3600" b="1" dirty="0">
                <a:solidFill>
                  <a:srgbClr val="FF0000"/>
                </a:solidFill>
                <a:latin typeface="Arial Narrow" panose="020B0606020202030204" pitchFamily="34" charset="0"/>
              </a:rPr>
              <a:t>Plasma concentration of a drug following IV infusion</a:t>
            </a:r>
          </a:p>
        </p:txBody>
      </p:sp>
      <p:pic>
        <p:nvPicPr>
          <p:cNvPr id="5" name="Espace réservé du contenu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874600" y="1752600"/>
            <a:ext cx="2736000" cy="3244174"/>
          </a:xfrm>
        </p:spPr>
      </p:pic>
      <p:sp>
        <p:nvSpPr>
          <p:cNvPr id="6" name="Espace réservé du contenu 5"/>
          <p:cNvSpPr>
            <a:spLocks noGrp="1"/>
          </p:cNvSpPr>
          <p:nvPr>
            <p:ph sz="half" idx="2"/>
          </p:nvPr>
        </p:nvSpPr>
        <p:spPr>
          <a:xfrm>
            <a:off x="430306" y="1691247"/>
            <a:ext cx="5589494" cy="4525963"/>
          </a:xfrm>
        </p:spPr>
        <p:txBody>
          <a:bodyPr/>
          <a:lstStyle/>
          <a:p>
            <a:r>
              <a:rPr lang="en-US" dirty="0">
                <a:latin typeface="Arial Narrow" panose="020B0606020202030204" pitchFamily="34" charset="0"/>
              </a:rPr>
              <a:t>Following initiation of IV infusion, the plasma concentration of a drug rises until the rate of drug eliminated from the body balances the input rate</a:t>
            </a:r>
          </a:p>
          <a:p>
            <a:pPr marL="0" indent="0">
              <a:buNone/>
            </a:pPr>
            <a:r>
              <a:rPr lang="en-US" dirty="0">
                <a:latin typeface="Arial Narrow" panose="020B0606020202030204" pitchFamily="34" charset="0"/>
              </a:rPr>
              <a:t>		</a:t>
            </a:r>
          </a:p>
          <a:p>
            <a:pPr marL="0" indent="0">
              <a:buNone/>
            </a:pPr>
            <a:r>
              <a:rPr lang="en-US" dirty="0">
                <a:latin typeface="Arial Narrow" panose="020B0606020202030204" pitchFamily="34" charset="0"/>
              </a:rPr>
              <a:t>	steady state is achieved</a:t>
            </a:r>
          </a:p>
          <a:p>
            <a:pPr marL="0" indent="0">
              <a:buNone/>
            </a:pPr>
            <a:endParaRPr lang="en-US" dirty="0">
              <a:latin typeface="Arial Narrow" panose="020B0606020202030204" pitchFamily="34" charset="0"/>
            </a:endParaRPr>
          </a:p>
          <a:p>
            <a:r>
              <a:rPr lang="en-US" dirty="0">
                <a:latin typeface="Arial Narrow" panose="020B0606020202030204" pitchFamily="34" charset="0"/>
              </a:rPr>
              <a:t>The plasma concentration of the drug remains constant (1</a:t>
            </a:r>
            <a:r>
              <a:rPr lang="en-US" baseline="30000" dirty="0">
                <a:latin typeface="Arial Narrow" panose="020B0606020202030204" pitchFamily="34" charset="0"/>
              </a:rPr>
              <a:t>st</a:t>
            </a:r>
            <a:r>
              <a:rPr lang="en-US" dirty="0">
                <a:latin typeface="Arial Narrow" panose="020B0606020202030204" pitchFamily="34" charset="0"/>
              </a:rPr>
              <a:t> order elimination)</a:t>
            </a:r>
          </a:p>
        </p:txBody>
      </p:sp>
      <p:sp>
        <p:nvSpPr>
          <p:cNvPr id="4" name="Espace réservé du numéro de diapositive 3"/>
          <p:cNvSpPr>
            <a:spLocks noGrp="1"/>
          </p:cNvSpPr>
          <p:nvPr>
            <p:ph type="sldNum" sz="quarter" idx="12"/>
          </p:nvPr>
        </p:nvSpPr>
        <p:spPr/>
        <p:txBody>
          <a:bodyPr/>
          <a:lstStyle/>
          <a:p>
            <a:fld id="{5FB6210C-F1C1-4948-BFEC-B9D3760F1B03}" type="slidenum">
              <a:rPr lang="en-US" smtClean="0"/>
              <a:pPr/>
              <a:t>92</a:t>
            </a:fld>
            <a:endParaRPr lang="en-US"/>
          </a:p>
        </p:txBody>
      </p:sp>
      <p:sp>
        <p:nvSpPr>
          <p:cNvPr id="10" name="Flèche : droite 9"/>
          <p:cNvSpPr/>
          <p:nvPr/>
        </p:nvSpPr>
        <p:spPr>
          <a:xfrm>
            <a:off x="685800" y="4145281"/>
            <a:ext cx="609600" cy="274319"/>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1904280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noAutofit/>
          </a:bodyPr>
          <a:lstStyle/>
          <a:p>
            <a:pPr algn="l"/>
            <a:r>
              <a:rPr lang="en-US" sz="3600" b="1" dirty="0">
                <a:solidFill>
                  <a:srgbClr val="C00000"/>
                </a:solidFill>
                <a:latin typeface="Arial Narrow" panose="020B0606020202030204" pitchFamily="34" charset="0"/>
              </a:rPr>
              <a:t>Influence of the rate of drug infusion on the steady state</a:t>
            </a:r>
            <a:endParaRPr lang="fr-FR" sz="3600" dirty="0">
              <a:solidFill>
                <a:srgbClr val="C00000"/>
              </a:solidFill>
              <a:latin typeface="Arial Narrow" panose="020B0606020202030204" pitchFamily="34" charset="0"/>
            </a:endParaRPr>
          </a:p>
        </p:txBody>
      </p:sp>
      <p:sp>
        <p:nvSpPr>
          <p:cNvPr id="3" name="Espace réservé du contenu 2"/>
          <p:cNvSpPr>
            <a:spLocks noGrp="1"/>
          </p:cNvSpPr>
          <p:nvPr>
            <p:ph sz="half" idx="1"/>
          </p:nvPr>
        </p:nvSpPr>
        <p:spPr>
          <a:xfrm>
            <a:off x="497540" y="1653988"/>
            <a:ext cx="5141260" cy="4472175"/>
          </a:xfrm>
        </p:spPr>
        <p:txBody>
          <a:bodyPr>
            <a:normAutofit/>
          </a:bodyPr>
          <a:lstStyle/>
          <a:p>
            <a:r>
              <a:rPr lang="en-US" dirty="0">
                <a:latin typeface="Arial Narrow" panose="020B0606020202030204" pitchFamily="34" charset="0"/>
              </a:rPr>
              <a:t>The steady state plasma concentration (</a:t>
            </a:r>
            <a:r>
              <a:rPr lang="en-US" b="1" dirty="0" err="1">
                <a:solidFill>
                  <a:srgbClr val="C00000"/>
                </a:solidFill>
                <a:latin typeface="Arial Narrow" panose="020B0606020202030204" pitchFamily="34" charset="0"/>
              </a:rPr>
              <a:t>C</a:t>
            </a:r>
            <a:r>
              <a:rPr lang="en-US" b="1" baseline="-25000" dirty="0" err="1">
                <a:solidFill>
                  <a:srgbClr val="C00000"/>
                </a:solidFill>
                <a:latin typeface="Arial Narrow" panose="020B0606020202030204" pitchFamily="34" charset="0"/>
              </a:rPr>
              <a:t>ss</a:t>
            </a:r>
            <a:r>
              <a:rPr lang="en-US" dirty="0">
                <a:latin typeface="Arial Narrow" panose="020B0606020202030204" pitchFamily="34" charset="0"/>
              </a:rPr>
              <a:t>) is directly proportional to the infusion rate</a:t>
            </a:r>
          </a:p>
          <a:p>
            <a:endParaRPr lang="en-US" dirty="0">
              <a:latin typeface="Arial Narrow" panose="020B0606020202030204" pitchFamily="34" charset="0"/>
            </a:endParaRPr>
          </a:p>
          <a:p>
            <a:r>
              <a:rPr lang="en-US" dirty="0">
                <a:latin typeface="Arial Narrow" panose="020B0606020202030204" pitchFamily="34" charset="0"/>
              </a:rPr>
              <a:t>The </a:t>
            </a:r>
            <a:r>
              <a:rPr lang="en-US" dirty="0" err="1">
                <a:latin typeface="Arial Narrow" panose="020B0606020202030204" pitchFamily="34" charset="0"/>
              </a:rPr>
              <a:t>C</a:t>
            </a:r>
            <a:r>
              <a:rPr lang="en-US" baseline="-25000" dirty="0" err="1">
                <a:latin typeface="Arial Narrow" panose="020B0606020202030204" pitchFamily="34" charset="0"/>
              </a:rPr>
              <a:t>ss</a:t>
            </a:r>
            <a:r>
              <a:rPr lang="en-US" dirty="0">
                <a:latin typeface="Arial Narrow" panose="020B0606020202030204" pitchFamily="34" charset="0"/>
              </a:rPr>
              <a:t> is inversely proportional to the clearance of the drug</a:t>
            </a:r>
          </a:p>
          <a:p>
            <a:pPr lvl="1"/>
            <a:r>
              <a:rPr lang="en-US" dirty="0">
                <a:latin typeface="Arial Narrow" panose="020B0606020202030204" pitchFamily="34" charset="0"/>
              </a:rPr>
              <a:t>Hepatic or renal diseases can increase </a:t>
            </a:r>
            <a:r>
              <a:rPr lang="en-US" dirty="0" err="1">
                <a:latin typeface="Arial Narrow" panose="020B0606020202030204" pitchFamily="34" charset="0"/>
              </a:rPr>
              <a:t>C</a:t>
            </a:r>
            <a:r>
              <a:rPr lang="en-US" baseline="-25000" dirty="0" err="1">
                <a:latin typeface="Arial Narrow" panose="020B0606020202030204" pitchFamily="34" charset="0"/>
              </a:rPr>
              <a:t>ss</a:t>
            </a:r>
            <a:endParaRPr lang="en-US" baseline="-25000" dirty="0">
              <a:latin typeface="Arial Narrow" panose="020B0606020202030204" pitchFamily="34" charset="0"/>
            </a:endParaRPr>
          </a:p>
          <a:p>
            <a:pPr lvl="1"/>
            <a:r>
              <a:rPr lang="en-US" dirty="0">
                <a:latin typeface="Arial Narrow" panose="020B0606020202030204" pitchFamily="34" charset="0"/>
              </a:rPr>
              <a:t>Increased metabolism decreases </a:t>
            </a:r>
            <a:r>
              <a:rPr lang="en-US" dirty="0" err="1">
                <a:latin typeface="Arial Narrow" panose="020B0606020202030204" pitchFamily="34" charset="0"/>
              </a:rPr>
              <a:t>C</a:t>
            </a:r>
            <a:r>
              <a:rPr lang="en-US" baseline="-25000" dirty="0" err="1">
                <a:latin typeface="Arial Narrow" panose="020B0606020202030204" pitchFamily="34" charset="0"/>
              </a:rPr>
              <a:t>ss</a:t>
            </a:r>
            <a:endParaRPr lang="en-US" baseline="-25000" dirty="0">
              <a:latin typeface="Arial Narrow" panose="020B0606020202030204" pitchFamily="34" charset="0"/>
            </a:endParaRPr>
          </a:p>
          <a:p>
            <a:pPr lvl="1"/>
            <a:endParaRPr lang="en-US" dirty="0">
              <a:latin typeface="Arial Narrow" panose="020B0606020202030204" pitchFamily="34" charset="0"/>
            </a:endParaRPr>
          </a:p>
        </p:txBody>
      </p:sp>
      <p:pic>
        <p:nvPicPr>
          <p:cNvPr id="6" name="Espace réservé du contenu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686282" y="1265237"/>
            <a:ext cx="3152918" cy="4525963"/>
          </a:xfrm>
        </p:spPr>
      </p:pic>
      <p:sp>
        <p:nvSpPr>
          <p:cNvPr id="5" name="Espace réservé du numéro de diapositive 4"/>
          <p:cNvSpPr>
            <a:spLocks noGrp="1"/>
          </p:cNvSpPr>
          <p:nvPr>
            <p:ph type="sldNum" sz="quarter" idx="12"/>
          </p:nvPr>
        </p:nvSpPr>
        <p:spPr/>
        <p:txBody>
          <a:bodyPr/>
          <a:lstStyle/>
          <a:p>
            <a:fld id="{5FB6210C-F1C1-4948-BFEC-B9D3760F1B03}" type="slidenum">
              <a:rPr lang="en-US" smtClean="0"/>
              <a:pPr/>
              <a:t>93</a:t>
            </a:fld>
            <a:endParaRPr lang="en-US"/>
          </a:p>
        </p:txBody>
      </p:sp>
      <p:sp>
        <p:nvSpPr>
          <p:cNvPr id="7" name="ZoneTexte 6"/>
          <p:cNvSpPr txBox="1"/>
          <p:nvPr/>
        </p:nvSpPr>
        <p:spPr>
          <a:xfrm flipH="1">
            <a:off x="5686282" y="5791200"/>
            <a:ext cx="3419618" cy="738664"/>
          </a:xfrm>
          <a:prstGeom prst="rect">
            <a:avLst/>
          </a:prstGeom>
          <a:noFill/>
        </p:spPr>
        <p:txBody>
          <a:bodyPr wrap="square" rtlCol="0">
            <a:spAutoFit/>
          </a:bodyPr>
          <a:lstStyle/>
          <a:p>
            <a:r>
              <a:rPr lang="en-US" sz="1400" dirty="0">
                <a:latin typeface="Arial Narrow" panose="020B0606020202030204" pitchFamily="34" charset="0"/>
              </a:rPr>
              <a:t>Effect of infusion rate on the steady-state concentration of drug in the plasma. (Ro = rate of infusion of a drug.)</a:t>
            </a:r>
            <a:endParaRPr lang="fr-FR" sz="1400" dirty="0">
              <a:latin typeface="Arial Narrow" panose="020B0606020202030204" pitchFamily="34" charset="0"/>
            </a:endParaRPr>
          </a:p>
        </p:txBody>
      </p:sp>
    </p:spTree>
    <p:extLst>
      <p:ext uri="{BB962C8B-B14F-4D97-AF65-F5344CB8AC3E}">
        <p14:creationId xmlns:p14="http://schemas.microsoft.com/office/powerpoint/2010/main" val="193136394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en-US" sz="4000" b="1" dirty="0">
                <a:solidFill>
                  <a:srgbClr val="C00000"/>
                </a:solidFill>
                <a:latin typeface="Arial Narrow" panose="020B0606020202030204" pitchFamily="34" charset="0"/>
              </a:rPr>
              <a:t>Time required to reach </a:t>
            </a:r>
            <a:r>
              <a:rPr lang="en-US" sz="4000" b="1" dirty="0" err="1">
                <a:solidFill>
                  <a:srgbClr val="C00000"/>
                </a:solidFill>
                <a:latin typeface="Arial Narrow" panose="020B0606020202030204" pitchFamily="34" charset="0"/>
              </a:rPr>
              <a:t>C</a:t>
            </a:r>
            <a:r>
              <a:rPr lang="en-US" sz="4000" b="1" baseline="-25000" dirty="0" err="1">
                <a:solidFill>
                  <a:srgbClr val="C00000"/>
                </a:solidFill>
                <a:latin typeface="Arial Narrow" panose="020B0606020202030204" pitchFamily="34" charset="0"/>
              </a:rPr>
              <a:t>ss</a:t>
            </a:r>
            <a:endParaRPr lang="fr-FR" sz="4000" baseline="-25000" dirty="0">
              <a:solidFill>
                <a:srgbClr val="C00000"/>
              </a:solidFill>
              <a:latin typeface="Arial Narrow" panose="020B0606020202030204" pitchFamily="34" charset="0"/>
            </a:endParaRPr>
          </a:p>
        </p:txBody>
      </p:sp>
      <p:pic>
        <p:nvPicPr>
          <p:cNvPr id="5" name="Espace réservé du contenu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447800"/>
            <a:ext cx="8229600" cy="3806190"/>
          </a:xfrm>
        </p:spPr>
      </p:pic>
      <p:sp>
        <p:nvSpPr>
          <p:cNvPr id="4" name="Espace réservé du numéro de diapositive 3"/>
          <p:cNvSpPr>
            <a:spLocks noGrp="1"/>
          </p:cNvSpPr>
          <p:nvPr>
            <p:ph type="sldNum" sz="quarter" idx="12"/>
          </p:nvPr>
        </p:nvSpPr>
        <p:spPr/>
        <p:txBody>
          <a:bodyPr/>
          <a:lstStyle/>
          <a:p>
            <a:fld id="{5FB6210C-F1C1-4948-BFEC-B9D3760F1B03}" type="slidenum">
              <a:rPr lang="en-US" smtClean="0"/>
              <a:pPr/>
              <a:t>94</a:t>
            </a:fld>
            <a:endParaRPr lang="en-US"/>
          </a:p>
        </p:txBody>
      </p:sp>
    </p:spTree>
    <p:extLst>
      <p:ext uri="{BB962C8B-B14F-4D97-AF65-F5344CB8AC3E}">
        <p14:creationId xmlns:p14="http://schemas.microsoft.com/office/powerpoint/2010/main" val="188575628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normAutofit/>
          </a:bodyPr>
          <a:lstStyle/>
          <a:p>
            <a:pPr algn="l"/>
            <a:r>
              <a:rPr lang="fr-FR" sz="3600" b="1" dirty="0" err="1">
                <a:solidFill>
                  <a:srgbClr val="FF0000"/>
                </a:solidFill>
                <a:latin typeface="Arial Narrow" panose="020B0606020202030204" pitchFamily="34" charset="0"/>
              </a:rPr>
              <a:t>Fixed</a:t>
            </a:r>
            <a:r>
              <a:rPr lang="fr-FR" sz="3600" b="1" dirty="0">
                <a:solidFill>
                  <a:srgbClr val="FF0000"/>
                </a:solidFill>
                <a:latin typeface="Arial Narrow" panose="020B0606020202030204" pitchFamily="34" charset="0"/>
              </a:rPr>
              <a:t>-dose/</a:t>
            </a:r>
            <a:r>
              <a:rPr lang="fr-FR" sz="3600" b="1" dirty="0" err="1">
                <a:solidFill>
                  <a:srgbClr val="FF0000"/>
                </a:solidFill>
                <a:latin typeface="Arial Narrow" panose="020B0606020202030204" pitchFamily="34" charset="0"/>
              </a:rPr>
              <a:t>fixed</a:t>
            </a:r>
            <a:r>
              <a:rPr lang="fr-FR" sz="3600" b="1" dirty="0">
                <a:solidFill>
                  <a:srgbClr val="FF0000"/>
                </a:solidFill>
                <a:latin typeface="Arial Narrow" panose="020B0606020202030204" pitchFamily="34" charset="0"/>
              </a:rPr>
              <a:t>-time-</a:t>
            </a:r>
            <a:r>
              <a:rPr lang="fr-FR" sz="3600" b="1" dirty="0" err="1">
                <a:solidFill>
                  <a:srgbClr val="FF0000"/>
                </a:solidFill>
                <a:latin typeface="Arial Narrow" panose="020B0606020202030204" pitchFamily="34" charset="0"/>
              </a:rPr>
              <a:t>interval</a:t>
            </a:r>
            <a:r>
              <a:rPr lang="fr-FR" sz="3600" b="1" dirty="0">
                <a:solidFill>
                  <a:srgbClr val="FF0000"/>
                </a:solidFill>
                <a:latin typeface="Arial Narrow" panose="020B0606020202030204" pitchFamily="34" charset="0"/>
              </a:rPr>
              <a:t> </a:t>
            </a:r>
            <a:r>
              <a:rPr lang="fr-FR" sz="3600" b="1" dirty="0" err="1">
                <a:solidFill>
                  <a:srgbClr val="FF0000"/>
                </a:solidFill>
                <a:latin typeface="Arial Narrow" panose="020B0606020202030204" pitchFamily="34" charset="0"/>
              </a:rPr>
              <a:t>regimens</a:t>
            </a:r>
            <a:endParaRPr lang="fr-FR" sz="3600" dirty="0">
              <a:solidFill>
                <a:srgbClr val="FF0000"/>
              </a:solidFill>
              <a:latin typeface="Arial Narrow" panose="020B0606020202030204" pitchFamily="34" charset="0"/>
            </a:endParaRPr>
          </a:p>
        </p:txBody>
      </p:sp>
      <p:sp>
        <p:nvSpPr>
          <p:cNvPr id="3" name="Espace réservé du contenu 2"/>
          <p:cNvSpPr>
            <a:spLocks noGrp="1"/>
          </p:cNvSpPr>
          <p:nvPr>
            <p:ph idx="1"/>
          </p:nvPr>
        </p:nvSpPr>
        <p:spPr/>
        <p:txBody>
          <a:bodyPr>
            <a:normAutofit/>
          </a:bodyPr>
          <a:lstStyle/>
          <a:p>
            <a:r>
              <a:rPr lang="en-US" sz="2800" b="1" dirty="0">
                <a:latin typeface="Arial Narrow" panose="020B0606020202030204" pitchFamily="34" charset="0"/>
              </a:rPr>
              <a:t>Administration of a drug by fixed doses is more convenient than continuous infusion</a:t>
            </a:r>
          </a:p>
          <a:p>
            <a:r>
              <a:rPr lang="en-US" sz="2800" b="1" dirty="0">
                <a:latin typeface="Arial Narrow" panose="020B0606020202030204" pitchFamily="34" charset="0"/>
              </a:rPr>
              <a:t>Fixed doses administered fixed-time intervals result in fluctuations in drug levels</a:t>
            </a:r>
          </a:p>
          <a:p>
            <a:r>
              <a:rPr lang="en-US" sz="2800" b="1" dirty="0">
                <a:latin typeface="Arial Narrow" panose="020B0606020202030204" pitchFamily="34" charset="0"/>
              </a:rPr>
              <a:t>Fixed dose regimens </a:t>
            </a:r>
          </a:p>
          <a:p>
            <a:pPr lvl="1"/>
            <a:r>
              <a:rPr lang="en-US" b="1" dirty="0">
                <a:latin typeface="Arial Narrow" panose="020B0606020202030204" pitchFamily="34" charset="0"/>
              </a:rPr>
              <a:t>Multiple IV injections</a:t>
            </a:r>
          </a:p>
          <a:p>
            <a:pPr lvl="1"/>
            <a:r>
              <a:rPr lang="en-US" b="1" dirty="0">
                <a:latin typeface="Arial Narrow" panose="020B0606020202030204" pitchFamily="34" charset="0"/>
              </a:rPr>
              <a:t>Multiple oral administrations</a:t>
            </a:r>
            <a:br>
              <a:rPr lang="en-US" b="1" dirty="0">
                <a:latin typeface="Arial Narrow" panose="020B0606020202030204" pitchFamily="34" charset="0"/>
              </a:rPr>
            </a:br>
            <a:endParaRPr lang="fr-FR" b="1" dirty="0">
              <a:latin typeface="Arial Narrow" panose="020B0606020202030204" pitchFamily="34" charset="0"/>
            </a:endParaRPr>
          </a:p>
        </p:txBody>
      </p:sp>
      <p:sp>
        <p:nvSpPr>
          <p:cNvPr id="4" name="Espace réservé du numéro de diapositive 3"/>
          <p:cNvSpPr>
            <a:spLocks noGrp="1"/>
          </p:cNvSpPr>
          <p:nvPr>
            <p:ph type="sldNum" sz="quarter" idx="12"/>
          </p:nvPr>
        </p:nvSpPr>
        <p:spPr/>
        <p:txBody>
          <a:bodyPr/>
          <a:lstStyle/>
          <a:p>
            <a:fld id="{5FB6210C-F1C1-4948-BFEC-B9D3760F1B03}" type="slidenum">
              <a:rPr lang="en-US" smtClean="0"/>
              <a:pPr/>
              <a:t>95</a:t>
            </a:fld>
            <a:endParaRPr lang="en-US"/>
          </a:p>
        </p:txBody>
      </p:sp>
    </p:spTree>
    <p:extLst>
      <p:ext uri="{BB962C8B-B14F-4D97-AF65-F5344CB8AC3E}">
        <p14:creationId xmlns:p14="http://schemas.microsoft.com/office/powerpoint/2010/main" val="127212823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9433" y="182880"/>
            <a:ext cx="8277367" cy="1195544"/>
          </a:xfrm>
        </p:spPr>
        <p:txBody>
          <a:bodyPr>
            <a:normAutofit/>
          </a:bodyPr>
          <a:lstStyle/>
          <a:p>
            <a:pPr algn="l"/>
            <a:r>
              <a:rPr lang="en-US" sz="3600" b="1" dirty="0">
                <a:solidFill>
                  <a:srgbClr val="FF0000"/>
                </a:solidFill>
                <a:latin typeface="Arial Narrow" panose="020B0606020202030204" pitchFamily="34" charset="0"/>
              </a:rPr>
              <a:t>Multiple IV injections</a:t>
            </a:r>
            <a:endParaRPr lang="fr-FR" sz="3600" dirty="0">
              <a:solidFill>
                <a:srgbClr val="FF0000"/>
              </a:solidFill>
            </a:endParaRPr>
          </a:p>
        </p:txBody>
      </p:sp>
      <p:sp>
        <p:nvSpPr>
          <p:cNvPr id="3" name="Espace réservé du contenu 2"/>
          <p:cNvSpPr>
            <a:spLocks noGrp="1"/>
          </p:cNvSpPr>
          <p:nvPr>
            <p:ph idx="1"/>
          </p:nvPr>
        </p:nvSpPr>
        <p:spPr>
          <a:xfrm>
            <a:off x="457200" y="1600200"/>
            <a:ext cx="4343400" cy="4525963"/>
          </a:xfrm>
        </p:spPr>
        <p:txBody>
          <a:bodyPr>
            <a:normAutofit/>
          </a:bodyPr>
          <a:lstStyle/>
          <a:p>
            <a:r>
              <a:rPr lang="en-US" sz="2400" b="1" dirty="0">
                <a:latin typeface="Arial Narrow" panose="020B0606020202030204" pitchFamily="34" charset="0"/>
              </a:rPr>
              <a:t>When a drug is given repeatedly at regular intervals, the plasma concentration increases until a steady state is reached</a:t>
            </a:r>
          </a:p>
          <a:p>
            <a:endParaRPr lang="en-US" sz="2400" b="1" dirty="0">
              <a:latin typeface="Arial Narrow" panose="020B0606020202030204" pitchFamily="34" charset="0"/>
            </a:endParaRPr>
          </a:p>
          <a:p>
            <a:r>
              <a:rPr lang="en-US" sz="2400" b="1" dirty="0">
                <a:latin typeface="Arial Narrow" panose="020B0606020202030204" pitchFamily="34" charset="0"/>
              </a:rPr>
              <a:t>The Using smaller doses at shorter intervals dose not change the at which the steady-state is approached</a:t>
            </a:r>
            <a:endParaRPr lang="fr-FR" sz="2400" dirty="0">
              <a:latin typeface="Arial Narrow" panose="020B0606020202030204" pitchFamily="34" charset="0"/>
            </a:endParaRPr>
          </a:p>
        </p:txBody>
      </p:sp>
      <p:sp>
        <p:nvSpPr>
          <p:cNvPr id="4" name="Espace réservé du numéro de diapositive 3"/>
          <p:cNvSpPr>
            <a:spLocks noGrp="1"/>
          </p:cNvSpPr>
          <p:nvPr>
            <p:ph type="sldNum" sz="quarter" idx="12"/>
          </p:nvPr>
        </p:nvSpPr>
        <p:spPr/>
        <p:txBody>
          <a:bodyPr/>
          <a:lstStyle/>
          <a:p>
            <a:fld id="{5FB6210C-F1C1-4948-BFEC-B9D3760F1B03}" type="slidenum">
              <a:rPr lang="en-US" smtClean="0"/>
              <a:pPr/>
              <a:t>96</a:t>
            </a:fld>
            <a:endParaRPr lang="en-US"/>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0329" y="1295400"/>
            <a:ext cx="3510271" cy="5076000"/>
          </a:xfrm>
          <a:prstGeom prst="rect">
            <a:avLst/>
          </a:prstGeom>
        </p:spPr>
      </p:pic>
    </p:spTree>
    <p:extLst>
      <p:ext uri="{BB962C8B-B14F-4D97-AF65-F5344CB8AC3E}">
        <p14:creationId xmlns:p14="http://schemas.microsoft.com/office/powerpoint/2010/main" val="384225096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82880"/>
            <a:ext cx="8229600" cy="1234758"/>
          </a:xfrm>
        </p:spPr>
        <p:txBody>
          <a:bodyPr>
            <a:normAutofit/>
          </a:bodyPr>
          <a:lstStyle/>
          <a:p>
            <a:pPr algn="l"/>
            <a:r>
              <a:rPr lang="en-US" sz="3600" b="1" dirty="0">
                <a:solidFill>
                  <a:srgbClr val="FF0000"/>
                </a:solidFill>
                <a:latin typeface="Arial Narrow" panose="020B0606020202030204" pitchFamily="34" charset="0"/>
              </a:rPr>
              <a:t>Multiple oral administrations </a:t>
            </a:r>
            <a:endParaRPr lang="fr-FR" sz="3600" dirty="0">
              <a:solidFill>
                <a:srgbClr val="FF0000"/>
              </a:solidFill>
            </a:endParaRPr>
          </a:p>
        </p:txBody>
      </p:sp>
      <p:sp>
        <p:nvSpPr>
          <p:cNvPr id="4" name="Espace réservé du numéro de diapositive 3"/>
          <p:cNvSpPr>
            <a:spLocks noGrp="1"/>
          </p:cNvSpPr>
          <p:nvPr>
            <p:ph type="sldNum" sz="quarter" idx="12"/>
          </p:nvPr>
        </p:nvSpPr>
        <p:spPr/>
        <p:txBody>
          <a:bodyPr/>
          <a:lstStyle/>
          <a:p>
            <a:fld id="{5FB6210C-F1C1-4948-BFEC-B9D3760F1B03}" type="slidenum">
              <a:rPr lang="en-US" smtClean="0"/>
              <a:pPr/>
              <a:t>97</a:t>
            </a:fld>
            <a:endParaRPr lang="en-US"/>
          </a:p>
        </p:txBody>
      </p:sp>
      <p:sp>
        <p:nvSpPr>
          <p:cNvPr id="6" name="Espace réservé du contenu 5"/>
          <p:cNvSpPr>
            <a:spLocks noGrp="1"/>
          </p:cNvSpPr>
          <p:nvPr>
            <p:ph idx="1"/>
          </p:nvPr>
        </p:nvSpPr>
        <p:spPr>
          <a:xfrm>
            <a:off x="502920" y="1524000"/>
            <a:ext cx="4373880" cy="4602163"/>
          </a:xfrm>
        </p:spPr>
        <p:txBody>
          <a:bodyPr>
            <a:normAutofit/>
          </a:bodyPr>
          <a:lstStyle/>
          <a:p>
            <a:r>
              <a:rPr lang="en-US" sz="2800" b="1" dirty="0">
                <a:latin typeface="Arial Narrow" panose="020B0606020202030204" pitchFamily="34" charset="0"/>
              </a:rPr>
              <a:t>Orally administered drugs may be absorbed slowly</a:t>
            </a:r>
          </a:p>
          <a:p>
            <a:endParaRPr lang="en-US" sz="2800" b="1" dirty="0">
              <a:latin typeface="Arial Narrow" panose="020B0606020202030204" pitchFamily="34" charset="0"/>
            </a:endParaRPr>
          </a:p>
          <a:p>
            <a:r>
              <a:rPr lang="en-US" sz="2800" b="1" dirty="0">
                <a:latin typeface="Arial Narrow" panose="020B0606020202030204" pitchFamily="34" charset="0"/>
              </a:rPr>
              <a:t>Plasma concentration of the drug is influenced by</a:t>
            </a:r>
          </a:p>
          <a:p>
            <a:pPr lvl="1"/>
            <a:r>
              <a:rPr lang="en-US" sz="2400" b="1" dirty="0">
                <a:latin typeface="Arial Narrow" panose="020B0606020202030204" pitchFamily="34" charset="0"/>
              </a:rPr>
              <a:t>Rate of absorption</a:t>
            </a:r>
          </a:p>
          <a:p>
            <a:pPr lvl="1"/>
            <a:r>
              <a:rPr lang="en-US" sz="2400" b="1" dirty="0">
                <a:latin typeface="Arial Narrow" panose="020B0606020202030204" pitchFamily="34" charset="0"/>
              </a:rPr>
              <a:t>Rate of drug elimination</a:t>
            </a:r>
            <a:endParaRPr lang="fr-FR" sz="2400" dirty="0">
              <a:latin typeface="Arial Narrow" panose="020B0606020202030204" pitchFamily="34" charset="0"/>
            </a:endParaRPr>
          </a:p>
        </p:txBody>
      </p:sp>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2992" y="696000"/>
            <a:ext cx="3062408" cy="5400000"/>
          </a:xfrm>
          <a:prstGeom prst="rect">
            <a:avLst/>
          </a:prstGeom>
        </p:spPr>
      </p:pic>
    </p:spTree>
    <p:extLst>
      <p:ext uri="{BB962C8B-B14F-4D97-AF65-F5344CB8AC3E}">
        <p14:creationId xmlns:p14="http://schemas.microsoft.com/office/powerpoint/2010/main" val="41273529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82880"/>
            <a:ext cx="8229600" cy="1234758"/>
          </a:xfrm>
        </p:spPr>
        <p:txBody>
          <a:bodyPr>
            <a:normAutofit/>
          </a:bodyPr>
          <a:lstStyle/>
          <a:p>
            <a:pPr algn="l"/>
            <a:r>
              <a:rPr lang="en-US" sz="3600" b="1" dirty="0">
                <a:solidFill>
                  <a:srgbClr val="FF0000"/>
                </a:solidFill>
                <a:latin typeface="Arial Narrow" panose="020B0606020202030204" pitchFamily="34" charset="0"/>
              </a:rPr>
              <a:t>Optimization of dose</a:t>
            </a:r>
            <a:endParaRPr lang="fr-FR" sz="3600" dirty="0">
              <a:solidFill>
                <a:srgbClr val="FF0000"/>
              </a:solidFill>
            </a:endParaRPr>
          </a:p>
        </p:txBody>
      </p:sp>
      <p:sp>
        <p:nvSpPr>
          <p:cNvPr id="4" name="Espace réservé du numéro de diapositive 3"/>
          <p:cNvSpPr>
            <a:spLocks noGrp="1"/>
          </p:cNvSpPr>
          <p:nvPr>
            <p:ph type="sldNum" sz="quarter" idx="12"/>
          </p:nvPr>
        </p:nvSpPr>
        <p:spPr/>
        <p:txBody>
          <a:bodyPr/>
          <a:lstStyle/>
          <a:p>
            <a:fld id="{5FB6210C-F1C1-4948-BFEC-B9D3760F1B03}" type="slidenum">
              <a:rPr lang="en-US" smtClean="0"/>
              <a:pPr/>
              <a:t>98</a:t>
            </a:fld>
            <a:endParaRPr lang="en-US"/>
          </a:p>
        </p:txBody>
      </p:sp>
      <p:sp>
        <p:nvSpPr>
          <p:cNvPr id="6" name="Espace réservé du contenu 5"/>
          <p:cNvSpPr>
            <a:spLocks noGrp="1"/>
          </p:cNvSpPr>
          <p:nvPr>
            <p:ph idx="1"/>
          </p:nvPr>
        </p:nvSpPr>
        <p:spPr>
          <a:xfrm>
            <a:off x="491320" y="1514901"/>
            <a:ext cx="8195480" cy="4611262"/>
          </a:xfrm>
        </p:spPr>
        <p:txBody>
          <a:bodyPr>
            <a:normAutofit/>
          </a:bodyPr>
          <a:lstStyle/>
          <a:p>
            <a:r>
              <a:rPr lang="en-US" sz="2800" dirty="0">
                <a:latin typeface="Arial Narrow" panose="020B0606020202030204" pitchFamily="34" charset="0"/>
              </a:rPr>
              <a:t>The goal of drug therapy is to:</a:t>
            </a:r>
          </a:p>
          <a:p>
            <a:pPr lvl="1">
              <a:buFont typeface="Arial" panose="020B0604020202020204" pitchFamily="34" charset="0"/>
              <a:buChar char="•"/>
            </a:pPr>
            <a:r>
              <a:rPr lang="en-US" sz="2400" dirty="0">
                <a:latin typeface="Arial Narrow" panose="020B0606020202030204" pitchFamily="34" charset="0"/>
              </a:rPr>
              <a:t>Achieve an maintain concentration within therapeutic window</a:t>
            </a:r>
          </a:p>
          <a:p>
            <a:pPr lvl="1">
              <a:buFont typeface="Arial" panose="020B0604020202020204" pitchFamily="34" charset="0"/>
              <a:buChar char="•"/>
            </a:pPr>
            <a:r>
              <a:rPr lang="en-US" sz="2400" dirty="0">
                <a:latin typeface="Arial Narrow" panose="020B0606020202030204" pitchFamily="34" charset="0"/>
              </a:rPr>
              <a:t>Minimize toxicity and/or side effects</a:t>
            </a:r>
          </a:p>
          <a:p>
            <a:pPr marL="342900" lvl="1" indent="-342900">
              <a:buFont typeface="Arial" panose="020B0604020202020204" pitchFamily="34" charset="0"/>
              <a:buChar char="•"/>
            </a:pPr>
            <a:r>
              <a:rPr lang="en-US" sz="2400" dirty="0">
                <a:latin typeface="Arial Narrow" panose="020B0606020202030204" pitchFamily="34" charset="0"/>
              </a:rPr>
              <a:t>Drugs of small therapeutic window (e.g., digoxin, warfarin):</a:t>
            </a:r>
          </a:p>
          <a:p>
            <a:pPr marL="742950" lvl="2" indent="-342900"/>
            <a:r>
              <a:rPr lang="en-US" dirty="0">
                <a:latin typeface="Arial Narrow" panose="020B0606020202030204" pitchFamily="34" charset="0"/>
              </a:rPr>
              <a:t>Caution should be taken in selecting dosage regimen</a:t>
            </a:r>
          </a:p>
          <a:p>
            <a:pPr marL="742950" lvl="2" indent="-342900"/>
            <a:r>
              <a:rPr lang="en-US" dirty="0">
                <a:latin typeface="Arial Narrow" panose="020B0606020202030204" pitchFamily="34" charset="0"/>
              </a:rPr>
              <a:t>Monitoring of drug levels may be needed</a:t>
            </a:r>
          </a:p>
          <a:p>
            <a:pPr marL="457200" lvl="2" indent="-457200"/>
            <a:r>
              <a:rPr lang="en-US" sz="2800" dirty="0">
                <a:latin typeface="Arial Narrow" panose="020B0606020202030204" pitchFamily="34" charset="0"/>
              </a:rPr>
              <a:t>Drug regimens are administered as:</a:t>
            </a:r>
          </a:p>
          <a:p>
            <a:pPr marL="914400" lvl="3" indent="-457200">
              <a:buFont typeface="Arial" panose="020B0604020202020204" pitchFamily="34" charset="0"/>
              <a:buChar char="•"/>
            </a:pPr>
            <a:r>
              <a:rPr lang="en-US" sz="2400" dirty="0">
                <a:latin typeface="Arial Narrow" panose="020B0606020202030204" pitchFamily="34" charset="0"/>
              </a:rPr>
              <a:t>Maintenance dose with/without loading dose</a:t>
            </a:r>
          </a:p>
          <a:p>
            <a:pPr marL="742950" lvl="2" indent="-342900"/>
            <a:endParaRPr lang="en-US" sz="2000" dirty="0">
              <a:latin typeface="Arial Narrow" panose="020B0606020202030204" pitchFamily="34" charset="0"/>
            </a:endParaRPr>
          </a:p>
        </p:txBody>
      </p:sp>
    </p:spTree>
    <p:extLst>
      <p:ext uri="{BB962C8B-B14F-4D97-AF65-F5344CB8AC3E}">
        <p14:creationId xmlns:p14="http://schemas.microsoft.com/office/powerpoint/2010/main" val="192951511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457200" y="0"/>
            <a:ext cx="8229600" cy="1143000"/>
          </a:xfrm>
        </p:spPr>
        <p:txBody>
          <a:bodyPr>
            <a:normAutofit/>
          </a:bodyPr>
          <a:lstStyle/>
          <a:p>
            <a:pPr algn="l"/>
            <a:r>
              <a:rPr lang="fr-FR" sz="3600" b="1" dirty="0">
                <a:solidFill>
                  <a:srgbClr val="FF0000"/>
                </a:solidFill>
                <a:latin typeface="Arial Narrow" panose="020B0606020202030204" pitchFamily="34" charset="0"/>
              </a:rPr>
              <a:t>Maintenance </a:t>
            </a:r>
            <a:r>
              <a:rPr lang="en-US" sz="3600" b="1" dirty="0">
                <a:solidFill>
                  <a:srgbClr val="FF0000"/>
                </a:solidFill>
                <a:latin typeface="Arial Narrow" panose="020B0606020202030204" pitchFamily="34" charset="0"/>
              </a:rPr>
              <a:t>dose/loading</a:t>
            </a:r>
            <a:r>
              <a:rPr lang="fr-FR" sz="3600" b="1" dirty="0">
                <a:solidFill>
                  <a:srgbClr val="FF0000"/>
                </a:solidFill>
                <a:latin typeface="Arial Narrow" panose="020B0606020202030204" pitchFamily="34" charset="0"/>
              </a:rPr>
              <a:t> dose</a:t>
            </a:r>
          </a:p>
        </p:txBody>
      </p:sp>
      <p:sp>
        <p:nvSpPr>
          <p:cNvPr id="3" name="Content Placeholder 2"/>
          <p:cNvSpPr>
            <a:spLocks noGrp="1"/>
          </p:cNvSpPr>
          <p:nvPr>
            <p:ph idx="1"/>
          </p:nvPr>
        </p:nvSpPr>
        <p:spPr>
          <a:xfrm>
            <a:off x="457200" y="1265237"/>
            <a:ext cx="8229600" cy="4525963"/>
          </a:xfrm>
        </p:spPr>
        <p:txBody>
          <a:bodyPr>
            <a:normAutofit/>
          </a:bodyPr>
          <a:lstStyle/>
          <a:p>
            <a:r>
              <a:rPr lang="en-US" sz="2800" dirty="0">
                <a:latin typeface="Arial Narrow" panose="020B0606020202030204" pitchFamily="34" charset="0"/>
              </a:rPr>
              <a:t>To maintain the plasma concentration within a specified range over long periods of therapy (</a:t>
            </a:r>
            <a:r>
              <a:rPr lang="en-US" sz="2800" dirty="0" err="1">
                <a:latin typeface="Arial Narrow" panose="020B0606020202030204" pitchFamily="34" charset="0"/>
              </a:rPr>
              <a:t>C</a:t>
            </a:r>
            <a:r>
              <a:rPr lang="en-US" sz="2800" baseline="-25000" dirty="0" err="1">
                <a:latin typeface="Arial Narrow" panose="020B0606020202030204" pitchFamily="34" charset="0"/>
              </a:rPr>
              <a:t>ss</a:t>
            </a:r>
            <a:r>
              <a:rPr lang="en-US" sz="2800" dirty="0">
                <a:latin typeface="Arial Narrow" panose="020B0606020202030204" pitchFamily="34" charset="0"/>
              </a:rPr>
              <a:t>) </a:t>
            </a:r>
            <a:r>
              <a:rPr lang="en-US" sz="2800" b="1" dirty="0">
                <a:solidFill>
                  <a:srgbClr val="FF0000"/>
                </a:solidFill>
                <a:latin typeface="Arial Narrow" panose="020B0606020202030204" pitchFamily="34" charset="0"/>
              </a:rPr>
              <a:t>maintenance doses </a:t>
            </a:r>
            <a:r>
              <a:rPr lang="en-US" sz="2800" dirty="0">
                <a:latin typeface="Arial Narrow" panose="020B0606020202030204" pitchFamily="34" charset="0"/>
              </a:rPr>
              <a:t>is used. </a:t>
            </a:r>
          </a:p>
          <a:p>
            <a:r>
              <a:rPr lang="en-US" sz="2800" dirty="0">
                <a:latin typeface="Arial Narrow" panose="020B0606020202030204" pitchFamily="34" charset="0"/>
              </a:rPr>
              <a:t>If it is necessary to achieve the target plasma level rapidly, a </a:t>
            </a:r>
            <a:r>
              <a:rPr lang="en-US" sz="2800" b="1" dirty="0">
                <a:solidFill>
                  <a:srgbClr val="FF0000"/>
                </a:solidFill>
                <a:latin typeface="Arial Narrow" panose="020B0606020202030204" pitchFamily="34" charset="0"/>
              </a:rPr>
              <a:t>loading dose </a:t>
            </a:r>
            <a:r>
              <a:rPr lang="en-US" sz="2800" dirty="0">
                <a:latin typeface="Arial Narrow" panose="020B0606020202030204" pitchFamily="34" charset="0"/>
              </a:rPr>
              <a:t>is used</a:t>
            </a:r>
          </a:p>
          <a:p>
            <a:r>
              <a:rPr lang="en-US" sz="2800" b="1" dirty="0">
                <a:solidFill>
                  <a:srgbClr val="FF0000"/>
                </a:solidFill>
                <a:latin typeface="Arial Narrow" panose="020B0606020202030204" pitchFamily="34" charset="0"/>
              </a:rPr>
              <a:t>Loading dose</a:t>
            </a:r>
            <a:r>
              <a:rPr lang="en-US" sz="2800" dirty="0">
                <a:latin typeface="Arial Narrow" panose="020B0606020202030204" pitchFamily="34" charset="0"/>
              </a:rPr>
              <a:t>: is a higher single dose or a series of doses given to achieve the desired plasma level rapidly</a:t>
            </a:r>
          </a:p>
          <a:p>
            <a:r>
              <a:rPr lang="en-US" sz="2800" dirty="0">
                <a:latin typeface="Arial Narrow" panose="020B0606020202030204" pitchFamily="34" charset="0"/>
              </a:rPr>
              <a:t>Loading dose may be associated with risk of drug toxicity</a:t>
            </a:r>
          </a:p>
          <a:p>
            <a:endParaRPr lang="en-US" sz="2800" dirty="0">
              <a:latin typeface="Arial Narrow" panose="020B0606020202030204" pitchFamily="34" charset="0"/>
            </a:endParaRPr>
          </a:p>
        </p:txBody>
      </p:sp>
      <p:sp>
        <p:nvSpPr>
          <p:cNvPr id="2" name="عنصر نائب لرقم الشريحة 1"/>
          <p:cNvSpPr>
            <a:spLocks noGrp="1"/>
          </p:cNvSpPr>
          <p:nvPr>
            <p:ph type="sldNum" sz="quarter" idx="12"/>
          </p:nvPr>
        </p:nvSpPr>
        <p:spPr/>
        <p:txBody>
          <a:bodyPr/>
          <a:lstStyle/>
          <a:p>
            <a:fld id="{5FB6210C-F1C1-4948-BFEC-B9D3760F1B03}" type="slidenum">
              <a:rPr lang="en-US" smtClean="0"/>
              <a:pPr/>
              <a:t>99</a:t>
            </a:fld>
            <a:endParaRPr lang="en-US"/>
          </a:p>
        </p:txBody>
      </p:sp>
    </p:spTree>
    <p:extLst>
      <p:ext uri="{BB962C8B-B14F-4D97-AF65-F5344CB8AC3E}">
        <p14:creationId xmlns:p14="http://schemas.microsoft.com/office/powerpoint/2010/main" val="11922157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3249</TotalTime>
  <Words>4995</Words>
  <Application>Microsoft Office PowerPoint</Application>
  <PresentationFormat>On-screen Show (4:3)</PresentationFormat>
  <Paragraphs>752</Paragraphs>
  <Slides>103</Slides>
  <Notes>42</Notes>
  <HiddenSlides>4</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103</vt:i4>
      </vt:variant>
    </vt:vector>
  </HeadingPairs>
  <TitlesOfParts>
    <vt:vector size="112" baseType="lpstr">
      <vt:lpstr>Arial</vt:lpstr>
      <vt:lpstr>Arial Narrow</vt:lpstr>
      <vt:lpstr>Calibri</vt:lpstr>
      <vt:lpstr>Courier New</vt:lpstr>
      <vt:lpstr>Times New Roman</vt:lpstr>
      <vt:lpstr>Wingdings</vt:lpstr>
      <vt:lpstr>Office Theme</vt:lpstr>
      <vt:lpstr>1_Office Theme</vt:lpstr>
      <vt:lpstr>Equation</vt:lpstr>
      <vt:lpstr>Pharmacokinetics </vt:lpstr>
      <vt:lpstr>PowerPoint Presentation</vt:lpstr>
      <vt:lpstr>PowerPoint Presentation</vt:lpstr>
      <vt:lpstr>I. ABSORPTION OF DRUGS</vt:lpstr>
      <vt:lpstr>Absorption: Rate &amp; Extent </vt:lpstr>
      <vt:lpstr>Rate versus extent of absorption</vt:lpstr>
      <vt:lpstr>Rate versus extent of absorption</vt:lpstr>
      <vt:lpstr>Mechanisms of absorption of drugs from the GI tract</vt:lpstr>
      <vt:lpstr>Mechanisms of absorption of drugs from the GI tract</vt:lpstr>
      <vt:lpstr>PowerPoint Presentation</vt:lpstr>
      <vt:lpstr>PowerPoint Presentation</vt:lpstr>
      <vt:lpstr>Factors influencing absorption</vt:lpstr>
      <vt:lpstr>Bioavailability </vt:lpstr>
      <vt:lpstr>Determination of bioavailability</vt:lpstr>
      <vt:lpstr>PowerPoint Presentation</vt:lpstr>
      <vt:lpstr> Factors that influence bioavailability </vt:lpstr>
      <vt:lpstr> Factors that influence bioavailability </vt:lpstr>
      <vt:lpstr>Factors influencing the oral bioavailability of drugs : </vt:lpstr>
      <vt:lpstr>Bioequivalence </vt:lpstr>
      <vt:lpstr>II. DRUG DISTRIBUTION</vt:lpstr>
      <vt:lpstr>PowerPoint Presentation</vt:lpstr>
      <vt:lpstr>Factors affecting drug distribution</vt:lpstr>
      <vt:lpstr>Factors affecting Capillary permeability</vt:lpstr>
      <vt:lpstr>PowerPoint Presentation</vt:lpstr>
      <vt:lpstr>Volume of distribution:</vt:lpstr>
      <vt:lpstr>PowerPoint Presentation</vt:lpstr>
      <vt:lpstr>PowerPoint Presentation</vt:lpstr>
      <vt:lpstr>Apparent volume of distribution:  </vt:lpstr>
      <vt:lpstr>Determination of Vd</vt:lpstr>
      <vt:lpstr>PowerPoint Presentation</vt:lpstr>
      <vt:lpstr>Distribution into the water compartments in the body: </vt:lpstr>
      <vt:lpstr>Effect of Vd on drug half-life:</vt:lpstr>
      <vt:lpstr>PowerPoint Presentation</vt:lpstr>
      <vt:lpstr>III. DRUG CLEARANCE THROUGH METABOLISM</vt:lpstr>
      <vt:lpstr>PowerPoint Presentation</vt:lpstr>
      <vt:lpstr>PowerPoint Presentation</vt:lpstr>
      <vt:lpstr>1st order elimination vs. zero order elimination</vt:lpstr>
      <vt:lpstr>PowerPoint Presentation</vt:lpstr>
      <vt:lpstr>Reactions of drug metabolism</vt:lpstr>
      <vt:lpstr>Phase I: </vt:lpstr>
      <vt:lpstr>PowerPoint Presentation</vt:lpstr>
      <vt:lpstr>Phase I reactions utilizing the P450 system: </vt:lpstr>
      <vt:lpstr>Cytochrome P450 (CYP)</vt:lpstr>
      <vt:lpstr>1) Nomenclature: </vt:lpstr>
      <vt:lpstr>2) Specificity: </vt:lpstr>
      <vt:lpstr>3) Genetic variability: </vt:lpstr>
      <vt:lpstr>PowerPoint Presentation</vt:lpstr>
      <vt:lpstr>Example 1:</vt:lpstr>
      <vt:lpstr>Example 2:</vt:lpstr>
      <vt:lpstr>4) Inducers: </vt:lpstr>
      <vt:lpstr>Consequence of increasing drug metabolism</vt:lpstr>
      <vt:lpstr>The effect of smoking on theophyline metabolism</vt:lpstr>
      <vt:lpstr>5) Inhibitors: </vt:lpstr>
      <vt:lpstr>PowerPoint Presentation</vt:lpstr>
      <vt:lpstr>Example:   Warfarin biotransformation may be inhibited by omeprazole</vt:lpstr>
      <vt:lpstr>Bioavailability of felodipine after an oral after dose in patients receiving anticonvulsants (carbamazepine), and in healthy volunteers taken with a glass of water (controls) or grapefruit juice</vt:lpstr>
      <vt:lpstr>Inhibition/induction of warfarin metabolism, examples … </vt:lpstr>
      <vt:lpstr>b. Phase I reactions not involving the P450 system: </vt:lpstr>
      <vt:lpstr>PowerPoint Presentation</vt:lpstr>
      <vt:lpstr>Glucuronidation: </vt:lpstr>
      <vt:lpstr>PowerPoint Presentation</vt:lpstr>
      <vt:lpstr>PowerPoint Presentation</vt:lpstr>
      <vt:lpstr>Outcomes of metabolism:</vt:lpstr>
      <vt:lpstr>IV. DRUG CLEARANCE BY THE KIDNEY</vt:lpstr>
      <vt:lpstr>Routes of excretion</vt:lpstr>
      <vt:lpstr>PowerPoint Presentation</vt:lpstr>
      <vt:lpstr>Renal excretion</vt:lpstr>
      <vt:lpstr>Nephron structure</vt:lpstr>
      <vt:lpstr>Physiology of nephron</vt:lpstr>
      <vt:lpstr>Renal elimination of a drug</vt:lpstr>
      <vt:lpstr>Proximal tubular secretion: </vt:lpstr>
      <vt:lpstr>PowerPoint Presentation</vt:lpstr>
      <vt:lpstr>PowerPoint Presentation</vt:lpstr>
      <vt:lpstr>3. Distal tubular reabsorption: </vt:lpstr>
      <vt:lpstr>Example:</vt:lpstr>
      <vt:lpstr>Role of drug metabolism: </vt:lpstr>
      <vt:lpstr>PowerPoint Presentation</vt:lpstr>
      <vt:lpstr>CLEARANCE BY OTHER ROUTES </vt:lpstr>
      <vt:lpstr>PowerPoint Presentation</vt:lpstr>
      <vt:lpstr>Total body clearance</vt:lpstr>
      <vt:lpstr>PowerPoint Presentation</vt:lpstr>
      <vt:lpstr>Factors altering renal drug clearance</vt:lpstr>
      <vt:lpstr>PowerPoint Presentation</vt:lpstr>
      <vt:lpstr>Clinical situations resulting in changes in drug half-life</vt:lpstr>
      <vt:lpstr>The half-life of a drug is increased by : </vt:lpstr>
      <vt:lpstr>The half-life of a drug may decrease by: </vt:lpstr>
      <vt:lpstr>Dosage Regimens</vt:lpstr>
      <vt:lpstr>PowerPoint Presentation</vt:lpstr>
      <vt:lpstr>PowerPoint Presentation</vt:lpstr>
      <vt:lpstr>PowerPoint Presentation</vt:lpstr>
      <vt:lpstr>Dosage regimens</vt:lpstr>
      <vt:lpstr>Plasma concentration of a drug following IV infusion</vt:lpstr>
      <vt:lpstr>Influence of the rate of drug infusion on the steady state</vt:lpstr>
      <vt:lpstr>Time required to reach Css</vt:lpstr>
      <vt:lpstr>Fixed-dose/fixed-time-interval regimens</vt:lpstr>
      <vt:lpstr>Multiple IV injections</vt:lpstr>
      <vt:lpstr>Multiple oral administrations </vt:lpstr>
      <vt:lpstr>Optimization of dose</vt:lpstr>
      <vt:lpstr>Maintenance dose/loading dose</vt:lpstr>
      <vt:lpstr>PowerPoint Presentation</vt:lpstr>
      <vt:lpstr>PowerPoint Presentation</vt:lpstr>
      <vt:lpstr>Therapeutic Window</vt:lpstr>
      <vt:lpstr>Therapeutic Window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IV.  DRUG DISTRIBUTION</dc:title>
  <dc:creator>User</dc:creator>
  <cp:lastModifiedBy>murad IBRAHIM</cp:lastModifiedBy>
  <cp:revision>219</cp:revision>
  <dcterms:created xsi:type="dcterms:W3CDTF">2012-09-10T08:04:18Z</dcterms:created>
  <dcterms:modified xsi:type="dcterms:W3CDTF">2018-08-15T06:40:52Z</dcterms:modified>
</cp:coreProperties>
</file>