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7"/>
  </p:notesMasterIdLst>
  <p:handoutMasterIdLst>
    <p:handoutMasterId r:id="rId28"/>
  </p:handoutMasterIdLst>
  <p:sldIdLst>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311" r:id="rId22"/>
    <p:sldId id="278" r:id="rId23"/>
    <p:sldId id="279" r:id="rId24"/>
    <p:sldId id="280" r:id="rId25"/>
    <p:sldId id="312"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127" autoAdjust="0"/>
  </p:normalViewPr>
  <p:slideViewPr>
    <p:cSldViewPr>
      <p:cViewPr varScale="1">
        <p:scale>
          <a:sx n="69" d="100"/>
          <a:sy n="69" d="100"/>
        </p:scale>
        <p:origin x="133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F1AE06B9-1D30-4D1F-AABD-CCF6A5FE264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r>
              <a:rPr lang="en-US"/>
              <a:t>Dr. Marwan Qubaja / Pathology</a:t>
            </a:r>
          </a:p>
        </p:txBody>
      </p:sp>
      <p:sp>
        <p:nvSpPr>
          <p:cNvPr id="113667" name="Rectangle 3">
            <a:extLst>
              <a:ext uri="{FF2B5EF4-FFF2-40B4-BE49-F238E27FC236}">
                <a16:creationId xmlns:a16="http://schemas.microsoft.com/office/drawing/2014/main" id="{07FC9F84-3C83-48BF-BC25-35232360BDAA}"/>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r>
              <a:rPr lang="en-US"/>
              <a:t>CH 1 - Reversible and Irreversible Cell Injury</a:t>
            </a:r>
          </a:p>
        </p:txBody>
      </p:sp>
      <p:sp>
        <p:nvSpPr>
          <p:cNvPr id="113668" name="Rectangle 4">
            <a:extLst>
              <a:ext uri="{FF2B5EF4-FFF2-40B4-BE49-F238E27FC236}">
                <a16:creationId xmlns:a16="http://schemas.microsoft.com/office/drawing/2014/main" id="{10C9F7DB-7FA9-48F4-BAEF-D58E2FD73F59}"/>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13669" name="Rectangle 5">
            <a:extLst>
              <a:ext uri="{FF2B5EF4-FFF2-40B4-BE49-F238E27FC236}">
                <a16:creationId xmlns:a16="http://schemas.microsoft.com/office/drawing/2014/main" id="{AA2FDA71-C204-4945-847D-987D312BA4DB}"/>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05BC533-45D4-4FDE-B642-DCE3C2B769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1F08EAE-B4BA-4272-ABF8-FE1AAA9C8F9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r>
              <a:rPr lang="en-US"/>
              <a:t>Dr. Marwan Qubaja / Pathology</a:t>
            </a:r>
          </a:p>
        </p:txBody>
      </p:sp>
      <p:sp>
        <p:nvSpPr>
          <p:cNvPr id="4099" name="Rectangle 3">
            <a:extLst>
              <a:ext uri="{FF2B5EF4-FFF2-40B4-BE49-F238E27FC236}">
                <a16:creationId xmlns:a16="http://schemas.microsoft.com/office/drawing/2014/main" id="{EA47F9BC-F2F6-4CE6-B314-6AC2BF590FD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r>
              <a:rPr lang="en-US"/>
              <a:t>CH 1 - Reversible and Irreversible Cell Injury</a:t>
            </a:r>
          </a:p>
        </p:txBody>
      </p:sp>
      <p:sp>
        <p:nvSpPr>
          <p:cNvPr id="5124" name="Rectangle 4">
            <a:extLst>
              <a:ext uri="{FF2B5EF4-FFF2-40B4-BE49-F238E27FC236}">
                <a16:creationId xmlns:a16="http://schemas.microsoft.com/office/drawing/2014/main" id="{8FA520ED-15F7-4345-9634-3D623EB822E9}"/>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1AEA3027-8F2C-415E-8A42-C67541D5033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FC6E6D24-F5C8-49F4-ADAD-A7BC67E8C78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103" name="Rectangle 7">
            <a:extLst>
              <a:ext uri="{FF2B5EF4-FFF2-40B4-BE49-F238E27FC236}">
                <a16:creationId xmlns:a16="http://schemas.microsoft.com/office/drawing/2014/main" id="{D9402244-5F37-4413-8C40-48027EA6D05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28AC249-A778-426A-BF14-C4665F513B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tudentconsult.com/content/myimages.cfm?scrapISBN=0721692745"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studentconsult.com/content/bookcontent.cfm?xrefID=C00692745#C00692745"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tudentconsult.com/content/bookcontent.cfm?xrefID=C00592745#C00592745"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studentconsult.com/content/bookcontent.cfm?xrefID=C00692745#C0069274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7A2BE87-B561-4812-95D6-286CBD3A204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8195" name="Rectangle 7">
            <a:extLst>
              <a:ext uri="{FF2B5EF4-FFF2-40B4-BE49-F238E27FC236}">
                <a16:creationId xmlns:a16="http://schemas.microsoft.com/office/drawing/2014/main" id="{CAF381F1-1131-42AE-A31B-664BEE7605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C40CCD0-3AA8-4D91-ADE7-17E20D0CC8B5}" type="slidenum">
              <a:rPr lang="en-US" altLang="en-US"/>
              <a:pPr>
                <a:spcBef>
                  <a:spcPct val="0"/>
                </a:spcBef>
              </a:pPr>
              <a:t>1</a:t>
            </a:fld>
            <a:endParaRPr lang="en-US" altLang="en-US"/>
          </a:p>
        </p:txBody>
      </p:sp>
      <p:sp>
        <p:nvSpPr>
          <p:cNvPr id="8196" name="Rectangle 2">
            <a:extLst>
              <a:ext uri="{FF2B5EF4-FFF2-40B4-BE49-F238E27FC236}">
                <a16:creationId xmlns:a16="http://schemas.microsoft.com/office/drawing/2014/main" id="{DFD6ADBD-70E5-4BCC-AAA3-AA58C4BB7703}"/>
              </a:ext>
            </a:extLst>
          </p:cNvPr>
          <p:cNvSpPr>
            <a:spLocks noRot="1" noChangeArrowheads="1" noTextEdit="1"/>
          </p:cNvSpPr>
          <p:nvPr>
            <p:ph type="sldImg"/>
          </p:nvPr>
        </p:nvSpPr>
        <p:spPr>
          <a:ln/>
        </p:spPr>
      </p:sp>
      <p:sp>
        <p:nvSpPr>
          <p:cNvPr id="8197" name="Rectangle 3">
            <a:extLst>
              <a:ext uri="{FF2B5EF4-FFF2-40B4-BE49-F238E27FC236}">
                <a16:creationId xmlns:a16="http://schemas.microsoft.com/office/drawing/2014/main" id="{C7D37E18-89F7-4911-BD08-D62D438FB2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cs typeface="Arial" panose="020B0604020202020204" pitchFamily="34" charset="0"/>
            </a:endParaRPr>
          </a:p>
        </p:txBody>
      </p:sp>
      <p:sp>
        <p:nvSpPr>
          <p:cNvPr id="8198" name="Date Placeholder 6">
            <a:extLst>
              <a:ext uri="{FF2B5EF4-FFF2-40B4-BE49-F238E27FC236}">
                <a16:creationId xmlns:a16="http://schemas.microsoft.com/office/drawing/2014/main" id="{DE77977E-8917-45E8-BCCD-7EA7BD511F83}"/>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9AE0D03-E591-4DEA-A440-2374C9633E2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26627" name="Rectangle 7">
            <a:extLst>
              <a:ext uri="{FF2B5EF4-FFF2-40B4-BE49-F238E27FC236}">
                <a16:creationId xmlns:a16="http://schemas.microsoft.com/office/drawing/2014/main" id="{A005DDF8-6E83-4B2E-B2F9-FB7B1E64F5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D1E0335-A69F-4E45-90F8-EE32B34B5E87}" type="slidenum">
              <a:rPr lang="en-US" altLang="en-US"/>
              <a:pPr>
                <a:spcBef>
                  <a:spcPct val="0"/>
                </a:spcBef>
              </a:pPr>
              <a:t>10</a:t>
            </a:fld>
            <a:endParaRPr lang="en-US" altLang="en-US"/>
          </a:p>
        </p:txBody>
      </p:sp>
      <p:sp>
        <p:nvSpPr>
          <p:cNvPr id="26628" name="Rectangle 2">
            <a:extLst>
              <a:ext uri="{FF2B5EF4-FFF2-40B4-BE49-F238E27FC236}">
                <a16:creationId xmlns:a16="http://schemas.microsoft.com/office/drawing/2014/main" id="{ABB0BB3C-97A4-42C3-B489-66134EC3A08D}"/>
              </a:ext>
            </a:extLst>
          </p:cNvPr>
          <p:cNvSpPr>
            <a:spLocks noRot="1" noChangeArrowheads="1" noTextEdit="1"/>
          </p:cNvSpPr>
          <p:nvPr>
            <p:ph type="sldImg"/>
          </p:nvPr>
        </p:nvSpPr>
        <p:spPr>
          <a:xfrm>
            <a:off x="1141413" y="685800"/>
            <a:ext cx="4572000" cy="3429000"/>
          </a:xfrm>
          <a:ln/>
        </p:spPr>
      </p:sp>
      <p:sp>
        <p:nvSpPr>
          <p:cNvPr id="26629" name="Rectangle 3">
            <a:extLst>
              <a:ext uri="{FF2B5EF4-FFF2-40B4-BE49-F238E27FC236}">
                <a16:creationId xmlns:a16="http://schemas.microsoft.com/office/drawing/2014/main" id="{21A94133-6347-489D-B455-7925678157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cs typeface="Arial" panose="020B0604020202020204" pitchFamily="34" charset="0"/>
            </a:endParaRPr>
          </a:p>
        </p:txBody>
      </p:sp>
      <p:sp>
        <p:nvSpPr>
          <p:cNvPr id="26630" name="Date Placeholder 6">
            <a:extLst>
              <a:ext uri="{FF2B5EF4-FFF2-40B4-BE49-F238E27FC236}">
                <a16:creationId xmlns:a16="http://schemas.microsoft.com/office/drawing/2014/main" id="{997ADCB5-15DE-44EA-9EF9-F793EE9C718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2E0A6E5-7DDF-4F60-A424-6BCEAD6D703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28675" name="Rectangle 7">
            <a:extLst>
              <a:ext uri="{FF2B5EF4-FFF2-40B4-BE49-F238E27FC236}">
                <a16:creationId xmlns:a16="http://schemas.microsoft.com/office/drawing/2014/main" id="{815F975E-DE41-47AC-B1B9-198C405E26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76E3437-9A02-4BF5-9CC3-976AD09155D4}" type="slidenum">
              <a:rPr lang="en-US" altLang="en-US"/>
              <a:pPr>
                <a:spcBef>
                  <a:spcPct val="0"/>
                </a:spcBef>
              </a:pPr>
              <a:t>11</a:t>
            </a:fld>
            <a:endParaRPr lang="en-US" altLang="en-US"/>
          </a:p>
        </p:txBody>
      </p:sp>
      <p:sp>
        <p:nvSpPr>
          <p:cNvPr id="28676" name="Rectangle 2">
            <a:extLst>
              <a:ext uri="{FF2B5EF4-FFF2-40B4-BE49-F238E27FC236}">
                <a16:creationId xmlns:a16="http://schemas.microsoft.com/office/drawing/2014/main" id="{9A3F7B5E-5103-47FB-A089-5E43F6D6AC95}"/>
              </a:ext>
            </a:extLst>
          </p:cNvPr>
          <p:cNvSpPr>
            <a:spLocks noRot="1" noChangeArrowheads="1" noTextEdit="1"/>
          </p:cNvSpPr>
          <p:nvPr>
            <p:ph type="sldImg"/>
          </p:nvPr>
        </p:nvSpPr>
        <p:spPr>
          <a:xfrm>
            <a:off x="1141413" y="685800"/>
            <a:ext cx="4572000" cy="3429000"/>
          </a:xfrm>
          <a:ln/>
        </p:spPr>
      </p:sp>
      <p:sp>
        <p:nvSpPr>
          <p:cNvPr id="28677" name="Rectangle 3">
            <a:extLst>
              <a:ext uri="{FF2B5EF4-FFF2-40B4-BE49-F238E27FC236}">
                <a16:creationId xmlns:a16="http://schemas.microsoft.com/office/drawing/2014/main" id="{B4857B55-2003-446B-B110-0D33DF2449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cs typeface="Arial" panose="020B0604020202020204" pitchFamily="34" charset="0"/>
            </a:endParaRPr>
          </a:p>
        </p:txBody>
      </p:sp>
      <p:sp>
        <p:nvSpPr>
          <p:cNvPr id="28678" name="Date Placeholder 6">
            <a:extLst>
              <a:ext uri="{FF2B5EF4-FFF2-40B4-BE49-F238E27FC236}">
                <a16:creationId xmlns:a16="http://schemas.microsoft.com/office/drawing/2014/main" id="{C3A28853-51F4-460A-868E-37C3B295BAA7}"/>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9FC9B4A-ED7C-4708-BF7A-91F4E636CF2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30723" name="Rectangle 7">
            <a:extLst>
              <a:ext uri="{FF2B5EF4-FFF2-40B4-BE49-F238E27FC236}">
                <a16:creationId xmlns:a16="http://schemas.microsoft.com/office/drawing/2014/main" id="{E2D76DAA-777E-4A43-8A87-6A7F771CE1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093651D-CD68-45ED-A1B0-131696848E61}" type="slidenum">
              <a:rPr lang="en-US" altLang="en-US"/>
              <a:pPr>
                <a:spcBef>
                  <a:spcPct val="0"/>
                </a:spcBef>
              </a:pPr>
              <a:t>12</a:t>
            </a:fld>
            <a:endParaRPr lang="en-US" altLang="en-US"/>
          </a:p>
        </p:txBody>
      </p:sp>
      <p:sp>
        <p:nvSpPr>
          <p:cNvPr id="30724" name="Rectangle 2">
            <a:extLst>
              <a:ext uri="{FF2B5EF4-FFF2-40B4-BE49-F238E27FC236}">
                <a16:creationId xmlns:a16="http://schemas.microsoft.com/office/drawing/2014/main" id="{4AA39A6D-E602-4453-AFEB-207F60194F4A}"/>
              </a:ext>
            </a:extLst>
          </p:cNvPr>
          <p:cNvSpPr>
            <a:spLocks noRot="1" noChangeArrowheads="1" noTextEdit="1"/>
          </p:cNvSpPr>
          <p:nvPr>
            <p:ph type="sldImg"/>
          </p:nvPr>
        </p:nvSpPr>
        <p:spPr>
          <a:xfrm>
            <a:off x="1192213" y="717550"/>
            <a:ext cx="4475162" cy="3355975"/>
          </a:xfrm>
          <a:ln/>
        </p:spPr>
      </p:sp>
      <p:sp>
        <p:nvSpPr>
          <p:cNvPr id="30725" name="Rectangle 3">
            <a:extLst>
              <a:ext uri="{FF2B5EF4-FFF2-40B4-BE49-F238E27FC236}">
                <a16:creationId xmlns:a16="http://schemas.microsoft.com/office/drawing/2014/main" id="{18880273-3B53-454B-8AB5-83FFD545CC46}"/>
              </a:ext>
            </a:extLst>
          </p:cNvPr>
          <p:cNvSpPr>
            <a:spLocks noGrp="1" noChangeArrowheads="1"/>
          </p:cNvSpPr>
          <p:nvPr>
            <p:ph type="body" idx="1"/>
          </p:nvPr>
        </p:nvSpPr>
        <p:spPr>
          <a:xfrm>
            <a:off x="892175" y="4360863"/>
            <a:ext cx="5073650" cy="4071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cs typeface="Arial" panose="020B0604020202020204" pitchFamily="34" charset="0"/>
            </a:endParaRPr>
          </a:p>
        </p:txBody>
      </p:sp>
      <p:sp>
        <p:nvSpPr>
          <p:cNvPr id="30726" name="Date Placeholder 6">
            <a:extLst>
              <a:ext uri="{FF2B5EF4-FFF2-40B4-BE49-F238E27FC236}">
                <a16:creationId xmlns:a16="http://schemas.microsoft.com/office/drawing/2014/main" id="{15A1CD61-9D16-454D-A957-4DC6A58B28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019D82F-7321-4DA2-B17F-E600358ADD5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32771" name="Rectangle 7">
            <a:extLst>
              <a:ext uri="{FF2B5EF4-FFF2-40B4-BE49-F238E27FC236}">
                <a16:creationId xmlns:a16="http://schemas.microsoft.com/office/drawing/2014/main" id="{0F946D62-DA80-443F-97D6-2CD15B938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C33705C-7F02-4D63-85B1-4992636F0653}" type="slidenum">
              <a:rPr lang="en-US" altLang="en-US"/>
              <a:pPr>
                <a:spcBef>
                  <a:spcPct val="0"/>
                </a:spcBef>
              </a:pPr>
              <a:t>13</a:t>
            </a:fld>
            <a:endParaRPr lang="en-US" altLang="en-US"/>
          </a:p>
        </p:txBody>
      </p:sp>
      <p:sp>
        <p:nvSpPr>
          <p:cNvPr id="32772" name="Rectangle 2">
            <a:extLst>
              <a:ext uri="{FF2B5EF4-FFF2-40B4-BE49-F238E27FC236}">
                <a16:creationId xmlns:a16="http://schemas.microsoft.com/office/drawing/2014/main" id="{8C28E2BF-B6B6-48D4-A78A-B9DB909B74A0}"/>
              </a:ext>
            </a:extLst>
          </p:cNvPr>
          <p:cNvSpPr>
            <a:spLocks noRot="1" noChangeArrowheads="1" noTextEdit="1"/>
          </p:cNvSpPr>
          <p:nvPr>
            <p:ph type="sldImg"/>
          </p:nvPr>
        </p:nvSpPr>
        <p:spPr>
          <a:xfrm>
            <a:off x="1141413" y="685800"/>
            <a:ext cx="4572000" cy="3429000"/>
          </a:xfrm>
          <a:ln/>
        </p:spPr>
      </p:sp>
      <p:sp>
        <p:nvSpPr>
          <p:cNvPr id="32773" name="Rectangle 3">
            <a:extLst>
              <a:ext uri="{FF2B5EF4-FFF2-40B4-BE49-F238E27FC236}">
                <a16:creationId xmlns:a16="http://schemas.microsoft.com/office/drawing/2014/main" id="{A04DC17C-2821-4C99-8EB0-CBFC8B3363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cs typeface="Arial" panose="020B0604020202020204" pitchFamily="34" charset="0"/>
            </a:endParaRPr>
          </a:p>
        </p:txBody>
      </p:sp>
      <p:sp>
        <p:nvSpPr>
          <p:cNvPr id="32774" name="Date Placeholder 6">
            <a:extLst>
              <a:ext uri="{FF2B5EF4-FFF2-40B4-BE49-F238E27FC236}">
                <a16:creationId xmlns:a16="http://schemas.microsoft.com/office/drawing/2014/main" id="{FC6CC649-E1EF-4069-A2C0-8F8086AD6602}"/>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CBDBCF0-29ED-4CEF-8D86-15E227FCB99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34819" name="Rectangle 7">
            <a:extLst>
              <a:ext uri="{FF2B5EF4-FFF2-40B4-BE49-F238E27FC236}">
                <a16:creationId xmlns:a16="http://schemas.microsoft.com/office/drawing/2014/main" id="{C485FAD8-6B3B-4B54-9064-446D27D4BE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5F37BB8-8264-4DCA-A61F-CFF85D2F6C32}" type="slidenum">
              <a:rPr lang="en-US" altLang="en-US"/>
              <a:pPr>
                <a:spcBef>
                  <a:spcPct val="0"/>
                </a:spcBef>
              </a:pPr>
              <a:t>14</a:t>
            </a:fld>
            <a:endParaRPr lang="en-US" altLang="en-US"/>
          </a:p>
        </p:txBody>
      </p:sp>
      <p:sp>
        <p:nvSpPr>
          <p:cNvPr id="34820" name="Rectangle 2">
            <a:extLst>
              <a:ext uri="{FF2B5EF4-FFF2-40B4-BE49-F238E27FC236}">
                <a16:creationId xmlns:a16="http://schemas.microsoft.com/office/drawing/2014/main" id="{FFBB2F7C-3D26-4C01-93FC-FE57B3FEC722}"/>
              </a:ext>
            </a:extLst>
          </p:cNvPr>
          <p:cNvSpPr>
            <a:spLocks noRot="1" noChangeArrowheads="1" noTextEdit="1"/>
          </p:cNvSpPr>
          <p:nvPr>
            <p:ph type="sldImg"/>
          </p:nvPr>
        </p:nvSpPr>
        <p:spPr>
          <a:xfrm>
            <a:off x="1141413" y="685800"/>
            <a:ext cx="4572000" cy="3429000"/>
          </a:xfrm>
          <a:ln/>
        </p:spPr>
      </p:sp>
      <p:sp>
        <p:nvSpPr>
          <p:cNvPr id="34821" name="Rectangle 3">
            <a:extLst>
              <a:ext uri="{FF2B5EF4-FFF2-40B4-BE49-F238E27FC236}">
                <a16:creationId xmlns:a16="http://schemas.microsoft.com/office/drawing/2014/main" id="{ED04FE46-B439-48B0-A955-0904C69221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cs typeface="Arial" panose="020B0604020202020204" pitchFamily="34" charset="0"/>
            </a:endParaRPr>
          </a:p>
        </p:txBody>
      </p:sp>
      <p:sp>
        <p:nvSpPr>
          <p:cNvPr id="34822" name="Date Placeholder 6">
            <a:extLst>
              <a:ext uri="{FF2B5EF4-FFF2-40B4-BE49-F238E27FC236}">
                <a16:creationId xmlns:a16="http://schemas.microsoft.com/office/drawing/2014/main" id="{2BCC26B8-E73A-4CC3-A40A-0AA1B657DDE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D0CA2C2-19C6-4B1F-9DE7-C6C05376D9A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36867" name="Rectangle 7">
            <a:extLst>
              <a:ext uri="{FF2B5EF4-FFF2-40B4-BE49-F238E27FC236}">
                <a16:creationId xmlns:a16="http://schemas.microsoft.com/office/drawing/2014/main" id="{BF25324C-9DD8-4445-9799-58B2B3F6F4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5DD992-6875-4AC3-8367-11DA947FEF3B}" type="slidenum">
              <a:rPr lang="en-US" altLang="en-US"/>
              <a:pPr>
                <a:spcBef>
                  <a:spcPct val="0"/>
                </a:spcBef>
              </a:pPr>
              <a:t>15</a:t>
            </a:fld>
            <a:endParaRPr lang="en-US" altLang="en-US"/>
          </a:p>
        </p:txBody>
      </p:sp>
      <p:sp>
        <p:nvSpPr>
          <p:cNvPr id="36868" name="Rectangle 2">
            <a:extLst>
              <a:ext uri="{FF2B5EF4-FFF2-40B4-BE49-F238E27FC236}">
                <a16:creationId xmlns:a16="http://schemas.microsoft.com/office/drawing/2014/main" id="{5E2669B1-986E-4D5B-A16D-FB2264B997D7}"/>
              </a:ext>
            </a:extLst>
          </p:cNvPr>
          <p:cNvSpPr>
            <a:spLocks noRot="1" noChangeArrowheads="1" noTextEdit="1"/>
          </p:cNvSpPr>
          <p:nvPr>
            <p:ph type="sldImg"/>
          </p:nvPr>
        </p:nvSpPr>
        <p:spPr>
          <a:xfrm>
            <a:off x="1141413" y="685800"/>
            <a:ext cx="4572000" cy="3429000"/>
          </a:xfrm>
          <a:ln/>
        </p:spPr>
      </p:sp>
      <p:sp>
        <p:nvSpPr>
          <p:cNvPr id="36869" name="Rectangle 3">
            <a:extLst>
              <a:ext uri="{FF2B5EF4-FFF2-40B4-BE49-F238E27FC236}">
                <a16:creationId xmlns:a16="http://schemas.microsoft.com/office/drawing/2014/main" id="{1F85451E-FDD1-4215-B3FF-2490EE78E8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Mechanisms of Irreversible Injury The biochemical sequence of events associated with cell injury were described earlier as a continuum from onset to ultimate digestion of the lethally injured cell by lysosomal enzymes. However, where was the "point of no return" beyond which the cell was irretrievably doomed to destruction? And when did the cell actually die? Two phenomena consistently characterize irreversibility. </a:t>
            </a:r>
            <a:r>
              <a:rPr lang="en-US" altLang="en-US" i="1">
                <a:latin typeface="Arial" panose="020B0604020202020204" pitchFamily="34" charset="0"/>
                <a:cs typeface="Arial" panose="020B0604020202020204" pitchFamily="34" charset="0"/>
              </a:rPr>
              <a:t>The first is the inability to reverse mitochondrial dysfunction</a:t>
            </a:r>
            <a:r>
              <a:rPr lang="en-US" altLang="en-US">
                <a:latin typeface="Arial" panose="020B0604020202020204" pitchFamily="34" charset="0"/>
                <a:cs typeface="Arial" panose="020B0604020202020204" pitchFamily="34" charset="0"/>
              </a:rPr>
              <a:t> (lack of oxidative phosphorylation and ATP generation) even after resolution of the original injury (e.g., restoration of blood flow). </a:t>
            </a:r>
            <a:r>
              <a:rPr lang="en-US" altLang="en-US" i="1">
                <a:latin typeface="Arial" panose="020B0604020202020204" pitchFamily="34" charset="0"/>
                <a:cs typeface="Arial" panose="020B0604020202020204" pitchFamily="34" charset="0"/>
              </a:rPr>
              <a:t>The second is the development of profound disturbances in membrane function</a:t>
            </a:r>
            <a:r>
              <a:rPr lang="en-US" altLang="en-US">
                <a:latin typeface="Arial" panose="020B0604020202020204" pitchFamily="34" charset="0"/>
                <a:cs typeface="Arial" panose="020B0604020202020204" pitchFamily="34" charset="0"/>
              </a:rPr>
              <a:t>. Although the depletion of ATP in itself might constitute a lethal event, the evidence is conflicting; it has been possible experimentally to dissociate the morphologic changes, as well as ATP depletion, from the inevitability of cell death. </a:t>
            </a:r>
          </a:p>
        </p:txBody>
      </p:sp>
      <p:sp>
        <p:nvSpPr>
          <p:cNvPr id="36870" name="Date Placeholder 6">
            <a:extLst>
              <a:ext uri="{FF2B5EF4-FFF2-40B4-BE49-F238E27FC236}">
                <a16:creationId xmlns:a16="http://schemas.microsoft.com/office/drawing/2014/main" id="{3DED0498-8502-47C1-812E-19A7F49704A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C610A3A-0F10-4FEF-8D3D-E4B2E001E41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38915" name="Rectangle 7">
            <a:extLst>
              <a:ext uri="{FF2B5EF4-FFF2-40B4-BE49-F238E27FC236}">
                <a16:creationId xmlns:a16="http://schemas.microsoft.com/office/drawing/2014/main" id="{95AD8507-66A5-4014-9C89-ED434ED2B6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003F1A2-3ACA-402A-8235-6979D3AB4905}" type="slidenum">
              <a:rPr lang="en-US" altLang="en-US"/>
              <a:pPr>
                <a:spcBef>
                  <a:spcPct val="0"/>
                </a:spcBef>
              </a:pPr>
              <a:t>16</a:t>
            </a:fld>
            <a:endParaRPr lang="en-US" altLang="en-US"/>
          </a:p>
        </p:txBody>
      </p:sp>
      <p:sp>
        <p:nvSpPr>
          <p:cNvPr id="38916" name="Rectangle 2">
            <a:extLst>
              <a:ext uri="{FF2B5EF4-FFF2-40B4-BE49-F238E27FC236}">
                <a16:creationId xmlns:a16="http://schemas.microsoft.com/office/drawing/2014/main" id="{B5923ABA-A456-4C55-9641-623E5FFED62A}"/>
              </a:ext>
            </a:extLst>
          </p:cNvPr>
          <p:cNvSpPr>
            <a:spLocks noRot="1" noChangeArrowheads="1" noTextEdit="1"/>
          </p:cNvSpPr>
          <p:nvPr>
            <p:ph type="sldImg"/>
          </p:nvPr>
        </p:nvSpPr>
        <p:spPr>
          <a:xfrm>
            <a:off x="1141413" y="685800"/>
            <a:ext cx="4572000" cy="3429000"/>
          </a:xfrm>
          <a:ln/>
        </p:spPr>
      </p:sp>
      <p:sp>
        <p:nvSpPr>
          <p:cNvPr id="38917" name="Rectangle 3">
            <a:extLst>
              <a:ext uri="{FF2B5EF4-FFF2-40B4-BE49-F238E27FC236}">
                <a16:creationId xmlns:a16="http://schemas.microsoft.com/office/drawing/2014/main" id="{AA9D3CBB-D8DF-44BC-A703-B9E67CCC6E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Arial" panose="020B0604020202020204" pitchFamily="34" charset="0"/>
                <a:cs typeface="Arial" panose="020B0604020202020204" pitchFamily="34" charset="0"/>
              </a:rPr>
              <a:t>Mechanisms of Irreversible Injury The biochemical sequence of events associated with cell injury were described earlier as a continuum from onset to ultimate digestion of the lethally injured cell by lysosomal enzymes. However, where was the "point of no return" beyond which the cell was irretrievably doomed to destruction? And when did the cell actually die? Two phenomena consistently characterize irreversibility. </a:t>
            </a:r>
            <a:r>
              <a:rPr lang="en-US" altLang="en-US" sz="1400" i="1">
                <a:latin typeface="Arial" panose="020B0604020202020204" pitchFamily="34" charset="0"/>
                <a:cs typeface="Arial" panose="020B0604020202020204" pitchFamily="34" charset="0"/>
              </a:rPr>
              <a:t>The first is the inability to reverse mitochondrial dysfunction</a:t>
            </a:r>
            <a:r>
              <a:rPr lang="en-US" altLang="en-US" sz="1400">
                <a:latin typeface="Arial" panose="020B0604020202020204" pitchFamily="34" charset="0"/>
                <a:cs typeface="Arial" panose="020B0604020202020204" pitchFamily="34" charset="0"/>
              </a:rPr>
              <a:t> (lack of oxidative phosphorylation and ATP generation) even after resolution of the original injury (e.g., restoration of blood flow). </a:t>
            </a:r>
            <a:r>
              <a:rPr lang="en-US" altLang="en-US" sz="1400" i="1">
                <a:latin typeface="Arial" panose="020B0604020202020204" pitchFamily="34" charset="0"/>
                <a:cs typeface="Arial" panose="020B0604020202020204" pitchFamily="34" charset="0"/>
              </a:rPr>
              <a:t>The second is the development of profound disturbances in membrane function</a:t>
            </a:r>
            <a:r>
              <a:rPr lang="en-US" altLang="en-US" sz="1400">
                <a:latin typeface="Arial" panose="020B0604020202020204" pitchFamily="34" charset="0"/>
                <a:cs typeface="Arial" panose="020B0604020202020204" pitchFamily="34" charset="0"/>
              </a:rPr>
              <a:t>. Although the depletion of ATP in itself might constitute a lethal event, the evidence is conflicting; it has been possible experimentally to dissociate the morphologic changes, as well as ATP depletion, from the inevitability of cell death. </a:t>
            </a:r>
            <a:r>
              <a:rPr lang="en-US" altLang="en-US" sz="1400">
                <a:latin typeface="Arial" panose="020B0604020202020204" pitchFamily="34" charset="0"/>
                <a:cs typeface="Arial" panose="020B0604020202020204" pitchFamily="34" charset="0"/>
                <a:hlinkClick r:id="rId3"/>
              </a:rPr>
              <a:t>   </a:t>
            </a:r>
            <a:r>
              <a:rPr lang="en-US" altLang="en-US" sz="1400">
                <a:latin typeface="Arial" panose="020B0604020202020204" pitchFamily="34" charset="0"/>
                <a:cs typeface="Arial" panose="020B0604020202020204" pitchFamily="34" charset="0"/>
              </a:rPr>
              <a:t> </a:t>
            </a:r>
            <a:r>
              <a:rPr lang="en-US" altLang="en-US" sz="1400">
                <a:latin typeface="Arial" panose="020B0604020202020204" pitchFamily="34" charset="0"/>
                <a:cs typeface="Arial" panose="020B0604020202020204" pitchFamily="34" charset="0"/>
                <a:hlinkClick r:id="rId3" tooltip="Go to My Slides"/>
              </a:rPr>
              <a:t> </a:t>
            </a:r>
            <a:r>
              <a:rPr lang="en-US" altLang="en-US" sz="1400">
                <a:latin typeface="Arial" panose="020B0604020202020204" pitchFamily="34" charset="0"/>
                <a:cs typeface="Arial" panose="020B0604020202020204" pitchFamily="34" charset="0"/>
              </a:rPr>
              <a:t> Figure 1-20 Mechanisms of membrane damage in ischemia (see text).page 23 page 24Considerable evidence favors cell membrane damage as a central factor in the pathogenesis of irreversible cell injury. Loss of volume regulation, increased permeability to extracellular molecules, and demonstrable plasma membrane ultrastructural defects occur even in the earliest stages of irreversible injury. There are several potential causes of membrane damage, and all may play a role in certain forms of injury (</a:t>
            </a:r>
            <a:r>
              <a:rPr lang="en-US" altLang="en-US" sz="1400">
                <a:latin typeface="Arial" panose="020B0604020202020204" pitchFamily="34" charset="0"/>
                <a:cs typeface="Arial" panose="020B0604020202020204" pitchFamily="34" charset="0"/>
                <a:hlinkClick r:id="rId4" tooltip="View now"/>
              </a:rPr>
              <a:t>Fig. 1-20</a:t>
            </a:r>
            <a:r>
              <a:rPr lang="en-US" altLang="en-US" sz="1400">
                <a:latin typeface="Arial" panose="020B0604020202020204" pitchFamily="34" charset="0"/>
                <a:cs typeface="Arial" panose="020B0604020202020204" pitchFamily="34" charset="0"/>
              </a:rPr>
              <a:t>). </a:t>
            </a:r>
          </a:p>
          <a:p>
            <a:pPr eaLnBrk="1" hangingPunct="1"/>
            <a:r>
              <a:rPr lang="en-US" altLang="en-US" sz="1400" i="1">
                <a:latin typeface="Arial" panose="020B0604020202020204" pitchFamily="34" charset="0"/>
                <a:cs typeface="Arial" panose="020B0604020202020204" pitchFamily="34" charset="0"/>
              </a:rPr>
              <a:t>Progressive loss of membrane phospholipids.</a:t>
            </a:r>
            <a:r>
              <a:rPr lang="en-US" altLang="en-US" sz="1400">
                <a:latin typeface="Arial" panose="020B0604020202020204" pitchFamily="34" charset="0"/>
                <a:cs typeface="Arial" panose="020B0604020202020204" pitchFamily="34" charset="0"/>
              </a:rPr>
              <a:t> In ischemic liver, irreversible injury is associated with a marked decrease in membrane phospholipids. One explanation may be increased degradation due to activation of endogenous phospholipases by ischemia-induced increases in cytosolic calcium. Progressive phospholipid loss can also occur secondary to decreased ATP-dependent reacylation or diminished de novo synthesis of phospholipids. </a:t>
            </a:r>
          </a:p>
          <a:p>
            <a:pPr eaLnBrk="1" hangingPunct="1"/>
            <a:r>
              <a:rPr lang="en-US" altLang="en-US" sz="1400" i="1">
                <a:latin typeface="Arial" panose="020B0604020202020204" pitchFamily="34" charset="0"/>
                <a:cs typeface="Arial" panose="020B0604020202020204" pitchFamily="34" charset="0"/>
              </a:rPr>
              <a:t>Cytoskeletal abnormalities.</a:t>
            </a:r>
            <a:r>
              <a:rPr lang="en-US" altLang="en-US" sz="1400">
                <a:latin typeface="Arial" panose="020B0604020202020204" pitchFamily="34" charset="0"/>
                <a:cs typeface="Arial" panose="020B0604020202020204" pitchFamily="34" charset="0"/>
              </a:rPr>
              <a:t> Activation of proteases by increased intracellular calcium may result in damage to the cytoskeleton. In the setting of cell swelling, such injury may cause detachment of the cell membrane from the cytoskeleton, rendering the membrane susceptible to stretching and rupture. </a:t>
            </a:r>
          </a:p>
          <a:p>
            <a:pPr eaLnBrk="1" hangingPunct="1"/>
            <a:r>
              <a:rPr lang="en-US" altLang="en-US" sz="1400" i="1">
                <a:latin typeface="Arial" panose="020B0604020202020204" pitchFamily="34" charset="0"/>
                <a:cs typeface="Arial" panose="020B0604020202020204" pitchFamily="34" charset="0"/>
              </a:rPr>
              <a:t>Toxic oxygen radicals.</a:t>
            </a:r>
            <a:r>
              <a:rPr lang="en-US" altLang="en-US" sz="1400">
                <a:latin typeface="Arial" panose="020B0604020202020204" pitchFamily="34" charset="0"/>
                <a:cs typeface="Arial" panose="020B0604020202020204" pitchFamily="34" charset="0"/>
              </a:rPr>
              <a:t> Partially reduced oxygen species are highly toxic and cause injury to cell membranes and other cellular constituents. Such oxygen radicals are increased in ischemic tissues, particularly after restoration of blood flow by recruitment of leukocytes and other mechanisms discussed in the section "Ischemia/Reperfusion Injury." </a:t>
            </a:r>
          </a:p>
          <a:p>
            <a:pPr eaLnBrk="1" hangingPunct="1"/>
            <a:r>
              <a:rPr lang="en-US" altLang="en-US" sz="1400" i="1">
                <a:latin typeface="Arial" panose="020B0604020202020204" pitchFamily="34" charset="0"/>
                <a:cs typeface="Arial" panose="020B0604020202020204" pitchFamily="34" charset="0"/>
              </a:rPr>
              <a:t>Lipid breakdown products.</a:t>
            </a:r>
            <a:r>
              <a:rPr lang="en-US" altLang="en-US" sz="1400">
                <a:latin typeface="Arial" panose="020B0604020202020204" pitchFamily="34" charset="0"/>
                <a:cs typeface="Arial" panose="020B0604020202020204" pitchFamily="34" charset="0"/>
              </a:rPr>
              <a:t> These catabolic products accumulate in ischemic cells as a result of phospholipid degradation and have a detergent effect on membranes. </a:t>
            </a:r>
          </a:p>
          <a:p>
            <a:pPr eaLnBrk="1" hangingPunct="1"/>
            <a:endParaRPr lang="en-US" altLang="en-US" sz="1400">
              <a:latin typeface="Arial" panose="020B0604020202020204" pitchFamily="34" charset="0"/>
              <a:cs typeface="Arial" panose="020B0604020202020204" pitchFamily="34" charset="0"/>
            </a:endParaRPr>
          </a:p>
        </p:txBody>
      </p:sp>
      <p:sp>
        <p:nvSpPr>
          <p:cNvPr id="38918" name="Date Placeholder 6">
            <a:extLst>
              <a:ext uri="{FF2B5EF4-FFF2-40B4-BE49-F238E27FC236}">
                <a16:creationId xmlns:a16="http://schemas.microsoft.com/office/drawing/2014/main" id="{16FA51BA-6906-4B97-BF0A-9BF991224EA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49141C3-8267-4684-9834-C0C589D60CA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40963" name="Rectangle 7">
            <a:extLst>
              <a:ext uri="{FF2B5EF4-FFF2-40B4-BE49-F238E27FC236}">
                <a16:creationId xmlns:a16="http://schemas.microsoft.com/office/drawing/2014/main" id="{35108CD7-07BF-4B2E-8ACF-DD809C34CF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569FEA4-9264-4CAC-BAB7-104D396D5282}" type="slidenum">
              <a:rPr lang="en-US" altLang="en-US"/>
              <a:pPr>
                <a:spcBef>
                  <a:spcPct val="0"/>
                </a:spcBef>
              </a:pPr>
              <a:t>17</a:t>
            </a:fld>
            <a:endParaRPr lang="en-US" altLang="en-US"/>
          </a:p>
        </p:txBody>
      </p:sp>
      <p:sp>
        <p:nvSpPr>
          <p:cNvPr id="40964" name="Rectangle 2">
            <a:extLst>
              <a:ext uri="{FF2B5EF4-FFF2-40B4-BE49-F238E27FC236}">
                <a16:creationId xmlns:a16="http://schemas.microsoft.com/office/drawing/2014/main" id="{C5755C47-D133-4A2B-8964-4D6DB75DA823}"/>
              </a:ext>
            </a:extLst>
          </p:cNvPr>
          <p:cNvSpPr>
            <a:spLocks noRot="1" noChangeArrowheads="1" noTextEdit="1"/>
          </p:cNvSpPr>
          <p:nvPr>
            <p:ph type="sldImg"/>
          </p:nvPr>
        </p:nvSpPr>
        <p:spPr>
          <a:xfrm>
            <a:off x="1141413" y="685800"/>
            <a:ext cx="4572000" cy="3429000"/>
          </a:xfrm>
          <a:ln/>
        </p:spPr>
      </p:sp>
      <p:sp>
        <p:nvSpPr>
          <p:cNvPr id="40965" name="Rectangle 3">
            <a:extLst>
              <a:ext uri="{FF2B5EF4-FFF2-40B4-BE49-F238E27FC236}">
                <a16:creationId xmlns:a16="http://schemas.microsoft.com/office/drawing/2014/main" id="{8D15D747-E53C-4DE3-903E-4BD39BFEAE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cs typeface="Arial" panose="020B0604020202020204" pitchFamily="34" charset="0"/>
            </a:endParaRPr>
          </a:p>
        </p:txBody>
      </p:sp>
      <p:sp>
        <p:nvSpPr>
          <p:cNvPr id="40966" name="Date Placeholder 6">
            <a:extLst>
              <a:ext uri="{FF2B5EF4-FFF2-40B4-BE49-F238E27FC236}">
                <a16:creationId xmlns:a16="http://schemas.microsoft.com/office/drawing/2014/main" id="{91D9CAC1-FB6B-44B7-945F-12CD004D9593}"/>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BEE0772-9012-43AD-8C4B-44AAD9217F2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43011" name="Rectangle 7">
            <a:extLst>
              <a:ext uri="{FF2B5EF4-FFF2-40B4-BE49-F238E27FC236}">
                <a16:creationId xmlns:a16="http://schemas.microsoft.com/office/drawing/2014/main" id="{1BE43A7D-3D06-4E1D-B1E3-4DBABE01A0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6AEABC-54C5-4807-BE69-F2DB020222DD}" type="slidenum">
              <a:rPr lang="en-US" altLang="en-US"/>
              <a:pPr>
                <a:spcBef>
                  <a:spcPct val="0"/>
                </a:spcBef>
              </a:pPr>
              <a:t>18</a:t>
            </a:fld>
            <a:endParaRPr lang="en-US" altLang="en-US"/>
          </a:p>
        </p:txBody>
      </p:sp>
      <p:sp>
        <p:nvSpPr>
          <p:cNvPr id="43012" name="Rectangle 2">
            <a:extLst>
              <a:ext uri="{FF2B5EF4-FFF2-40B4-BE49-F238E27FC236}">
                <a16:creationId xmlns:a16="http://schemas.microsoft.com/office/drawing/2014/main" id="{1AFB3077-3739-4CE5-90E1-8EDF18A97D87}"/>
              </a:ext>
            </a:extLst>
          </p:cNvPr>
          <p:cNvSpPr>
            <a:spLocks noRot="1" noChangeArrowheads="1" noTextEdit="1"/>
          </p:cNvSpPr>
          <p:nvPr>
            <p:ph type="sldImg"/>
          </p:nvPr>
        </p:nvSpPr>
        <p:spPr>
          <a:xfrm>
            <a:off x="1141413" y="685800"/>
            <a:ext cx="4572000" cy="3429000"/>
          </a:xfrm>
          <a:ln/>
        </p:spPr>
      </p:sp>
      <p:sp>
        <p:nvSpPr>
          <p:cNvPr id="43013" name="Rectangle 3">
            <a:extLst>
              <a:ext uri="{FF2B5EF4-FFF2-40B4-BE49-F238E27FC236}">
                <a16:creationId xmlns:a16="http://schemas.microsoft.com/office/drawing/2014/main" id="{8CAC003B-CB3B-41C2-9D30-DCF42581D7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cs typeface="Arial" panose="020B0604020202020204" pitchFamily="34" charset="0"/>
            </a:endParaRPr>
          </a:p>
        </p:txBody>
      </p:sp>
      <p:sp>
        <p:nvSpPr>
          <p:cNvPr id="43014" name="Date Placeholder 6">
            <a:extLst>
              <a:ext uri="{FF2B5EF4-FFF2-40B4-BE49-F238E27FC236}">
                <a16:creationId xmlns:a16="http://schemas.microsoft.com/office/drawing/2014/main" id="{645C6F84-D7FE-448C-96F4-711E8B87D9C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F6AB7DE-B085-4682-A10D-BFF91438FC9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45059" name="Rectangle 7">
            <a:extLst>
              <a:ext uri="{FF2B5EF4-FFF2-40B4-BE49-F238E27FC236}">
                <a16:creationId xmlns:a16="http://schemas.microsoft.com/office/drawing/2014/main" id="{1D240964-B449-44C4-B770-0FD4CB1DF3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285CA65-8A83-48EF-9456-52484D2AEAA8}" type="slidenum">
              <a:rPr lang="en-US" altLang="en-US"/>
              <a:pPr>
                <a:spcBef>
                  <a:spcPct val="0"/>
                </a:spcBef>
              </a:pPr>
              <a:t>19</a:t>
            </a:fld>
            <a:endParaRPr lang="en-US" altLang="en-US"/>
          </a:p>
        </p:txBody>
      </p:sp>
      <p:sp>
        <p:nvSpPr>
          <p:cNvPr id="45060" name="Rectangle 2">
            <a:extLst>
              <a:ext uri="{FF2B5EF4-FFF2-40B4-BE49-F238E27FC236}">
                <a16:creationId xmlns:a16="http://schemas.microsoft.com/office/drawing/2014/main" id="{61081A6F-1908-4596-B145-8361EFD34FD9}"/>
              </a:ext>
            </a:extLst>
          </p:cNvPr>
          <p:cNvSpPr>
            <a:spLocks noRot="1" noChangeArrowheads="1" noTextEdit="1"/>
          </p:cNvSpPr>
          <p:nvPr>
            <p:ph type="sldImg"/>
          </p:nvPr>
        </p:nvSpPr>
        <p:spPr>
          <a:xfrm>
            <a:off x="1141413" y="685800"/>
            <a:ext cx="4572000" cy="3429000"/>
          </a:xfrm>
          <a:ln/>
        </p:spPr>
      </p:sp>
      <p:sp>
        <p:nvSpPr>
          <p:cNvPr id="45061" name="Rectangle 3">
            <a:extLst>
              <a:ext uri="{FF2B5EF4-FFF2-40B4-BE49-F238E27FC236}">
                <a16:creationId xmlns:a16="http://schemas.microsoft.com/office/drawing/2014/main" id="{A2699809-5681-4651-B133-964C21E7B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cs typeface="Arial" panose="020B0604020202020204" pitchFamily="34" charset="0"/>
            </a:endParaRPr>
          </a:p>
        </p:txBody>
      </p:sp>
      <p:sp>
        <p:nvSpPr>
          <p:cNvPr id="45062" name="Date Placeholder 6">
            <a:extLst>
              <a:ext uri="{FF2B5EF4-FFF2-40B4-BE49-F238E27FC236}">
                <a16:creationId xmlns:a16="http://schemas.microsoft.com/office/drawing/2014/main" id="{7CD2074C-B5CF-45BA-A090-84CA35BD982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E2F3BE9-B17A-49EC-8197-10D2074A96B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10243" name="Rectangle 7">
            <a:extLst>
              <a:ext uri="{FF2B5EF4-FFF2-40B4-BE49-F238E27FC236}">
                <a16:creationId xmlns:a16="http://schemas.microsoft.com/office/drawing/2014/main" id="{3A7F50D9-DE20-45A2-A07A-49890F92D7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B280360-413B-4F0C-90EE-B9C3185D8B01}" type="slidenum">
              <a:rPr lang="en-US" altLang="en-US"/>
              <a:pPr>
                <a:spcBef>
                  <a:spcPct val="0"/>
                </a:spcBef>
              </a:pPr>
              <a:t>2</a:t>
            </a:fld>
            <a:endParaRPr lang="en-US" altLang="en-US"/>
          </a:p>
        </p:txBody>
      </p:sp>
      <p:sp>
        <p:nvSpPr>
          <p:cNvPr id="10244" name="Rectangle 2">
            <a:extLst>
              <a:ext uri="{FF2B5EF4-FFF2-40B4-BE49-F238E27FC236}">
                <a16:creationId xmlns:a16="http://schemas.microsoft.com/office/drawing/2014/main" id="{F865E80D-14C2-4C90-998A-F3A37FF40990}"/>
              </a:ext>
            </a:extLst>
          </p:cNvPr>
          <p:cNvSpPr>
            <a:spLocks noRot="1" noChangeArrowheads="1" noTextEdit="1"/>
          </p:cNvSpPr>
          <p:nvPr>
            <p:ph type="sldImg"/>
          </p:nvPr>
        </p:nvSpPr>
        <p:spPr>
          <a:xfrm>
            <a:off x="1192213" y="717550"/>
            <a:ext cx="4475162" cy="3355975"/>
          </a:xfrm>
          <a:ln/>
        </p:spPr>
      </p:sp>
      <p:sp>
        <p:nvSpPr>
          <p:cNvPr id="10245" name="Rectangle 3">
            <a:extLst>
              <a:ext uri="{FF2B5EF4-FFF2-40B4-BE49-F238E27FC236}">
                <a16:creationId xmlns:a16="http://schemas.microsoft.com/office/drawing/2014/main" id="{F99D14C3-8FAD-4EC6-908F-2DBA56A87D49}"/>
              </a:ext>
            </a:extLst>
          </p:cNvPr>
          <p:cNvSpPr>
            <a:spLocks noGrp="1" noChangeArrowheads="1"/>
          </p:cNvSpPr>
          <p:nvPr>
            <p:ph type="body" idx="1"/>
          </p:nvPr>
        </p:nvSpPr>
        <p:spPr>
          <a:xfrm>
            <a:off x="892175" y="4360863"/>
            <a:ext cx="5073650" cy="4071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cs typeface="Arial" panose="020B0604020202020204" pitchFamily="34" charset="0"/>
            </a:endParaRPr>
          </a:p>
        </p:txBody>
      </p:sp>
      <p:sp>
        <p:nvSpPr>
          <p:cNvPr id="10246" name="Date Placeholder 6">
            <a:extLst>
              <a:ext uri="{FF2B5EF4-FFF2-40B4-BE49-F238E27FC236}">
                <a16:creationId xmlns:a16="http://schemas.microsoft.com/office/drawing/2014/main" id="{E0AED537-2E46-4278-B330-1D3E2B6F3CE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B9E26A2-BB94-4A47-924E-C7817C3D0FA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48131" name="Rectangle 7">
            <a:extLst>
              <a:ext uri="{FF2B5EF4-FFF2-40B4-BE49-F238E27FC236}">
                <a16:creationId xmlns:a16="http://schemas.microsoft.com/office/drawing/2014/main" id="{8AC54AE2-656C-4921-BF0C-9D0CC6DD9C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C88957-163D-4FBC-9EFE-FCD0C07A2DC1}" type="slidenum">
              <a:rPr lang="en-US" altLang="en-US"/>
              <a:pPr>
                <a:spcBef>
                  <a:spcPct val="0"/>
                </a:spcBef>
              </a:pPr>
              <a:t>21</a:t>
            </a:fld>
            <a:endParaRPr lang="en-US" altLang="en-US"/>
          </a:p>
        </p:txBody>
      </p:sp>
      <p:sp>
        <p:nvSpPr>
          <p:cNvPr id="48132" name="Rectangle 2">
            <a:extLst>
              <a:ext uri="{FF2B5EF4-FFF2-40B4-BE49-F238E27FC236}">
                <a16:creationId xmlns:a16="http://schemas.microsoft.com/office/drawing/2014/main" id="{EA29E843-AF28-402B-9161-9AFD3E5FF2A0}"/>
              </a:ext>
            </a:extLst>
          </p:cNvPr>
          <p:cNvSpPr>
            <a:spLocks noRot="1" noChangeArrowheads="1" noTextEdit="1"/>
          </p:cNvSpPr>
          <p:nvPr>
            <p:ph type="sldImg"/>
          </p:nvPr>
        </p:nvSpPr>
        <p:spPr>
          <a:xfrm>
            <a:off x="1141413" y="685800"/>
            <a:ext cx="4572000" cy="3429000"/>
          </a:xfrm>
          <a:ln/>
        </p:spPr>
      </p:sp>
      <p:sp>
        <p:nvSpPr>
          <p:cNvPr id="48133" name="Rectangle 3">
            <a:extLst>
              <a:ext uri="{FF2B5EF4-FFF2-40B4-BE49-F238E27FC236}">
                <a16:creationId xmlns:a16="http://schemas.microsoft.com/office/drawing/2014/main" id="{5D3CF407-02D5-4534-9B2A-253414BE26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cs typeface="Arial" panose="020B0604020202020204" pitchFamily="34" charset="0"/>
            </a:endParaRPr>
          </a:p>
        </p:txBody>
      </p:sp>
      <p:sp>
        <p:nvSpPr>
          <p:cNvPr id="48134" name="Date Placeholder 6">
            <a:extLst>
              <a:ext uri="{FF2B5EF4-FFF2-40B4-BE49-F238E27FC236}">
                <a16:creationId xmlns:a16="http://schemas.microsoft.com/office/drawing/2014/main" id="{FF8A3D47-BC5A-464B-9298-AC1A0C5B5557}"/>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8AB233C-654C-430C-A1C5-00F3B81431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50179" name="Rectangle 7">
            <a:extLst>
              <a:ext uri="{FF2B5EF4-FFF2-40B4-BE49-F238E27FC236}">
                <a16:creationId xmlns:a16="http://schemas.microsoft.com/office/drawing/2014/main" id="{A22054DA-47CE-4F71-B882-06F5BDA88D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7A2181-65FF-41DB-9BB8-824C13E4CA7C}" type="slidenum">
              <a:rPr lang="en-US" altLang="en-US"/>
              <a:pPr>
                <a:spcBef>
                  <a:spcPct val="0"/>
                </a:spcBef>
              </a:pPr>
              <a:t>22</a:t>
            </a:fld>
            <a:endParaRPr lang="en-US" altLang="en-US"/>
          </a:p>
        </p:txBody>
      </p:sp>
      <p:sp>
        <p:nvSpPr>
          <p:cNvPr id="50180" name="Rectangle 2">
            <a:extLst>
              <a:ext uri="{FF2B5EF4-FFF2-40B4-BE49-F238E27FC236}">
                <a16:creationId xmlns:a16="http://schemas.microsoft.com/office/drawing/2014/main" id="{5EF6EC88-09C8-426D-A95A-F927E98CD21B}"/>
              </a:ext>
            </a:extLst>
          </p:cNvPr>
          <p:cNvSpPr>
            <a:spLocks noRot="1" noChangeArrowheads="1" noTextEdit="1"/>
          </p:cNvSpPr>
          <p:nvPr>
            <p:ph type="sldImg"/>
          </p:nvPr>
        </p:nvSpPr>
        <p:spPr>
          <a:xfrm>
            <a:off x="1141413" y="685800"/>
            <a:ext cx="4572000" cy="3429000"/>
          </a:xfrm>
          <a:ln/>
        </p:spPr>
      </p:sp>
      <p:sp>
        <p:nvSpPr>
          <p:cNvPr id="50181" name="Rectangle 3">
            <a:extLst>
              <a:ext uri="{FF2B5EF4-FFF2-40B4-BE49-F238E27FC236}">
                <a16:creationId xmlns:a16="http://schemas.microsoft.com/office/drawing/2014/main" id="{629F9AAE-7FBF-4454-B8D6-8C5ECFD162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latin typeface="Arial" panose="020B0604020202020204" pitchFamily="34" charset="0"/>
                <a:cs typeface="Arial" panose="020B0604020202020204" pitchFamily="34" charset="0"/>
              </a:rPr>
              <a:t>MORPHOLOGY: </a:t>
            </a:r>
            <a:r>
              <a:rPr lang="en-US" altLang="en-US">
                <a:latin typeface="Arial" panose="020B0604020202020204" pitchFamily="34" charset="0"/>
                <a:cs typeface="Arial" panose="020B0604020202020204" pitchFamily="34" charset="0"/>
              </a:rPr>
              <a:t>Dead cells show increased eosinophilia (i.e., pink staining from the eosin dye: the "E" in "H &amp; E"). This is attributable in part to increased binding of eosin to denatured intracytoplasmic proteins, and in part to loss of the basophilia that is normally imparted by the RNA in the cytoplasm (basophilia is the blue staining from the hematoxylin dye: the "H" in "H &amp; E"). The cell may have a more glassy homogeneous appearance than viable cells, due mainly to the loss of glycogen particles. When enzymes have degraded the organelles, the cytoplasm becomes vacuolated and appears moth-eaten. Finally, calcification of the dead cells may occur.</a:t>
            </a:r>
          </a:p>
        </p:txBody>
      </p:sp>
      <p:sp>
        <p:nvSpPr>
          <p:cNvPr id="50182" name="Date Placeholder 6">
            <a:extLst>
              <a:ext uri="{FF2B5EF4-FFF2-40B4-BE49-F238E27FC236}">
                <a16:creationId xmlns:a16="http://schemas.microsoft.com/office/drawing/2014/main" id="{0C84A585-DF12-42D1-9A55-3A40727DD61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31DA29A-9D13-4209-A172-ABAEC735BC8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52227" name="Rectangle 7">
            <a:extLst>
              <a:ext uri="{FF2B5EF4-FFF2-40B4-BE49-F238E27FC236}">
                <a16:creationId xmlns:a16="http://schemas.microsoft.com/office/drawing/2014/main" id="{499A3383-F6BC-4B85-BEEC-0D971F95FA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6ED120C-45F8-4D33-8C63-C367DD2D0DA7}" type="slidenum">
              <a:rPr lang="en-US" altLang="en-US"/>
              <a:pPr>
                <a:spcBef>
                  <a:spcPct val="0"/>
                </a:spcBef>
              </a:pPr>
              <a:t>23</a:t>
            </a:fld>
            <a:endParaRPr lang="en-US" altLang="en-US"/>
          </a:p>
        </p:txBody>
      </p:sp>
      <p:sp>
        <p:nvSpPr>
          <p:cNvPr id="52228" name="Rectangle 2">
            <a:extLst>
              <a:ext uri="{FF2B5EF4-FFF2-40B4-BE49-F238E27FC236}">
                <a16:creationId xmlns:a16="http://schemas.microsoft.com/office/drawing/2014/main" id="{631457BF-2339-4466-B32E-80258528CE23}"/>
              </a:ext>
            </a:extLst>
          </p:cNvPr>
          <p:cNvSpPr>
            <a:spLocks noRot="1" noChangeArrowheads="1" noTextEdit="1"/>
          </p:cNvSpPr>
          <p:nvPr>
            <p:ph type="sldImg"/>
          </p:nvPr>
        </p:nvSpPr>
        <p:spPr>
          <a:xfrm>
            <a:off x="1141413" y="685800"/>
            <a:ext cx="4572000" cy="3429000"/>
          </a:xfrm>
          <a:ln/>
        </p:spPr>
      </p:sp>
      <p:sp>
        <p:nvSpPr>
          <p:cNvPr id="52229" name="Rectangle 3">
            <a:extLst>
              <a:ext uri="{FF2B5EF4-FFF2-40B4-BE49-F238E27FC236}">
                <a16:creationId xmlns:a16="http://schemas.microsoft.com/office/drawing/2014/main" id="{F60E95F0-50D1-45ED-8701-259C92EAEE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cs typeface="Arial" panose="020B0604020202020204" pitchFamily="34" charset="0"/>
            </a:endParaRPr>
          </a:p>
        </p:txBody>
      </p:sp>
      <p:sp>
        <p:nvSpPr>
          <p:cNvPr id="52230" name="Date Placeholder 6">
            <a:extLst>
              <a:ext uri="{FF2B5EF4-FFF2-40B4-BE49-F238E27FC236}">
                <a16:creationId xmlns:a16="http://schemas.microsoft.com/office/drawing/2014/main" id="{48D766B4-FF53-48FE-BEC6-9E8063CCE712}"/>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5C74BF0-4D43-4897-AC7D-0DF168A409E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solidFill>
                  <a:srgbClr val="000000"/>
                </a:solidFill>
              </a:rPr>
              <a:t>Dr. Marwan Qubaja / Pathology</a:t>
            </a:r>
          </a:p>
        </p:txBody>
      </p:sp>
      <p:sp>
        <p:nvSpPr>
          <p:cNvPr id="54275" name="Rectangle 7">
            <a:extLst>
              <a:ext uri="{FF2B5EF4-FFF2-40B4-BE49-F238E27FC236}">
                <a16:creationId xmlns:a16="http://schemas.microsoft.com/office/drawing/2014/main" id="{18BE27EE-30A5-40D3-8970-FECDC1938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01695AC-D119-4819-B017-B89D56949088}" type="slidenum">
              <a:rPr lang="en-US" altLang="en-US">
                <a:solidFill>
                  <a:srgbClr val="000000"/>
                </a:solidFill>
              </a:rPr>
              <a:pPr>
                <a:spcBef>
                  <a:spcPct val="0"/>
                </a:spcBef>
              </a:pPr>
              <a:t>24</a:t>
            </a:fld>
            <a:endParaRPr lang="en-US" altLang="en-US">
              <a:solidFill>
                <a:srgbClr val="000000"/>
              </a:solidFill>
            </a:endParaRPr>
          </a:p>
        </p:txBody>
      </p:sp>
      <p:sp>
        <p:nvSpPr>
          <p:cNvPr id="54276" name="Rectangle 2">
            <a:extLst>
              <a:ext uri="{FF2B5EF4-FFF2-40B4-BE49-F238E27FC236}">
                <a16:creationId xmlns:a16="http://schemas.microsoft.com/office/drawing/2014/main" id="{CF6A907D-596B-4394-97E5-A85250E974E5}"/>
              </a:ext>
            </a:extLst>
          </p:cNvPr>
          <p:cNvSpPr>
            <a:spLocks noRot="1" noChangeArrowheads="1" noTextEdit="1"/>
          </p:cNvSpPr>
          <p:nvPr>
            <p:ph type="sldImg"/>
          </p:nvPr>
        </p:nvSpPr>
        <p:spPr>
          <a:xfrm>
            <a:off x="1192213" y="717550"/>
            <a:ext cx="4475162" cy="3355975"/>
          </a:xfrm>
          <a:ln/>
        </p:spPr>
      </p:sp>
      <p:sp>
        <p:nvSpPr>
          <p:cNvPr id="54277" name="Rectangle 3">
            <a:extLst>
              <a:ext uri="{FF2B5EF4-FFF2-40B4-BE49-F238E27FC236}">
                <a16:creationId xmlns:a16="http://schemas.microsoft.com/office/drawing/2014/main" id="{EC948A3A-6AD1-4468-BC2A-6FCF5FB77EA7}"/>
              </a:ext>
            </a:extLst>
          </p:cNvPr>
          <p:cNvSpPr>
            <a:spLocks noGrp="1" noChangeArrowheads="1"/>
          </p:cNvSpPr>
          <p:nvPr>
            <p:ph type="body" idx="1"/>
          </p:nvPr>
        </p:nvSpPr>
        <p:spPr>
          <a:xfrm>
            <a:off x="892175" y="4360863"/>
            <a:ext cx="5073650" cy="4071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a:latin typeface="Arial" panose="020B0604020202020204" pitchFamily="34" charset="0"/>
              <a:cs typeface="Arial" panose="020B0604020202020204" pitchFamily="34" charset="0"/>
            </a:endParaRPr>
          </a:p>
        </p:txBody>
      </p:sp>
      <p:sp>
        <p:nvSpPr>
          <p:cNvPr id="54278" name="Date Placeholder 6">
            <a:extLst>
              <a:ext uri="{FF2B5EF4-FFF2-40B4-BE49-F238E27FC236}">
                <a16:creationId xmlns:a16="http://schemas.microsoft.com/office/drawing/2014/main" id="{EE643801-32EA-4C7A-88CD-346283EF04A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solidFill>
                  <a:srgbClr val="000000"/>
                </a:solidFill>
              </a:rPr>
              <a:t>Types of Necrosis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F3F5BEB-A4D6-4795-8F2D-7DBAC3B93D2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12291" name="Rectangle 7">
            <a:extLst>
              <a:ext uri="{FF2B5EF4-FFF2-40B4-BE49-F238E27FC236}">
                <a16:creationId xmlns:a16="http://schemas.microsoft.com/office/drawing/2014/main" id="{FE63675E-32FD-4F41-AFD8-8A5B94F626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65EC8E6-17FE-4069-B460-70D3863FEA41}" type="slidenum">
              <a:rPr lang="en-US" altLang="en-US"/>
              <a:pPr>
                <a:spcBef>
                  <a:spcPct val="0"/>
                </a:spcBef>
              </a:pPr>
              <a:t>3</a:t>
            </a:fld>
            <a:endParaRPr lang="en-US" altLang="en-US"/>
          </a:p>
        </p:txBody>
      </p:sp>
      <p:sp>
        <p:nvSpPr>
          <p:cNvPr id="12292" name="Rectangle 2">
            <a:extLst>
              <a:ext uri="{FF2B5EF4-FFF2-40B4-BE49-F238E27FC236}">
                <a16:creationId xmlns:a16="http://schemas.microsoft.com/office/drawing/2014/main" id="{F935E844-E6E4-41C2-A6D0-47456EDC1120}"/>
              </a:ext>
            </a:extLst>
          </p:cNvPr>
          <p:cNvSpPr>
            <a:spLocks noRot="1" noChangeArrowheads="1" noTextEdit="1"/>
          </p:cNvSpPr>
          <p:nvPr>
            <p:ph type="sldImg"/>
          </p:nvPr>
        </p:nvSpPr>
        <p:spPr>
          <a:xfrm>
            <a:off x="1192213" y="717550"/>
            <a:ext cx="4475162" cy="3355975"/>
          </a:xfrm>
          <a:ln/>
        </p:spPr>
      </p:sp>
      <p:sp>
        <p:nvSpPr>
          <p:cNvPr id="12293" name="Rectangle 3">
            <a:extLst>
              <a:ext uri="{FF2B5EF4-FFF2-40B4-BE49-F238E27FC236}">
                <a16:creationId xmlns:a16="http://schemas.microsoft.com/office/drawing/2014/main" id="{7695FE87-0856-4CF9-B81A-01BCCD9D63C7}"/>
              </a:ext>
            </a:extLst>
          </p:cNvPr>
          <p:cNvSpPr>
            <a:spLocks noGrp="1" noChangeArrowheads="1"/>
          </p:cNvSpPr>
          <p:nvPr>
            <p:ph type="body" idx="1"/>
          </p:nvPr>
        </p:nvSpPr>
        <p:spPr>
          <a:xfrm>
            <a:off x="892175" y="4360863"/>
            <a:ext cx="5073650" cy="4071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a:latin typeface="Arial" panose="020B0604020202020204" pitchFamily="34" charset="0"/>
                <a:cs typeface="Arial" panose="020B0604020202020204" pitchFamily="34" charset="0"/>
              </a:rPr>
              <a:t>Cellular swelling</a:t>
            </a:r>
            <a:r>
              <a:rPr lang="en-US" altLang="en-US" sz="1400">
                <a:latin typeface="Arial" panose="020B0604020202020204" pitchFamily="34" charset="0"/>
                <a:cs typeface="Arial" panose="020B0604020202020204" pitchFamily="34" charset="0"/>
              </a:rPr>
              <a:t> is the first manifestation of almost all forms of injury to cells; it appears whenever cells are incapable of maintaining ionic and fluid homeostasis. It can be a difficult morphologic change to appreciate with the light microscope and may be more apparent at the level of the whole organ. When all cells in an organ are affected, there is pallor, increased turgor, and increased weight. Microscopically, small, clear vacuoles may be seen within the cytoplasm; these represent distended and pinched-off segments of the endoplasmic reticulum. This pattern of nonlethal, reversible injury is sometimes called </a:t>
            </a:r>
            <a:r>
              <a:rPr lang="en-US" altLang="en-US" sz="1400" b="1">
                <a:latin typeface="Arial" panose="020B0604020202020204" pitchFamily="34" charset="0"/>
                <a:cs typeface="Arial" panose="020B0604020202020204" pitchFamily="34" charset="0"/>
              </a:rPr>
              <a:t>hydropic change</a:t>
            </a:r>
            <a:r>
              <a:rPr lang="en-US" altLang="en-US" sz="1400">
                <a:latin typeface="Arial" panose="020B0604020202020204" pitchFamily="34" charset="0"/>
                <a:cs typeface="Arial" panose="020B0604020202020204" pitchFamily="34" charset="0"/>
              </a:rPr>
              <a:t> or </a:t>
            </a:r>
            <a:r>
              <a:rPr lang="en-US" altLang="en-US" sz="1400" b="1">
                <a:latin typeface="Arial" panose="020B0604020202020204" pitchFamily="34" charset="0"/>
                <a:cs typeface="Arial" panose="020B0604020202020204" pitchFamily="34" charset="0"/>
              </a:rPr>
              <a:t>vacuolar degeneration</a:t>
            </a:r>
            <a:r>
              <a:rPr lang="en-US" altLang="en-US" sz="1400">
                <a:latin typeface="Arial" panose="020B0604020202020204" pitchFamily="34" charset="0"/>
                <a:cs typeface="Arial" panose="020B0604020202020204" pitchFamily="34" charset="0"/>
              </a:rPr>
              <a:t> (Fig. 1-21); </a:t>
            </a:r>
            <a:r>
              <a:rPr lang="en-US" altLang="en-US" sz="1400" b="1">
                <a:latin typeface="Arial" panose="020B0604020202020204" pitchFamily="34" charset="0"/>
                <a:cs typeface="Arial" panose="020B0604020202020204" pitchFamily="34" charset="0"/>
              </a:rPr>
              <a:t>swelling of cells is reversible.</a:t>
            </a:r>
          </a:p>
          <a:p>
            <a:pPr eaLnBrk="1" hangingPunct="1"/>
            <a:r>
              <a:rPr lang="en-US" altLang="en-US" sz="1400" b="1">
                <a:latin typeface="Arial" panose="020B0604020202020204" pitchFamily="34" charset="0"/>
                <a:cs typeface="Arial" panose="020B0604020202020204" pitchFamily="34" charset="0"/>
              </a:rPr>
              <a:t>Fatty change,</a:t>
            </a:r>
            <a:r>
              <a:rPr lang="en-US" altLang="en-US" sz="1400">
                <a:latin typeface="Arial" panose="020B0604020202020204" pitchFamily="34" charset="0"/>
                <a:cs typeface="Arial" panose="020B0604020202020204" pitchFamily="34" charset="0"/>
              </a:rPr>
              <a:t> occurring in hypoxic injury and various forms of toxic or metabolic injury, is manifested by the appearance of lipid vacuoles in the cytoplasm (see Fig. 1-15). It is a less universal reaction, principally encountered in cells participating in fat metabolism (e.g., hepatocytes and myocardial cells), and </a:t>
            </a:r>
            <a:r>
              <a:rPr lang="en-US" altLang="en-US" sz="1400" b="1">
                <a:latin typeface="Arial" panose="020B0604020202020204" pitchFamily="34" charset="0"/>
                <a:cs typeface="Arial" panose="020B0604020202020204" pitchFamily="34" charset="0"/>
              </a:rPr>
              <a:t>is also reversible.</a:t>
            </a:r>
          </a:p>
          <a:p>
            <a:pPr eaLnBrk="1" hangingPunct="1"/>
            <a:endParaRPr lang="en-US" altLang="en-US" sz="1400">
              <a:latin typeface="Arial" panose="020B0604020202020204" pitchFamily="34" charset="0"/>
              <a:cs typeface="Arial" panose="020B0604020202020204" pitchFamily="34" charset="0"/>
            </a:endParaRPr>
          </a:p>
          <a:p>
            <a:pPr eaLnBrk="1" hangingPunct="1"/>
            <a:endParaRPr lang="en-US" altLang="en-US" sz="1400">
              <a:latin typeface="Arial" panose="020B0604020202020204" pitchFamily="34" charset="0"/>
              <a:cs typeface="Arial" panose="020B0604020202020204" pitchFamily="34" charset="0"/>
            </a:endParaRPr>
          </a:p>
        </p:txBody>
      </p:sp>
      <p:sp>
        <p:nvSpPr>
          <p:cNvPr id="12294" name="Date Placeholder 6">
            <a:extLst>
              <a:ext uri="{FF2B5EF4-FFF2-40B4-BE49-F238E27FC236}">
                <a16:creationId xmlns:a16="http://schemas.microsoft.com/office/drawing/2014/main" id="{E3A45F70-0140-463C-A34E-FA5AA1A1DA6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11BDF8A-1315-4755-A42C-74429C09E22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14339" name="Rectangle 7">
            <a:extLst>
              <a:ext uri="{FF2B5EF4-FFF2-40B4-BE49-F238E27FC236}">
                <a16:creationId xmlns:a16="http://schemas.microsoft.com/office/drawing/2014/main" id="{EA67CB42-6BB6-484C-86C4-43284D2546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4BCEA7-9C7B-4F5E-9A92-3427A98A2B2A}" type="slidenum">
              <a:rPr lang="en-US" altLang="en-US"/>
              <a:pPr>
                <a:spcBef>
                  <a:spcPct val="0"/>
                </a:spcBef>
              </a:pPr>
              <a:t>4</a:t>
            </a:fld>
            <a:endParaRPr lang="en-US" altLang="en-US"/>
          </a:p>
        </p:txBody>
      </p:sp>
      <p:sp>
        <p:nvSpPr>
          <p:cNvPr id="14340" name="Rectangle 2">
            <a:extLst>
              <a:ext uri="{FF2B5EF4-FFF2-40B4-BE49-F238E27FC236}">
                <a16:creationId xmlns:a16="http://schemas.microsoft.com/office/drawing/2014/main" id="{CB3EC998-5F67-400D-85FA-B454CE13B245}"/>
              </a:ext>
            </a:extLst>
          </p:cNvPr>
          <p:cNvSpPr>
            <a:spLocks noRot="1" noChangeArrowheads="1" noTextEdit="1"/>
          </p:cNvSpPr>
          <p:nvPr>
            <p:ph type="sldImg"/>
          </p:nvPr>
        </p:nvSpPr>
        <p:spPr>
          <a:xfrm>
            <a:off x="1141413" y="685800"/>
            <a:ext cx="4572000" cy="3429000"/>
          </a:xfrm>
          <a:ln/>
        </p:spPr>
      </p:sp>
      <p:sp>
        <p:nvSpPr>
          <p:cNvPr id="14341" name="Rectangle 3">
            <a:extLst>
              <a:ext uri="{FF2B5EF4-FFF2-40B4-BE49-F238E27FC236}">
                <a16:creationId xmlns:a16="http://schemas.microsoft.com/office/drawing/2014/main" id="{D615E24D-9DC4-4143-B2C0-C3CB125642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latin typeface="Arial" panose="020B0604020202020204" pitchFamily="34" charset="0"/>
                <a:cs typeface="Arial" panose="020B0604020202020204" pitchFamily="34" charset="0"/>
              </a:rPr>
              <a:t>MORPHOLOGY</a:t>
            </a:r>
            <a:r>
              <a:rPr lang="en-US" altLang="en-US" b="1">
                <a:latin typeface="Arial" panose="020B0604020202020204" pitchFamily="34" charset="0"/>
                <a:cs typeface="Arial" panose="020B0604020202020204" pitchFamily="34" charset="0"/>
              </a:rPr>
              <a:t>REVERSIBLE INJURY.</a:t>
            </a:r>
            <a:r>
              <a:rPr lang="en-US" altLang="en-US">
                <a:latin typeface="Arial" panose="020B0604020202020204" pitchFamily="34" charset="0"/>
                <a:cs typeface="Arial" panose="020B0604020202020204" pitchFamily="34" charset="0"/>
              </a:rPr>
              <a:t> The ultrastructural changes of reversible cell injury (see </a:t>
            </a:r>
            <a:r>
              <a:rPr lang="en-US" altLang="en-US">
                <a:latin typeface="Arial" panose="020B0604020202020204" pitchFamily="34" charset="0"/>
                <a:cs typeface="Arial" panose="020B0604020202020204" pitchFamily="34" charset="0"/>
                <a:hlinkClick r:id="rId3" tooltip="View now"/>
              </a:rPr>
              <a:t>Fig. 1-19</a:t>
            </a:r>
            <a:r>
              <a:rPr lang="en-US" altLang="en-US">
                <a:latin typeface="Arial" panose="020B0604020202020204" pitchFamily="34" charset="0"/>
                <a:cs typeface="Arial" panose="020B0604020202020204" pitchFamily="34" charset="0"/>
              </a:rPr>
              <a:t>) include (1) </a:t>
            </a:r>
            <a:r>
              <a:rPr lang="en-US" altLang="en-US" b="1">
                <a:latin typeface="Arial" panose="020B0604020202020204" pitchFamily="34" charset="0"/>
                <a:cs typeface="Arial" panose="020B0604020202020204" pitchFamily="34" charset="0"/>
              </a:rPr>
              <a:t>plasma membrane alterations</a:t>
            </a:r>
            <a:r>
              <a:rPr lang="en-US" altLang="en-US">
                <a:latin typeface="Arial" panose="020B0604020202020204" pitchFamily="34" charset="0"/>
                <a:cs typeface="Arial" panose="020B0604020202020204" pitchFamily="34" charset="0"/>
              </a:rPr>
              <a:t> such as blebbing; blunting or distortion of microvilli; and loosening of intercellular attachments; (2) </a:t>
            </a:r>
            <a:r>
              <a:rPr lang="en-US" altLang="en-US" b="1">
                <a:latin typeface="Arial" panose="020B0604020202020204" pitchFamily="34" charset="0"/>
                <a:cs typeface="Arial" panose="020B0604020202020204" pitchFamily="34" charset="0"/>
              </a:rPr>
              <a:t>mitochondrial changes</a:t>
            </a:r>
            <a:r>
              <a:rPr lang="en-US" altLang="en-US">
                <a:latin typeface="Arial" panose="020B0604020202020204" pitchFamily="34" charset="0"/>
                <a:cs typeface="Arial" panose="020B0604020202020204" pitchFamily="34" charset="0"/>
              </a:rPr>
              <a:t> such as swelling and the appearance of phospholipid-rich amorphous densities; (3) </a:t>
            </a:r>
            <a:r>
              <a:rPr lang="en-US" altLang="en-US" b="1">
                <a:latin typeface="Arial" panose="020B0604020202020204" pitchFamily="34" charset="0"/>
                <a:cs typeface="Arial" panose="020B0604020202020204" pitchFamily="34" charset="0"/>
              </a:rPr>
              <a:t>dilation of the endoplasmic reticulum</a:t>
            </a:r>
            <a:r>
              <a:rPr lang="en-US" altLang="en-US">
                <a:latin typeface="Arial" panose="020B0604020202020204" pitchFamily="34" charset="0"/>
                <a:cs typeface="Arial" panose="020B0604020202020204" pitchFamily="34" charset="0"/>
              </a:rPr>
              <a:t> with detachment of ribosomes and dissociation of polysomes; and (4) </a:t>
            </a:r>
            <a:r>
              <a:rPr lang="en-US" altLang="en-US" b="1">
                <a:latin typeface="Arial" panose="020B0604020202020204" pitchFamily="34" charset="0"/>
                <a:cs typeface="Arial" panose="020B0604020202020204" pitchFamily="34" charset="0"/>
              </a:rPr>
              <a:t>nuclear alterations,</a:t>
            </a:r>
            <a:r>
              <a:rPr lang="en-US" altLang="en-US">
                <a:latin typeface="Arial" panose="020B0604020202020204" pitchFamily="34" charset="0"/>
                <a:cs typeface="Arial" panose="020B0604020202020204" pitchFamily="34" charset="0"/>
              </a:rPr>
              <a:t> with disaggregation of granular and fibrillar elements.Two patterns of morphologic change correlating to reversible injury can be recognized under the light microscope: </a:t>
            </a:r>
            <a:r>
              <a:rPr lang="en-US" altLang="en-US" b="1">
                <a:latin typeface="Arial" panose="020B0604020202020204" pitchFamily="34" charset="0"/>
                <a:cs typeface="Arial" panose="020B0604020202020204" pitchFamily="34" charset="0"/>
              </a:rPr>
              <a:t>cellular swelling</a:t>
            </a:r>
            <a:r>
              <a:rPr lang="en-US" altLang="en-US">
                <a:latin typeface="Arial" panose="020B0604020202020204" pitchFamily="34" charset="0"/>
                <a:cs typeface="Arial" panose="020B0604020202020204" pitchFamily="34" charset="0"/>
              </a:rPr>
              <a:t> and </a:t>
            </a:r>
            <a:r>
              <a:rPr lang="en-US" altLang="en-US" b="1">
                <a:latin typeface="Arial" panose="020B0604020202020204" pitchFamily="34" charset="0"/>
                <a:cs typeface="Arial" panose="020B0604020202020204" pitchFamily="34" charset="0"/>
              </a:rPr>
              <a:t>fatty change.Cellular swelling</a:t>
            </a:r>
            <a:r>
              <a:rPr lang="en-US" altLang="en-US">
                <a:latin typeface="Arial" panose="020B0604020202020204" pitchFamily="34" charset="0"/>
                <a:cs typeface="Arial" panose="020B0604020202020204" pitchFamily="34" charset="0"/>
              </a:rPr>
              <a:t> is the first manifestation of almost all forms of injury to cells; it appears whenever cells are incapable of maintaining ionic and fluid homeostasis. It can be a difficult morphologic change to appreciate with the light microscope and may be more apparent at the level of the whole organ. When all cells in an organ are affected, there is pallor, increased turgor, and increased weight. Microscopically, small, clear vacuoles may be seen within the cytoplasm; these represent distended and pinched-off segments of the endoplasmic reticulum. This pattern of nonlethal, reversible injury is sometimes called </a:t>
            </a:r>
            <a:r>
              <a:rPr lang="en-US" altLang="en-US" b="1">
                <a:latin typeface="Arial" panose="020B0604020202020204" pitchFamily="34" charset="0"/>
                <a:cs typeface="Arial" panose="020B0604020202020204" pitchFamily="34" charset="0"/>
              </a:rPr>
              <a:t>hydropic change</a:t>
            </a:r>
            <a:r>
              <a:rPr lang="en-US" altLang="en-US">
                <a:latin typeface="Arial" panose="020B0604020202020204" pitchFamily="34" charset="0"/>
                <a:cs typeface="Arial" panose="020B0604020202020204" pitchFamily="34" charset="0"/>
              </a:rPr>
              <a:t> or </a:t>
            </a:r>
            <a:r>
              <a:rPr lang="en-US" altLang="en-US" b="1">
                <a:latin typeface="Arial" panose="020B0604020202020204" pitchFamily="34" charset="0"/>
                <a:cs typeface="Arial" panose="020B0604020202020204" pitchFamily="34" charset="0"/>
              </a:rPr>
              <a:t>vacuolar degeneration</a:t>
            </a:r>
            <a:r>
              <a:rPr lang="en-US" altLang="en-US">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hlinkClick r:id="rId4" tooltip="View now"/>
              </a:rPr>
              <a:t>Fig. 1-21</a:t>
            </a:r>
            <a:r>
              <a:rPr lang="en-US" altLang="en-US">
                <a:latin typeface="Arial" panose="020B0604020202020204" pitchFamily="34" charset="0"/>
                <a:cs typeface="Arial" panose="020B0604020202020204" pitchFamily="34" charset="0"/>
              </a:rPr>
              <a:t>); </a:t>
            </a:r>
            <a:r>
              <a:rPr lang="en-US" altLang="en-US" b="1">
                <a:latin typeface="Arial" panose="020B0604020202020204" pitchFamily="34" charset="0"/>
                <a:cs typeface="Arial" panose="020B0604020202020204" pitchFamily="34" charset="0"/>
              </a:rPr>
              <a:t>swelling of cells is reversible.Fatty change,</a:t>
            </a:r>
            <a:r>
              <a:rPr lang="en-US" altLang="en-US">
                <a:latin typeface="Arial" panose="020B0604020202020204" pitchFamily="34" charset="0"/>
                <a:cs typeface="Arial" panose="020B0604020202020204" pitchFamily="34" charset="0"/>
              </a:rPr>
              <a:t> occurring in hypoxic injury and various forms of toxic or metabolic injury, is manifested by the appearance of lipid vacuoles in the cytoplasm (see </a:t>
            </a:r>
            <a:r>
              <a:rPr lang="en-US" altLang="en-US">
                <a:latin typeface="Arial" panose="020B0604020202020204" pitchFamily="34" charset="0"/>
                <a:cs typeface="Arial" panose="020B0604020202020204" pitchFamily="34" charset="0"/>
                <a:hlinkClick r:id="rId3" tooltip="View now"/>
              </a:rPr>
              <a:t>Fig. 1-15</a:t>
            </a:r>
            <a:r>
              <a:rPr lang="en-US" altLang="en-US">
                <a:latin typeface="Arial" panose="020B0604020202020204" pitchFamily="34" charset="0"/>
                <a:cs typeface="Arial" panose="020B0604020202020204" pitchFamily="34" charset="0"/>
              </a:rPr>
              <a:t>). It is a less universal reaction, principally encountered in cells participating in fat metabolism (e.g., hepatocytes and myocardial cells), and </a:t>
            </a:r>
            <a:r>
              <a:rPr lang="en-US" altLang="en-US" b="1">
                <a:latin typeface="Arial" panose="020B0604020202020204" pitchFamily="34" charset="0"/>
                <a:cs typeface="Arial" panose="020B0604020202020204" pitchFamily="34" charset="0"/>
              </a:rPr>
              <a:t>is also reversible.</a:t>
            </a:r>
          </a:p>
        </p:txBody>
      </p:sp>
      <p:sp>
        <p:nvSpPr>
          <p:cNvPr id="14342" name="Date Placeholder 6">
            <a:extLst>
              <a:ext uri="{FF2B5EF4-FFF2-40B4-BE49-F238E27FC236}">
                <a16:creationId xmlns:a16="http://schemas.microsoft.com/office/drawing/2014/main" id="{91C1F70A-3E97-4EB0-8669-0A6C16E1DC55}"/>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9E34CB0-C815-4569-B39E-46E846BC584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16387" name="Rectangle 7">
            <a:extLst>
              <a:ext uri="{FF2B5EF4-FFF2-40B4-BE49-F238E27FC236}">
                <a16:creationId xmlns:a16="http://schemas.microsoft.com/office/drawing/2014/main" id="{CE89FF5A-4C0C-4E30-AFD0-CDBFF23351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A86592C-441B-45B5-8F16-048D9622ABB4}" type="slidenum">
              <a:rPr lang="en-US" altLang="en-US"/>
              <a:pPr>
                <a:spcBef>
                  <a:spcPct val="0"/>
                </a:spcBef>
              </a:pPr>
              <a:t>5</a:t>
            </a:fld>
            <a:endParaRPr lang="en-US" altLang="en-US"/>
          </a:p>
        </p:txBody>
      </p:sp>
      <p:sp>
        <p:nvSpPr>
          <p:cNvPr id="16388" name="Rectangle 2">
            <a:extLst>
              <a:ext uri="{FF2B5EF4-FFF2-40B4-BE49-F238E27FC236}">
                <a16:creationId xmlns:a16="http://schemas.microsoft.com/office/drawing/2014/main" id="{F7960188-C9B0-4EF0-A1C0-330356164E24}"/>
              </a:ext>
            </a:extLst>
          </p:cNvPr>
          <p:cNvSpPr>
            <a:spLocks noRot="1" noChangeArrowheads="1" noTextEdit="1"/>
          </p:cNvSpPr>
          <p:nvPr>
            <p:ph type="sldImg"/>
          </p:nvPr>
        </p:nvSpPr>
        <p:spPr>
          <a:xfrm>
            <a:off x="1141413" y="685800"/>
            <a:ext cx="4572000" cy="3429000"/>
          </a:xfrm>
          <a:ln/>
        </p:spPr>
      </p:sp>
      <p:sp>
        <p:nvSpPr>
          <p:cNvPr id="16389" name="Rectangle 3">
            <a:extLst>
              <a:ext uri="{FF2B5EF4-FFF2-40B4-BE49-F238E27FC236}">
                <a16:creationId xmlns:a16="http://schemas.microsoft.com/office/drawing/2014/main" id="{E1BF43F2-40D1-4D6A-A113-0167AD92CF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cs typeface="Arial" panose="020B0604020202020204" pitchFamily="34" charset="0"/>
            </a:endParaRPr>
          </a:p>
        </p:txBody>
      </p:sp>
      <p:sp>
        <p:nvSpPr>
          <p:cNvPr id="16390" name="Date Placeholder 6">
            <a:extLst>
              <a:ext uri="{FF2B5EF4-FFF2-40B4-BE49-F238E27FC236}">
                <a16:creationId xmlns:a16="http://schemas.microsoft.com/office/drawing/2014/main" id="{26E986A7-F0BD-4CC1-A4CA-43705E6A5BC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23FA141-E644-4529-A534-99D0FF4610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18435" name="Rectangle 7">
            <a:extLst>
              <a:ext uri="{FF2B5EF4-FFF2-40B4-BE49-F238E27FC236}">
                <a16:creationId xmlns:a16="http://schemas.microsoft.com/office/drawing/2014/main" id="{6251F080-6E26-4FDC-BB4F-B14873D8F9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4FEBAB-778F-43ED-999C-5FC1AEAE43B3}" type="slidenum">
              <a:rPr lang="en-US" altLang="en-US"/>
              <a:pPr>
                <a:spcBef>
                  <a:spcPct val="0"/>
                </a:spcBef>
              </a:pPr>
              <a:t>6</a:t>
            </a:fld>
            <a:endParaRPr lang="en-US" altLang="en-US"/>
          </a:p>
        </p:txBody>
      </p:sp>
      <p:sp>
        <p:nvSpPr>
          <p:cNvPr id="18436" name="Rectangle 2">
            <a:extLst>
              <a:ext uri="{FF2B5EF4-FFF2-40B4-BE49-F238E27FC236}">
                <a16:creationId xmlns:a16="http://schemas.microsoft.com/office/drawing/2014/main" id="{205BD1E0-785F-4C22-BB5B-4340D6EA74C1}"/>
              </a:ext>
            </a:extLst>
          </p:cNvPr>
          <p:cNvSpPr>
            <a:spLocks noRot="1" noChangeArrowheads="1" noTextEdit="1"/>
          </p:cNvSpPr>
          <p:nvPr>
            <p:ph type="sldImg"/>
          </p:nvPr>
        </p:nvSpPr>
        <p:spPr>
          <a:xfrm>
            <a:off x="1192213" y="717550"/>
            <a:ext cx="4475162" cy="3355975"/>
          </a:xfrm>
          <a:ln/>
        </p:spPr>
      </p:sp>
      <p:sp>
        <p:nvSpPr>
          <p:cNvPr id="18437" name="Rectangle 3">
            <a:extLst>
              <a:ext uri="{FF2B5EF4-FFF2-40B4-BE49-F238E27FC236}">
                <a16:creationId xmlns:a16="http://schemas.microsoft.com/office/drawing/2014/main" id="{B6AB3BFA-01BE-4B70-9327-0C8458215959}"/>
              </a:ext>
            </a:extLst>
          </p:cNvPr>
          <p:cNvSpPr>
            <a:spLocks noGrp="1" noChangeArrowheads="1"/>
          </p:cNvSpPr>
          <p:nvPr>
            <p:ph type="body" idx="1"/>
          </p:nvPr>
        </p:nvSpPr>
        <p:spPr>
          <a:xfrm>
            <a:off x="892175" y="4360863"/>
            <a:ext cx="5073650" cy="4071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a:latin typeface="Arial" panose="020B0604020202020204" pitchFamily="34" charset="0"/>
                <a:cs typeface="Arial" panose="020B0604020202020204" pitchFamily="34" charset="0"/>
              </a:rPr>
              <a:t>Cellular swelling</a:t>
            </a:r>
            <a:r>
              <a:rPr lang="en-US" altLang="en-US" sz="1400">
                <a:latin typeface="Arial" panose="020B0604020202020204" pitchFamily="34" charset="0"/>
                <a:cs typeface="Arial" panose="020B0604020202020204" pitchFamily="34" charset="0"/>
              </a:rPr>
              <a:t> is the first manifestation of almost all forms of injury to cells; it appears whenever cells are incapable of maintaining ionic and fluid homeostasis. It can be a difficult morphologic change to appreciate with the light microscope and may be more apparent at the level of the whole organ. When all cells in an organ are affected, there is pallor, increased turgor, and increased weight. Microscopically, small, clear vacuoles may be seen within the cytoplasm; these represent distended and pinched-off segments of the endoplasmic reticulum. This pattern of nonlethal, reversible injury is sometimes called </a:t>
            </a:r>
            <a:r>
              <a:rPr lang="en-US" altLang="en-US" sz="1400" b="1">
                <a:latin typeface="Arial" panose="020B0604020202020204" pitchFamily="34" charset="0"/>
                <a:cs typeface="Arial" panose="020B0604020202020204" pitchFamily="34" charset="0"/>
              </a:rPr>
              <a:t>hydropic change</a:t>
            </a:r>
            <a:r>
              <a:rPr lang="en-US" altLang="en-US" sz="1400">
                <a:latin typeface="Arial" panose="020B0604020202020204" pitchFamily="34" charset="0"/>
                <a:cs typeface="Arial" panose="020B0604020202020204" pitchFamily="34" charset="0"/>
              </a:rPr>
              <a:t> or </a:t>
            </a:r>
            <a:r>
              <a:rPr lang="en-US" altLang="en-US" sz="1400" b="1">
                <a:latin typeface="Arial" panose="020B0604020202020204" pitchFamily="34" charset="0"/>
                <a:cs typeface="Arial" panose="020B0604020202020204" pitchFamily="34" charset="0"/>
              </a:rPr>
              <a:t>vacuolar degeneration</a:t>
            </a:r>
            <a:r>
              <a:rPr lang="en-US" altLang="en-US" sz="1400">
                <a:latin typeface="Arial" panose="020B0604020202020204" pitchFamily="34" charset="0"/>
                <a:cs typeface="Arial" panose="020B0604020202020204" pitchFamily="34" charset="0"/>
              </a:rPr>
              <a:t> (Fig. 1-21); </a:t>
            </a:r>
            <a:r>
              <a:rPr lang="en-US" altLang="en-US" sz="1400" b="1">
                <a:latin typeface="Arial" panose="020B0604020202020204" pitchFamily="34" charset="0"/>
                <a:cs typeface="Arial" panose="020B0604020202020204" pitchFamily="34" charset="0"/>
              </a:rPr>
              <a:t>swelling of cells is reversible.</a:t>
            </a:r>
          </a:p>
          <a:p>
            <a:pPr eaLnBrk="1" hangingPunct="1"/>
            <a:r>
              <a:rPr lang="en-US" altLang="en-US" sz="1400" b="1">
                <a:latin typeface="Arial" panose="020B0604020202020204" pitchFamily="34" charset="0"/>
                <a:cs typeface="Arial" panose="020B0604020202020204" pitchFamily="34" charset="0"/>
              </a:rPr>
              <a:t>Fatty change,</a:t>
            </a:r>
            <a:r>
              <a:rPr lang="en-US" altLang="en-US" sz="1400">
                <a:latin typeface="Arial" panose="020B0604020202020204" pitchFamily="34" charset="0"/>
                <a:cs typeface="Arial" panose="020B0604020202020204" pitchFamily="34" charset="0"/>
              </a:rPr>
              <a:t> occurring in hypoxic injury and various forms of toxic or metabolic injury, is manifested by the appearance of lipid vacuoles in the cytoplasm (see Fig. 1-15). It is a less universal reaction, principally encountered in cells participating in fat metabolism (e.g., hepatocytes and myocardial cells), and </a:t>
            </a:r>
            <a:r>
              <a:rPr lang="en-US" altLang="en-US" sz="1400" b="1">
                <a:latin typeface="Arial" panose="020B0604020202020204" pitchFamily="34" charset="0"/>
                <a:cs typeface="Arial" panose="020B0604020202020204" pitchFamily="34" charset="0"/>
              </a:rPr>
              <a:t>is also reversible.</a:t>
            </a:r>
          </a:p>
          <a:p>
            <a:pPr eaLnBrk="1" hangingPunct="1"/>
            <a:endParaRPr lang="en-US" altLang="en-US" sz="1400">
              <a:latin typeface="Arial" panose="020B0604020202020204" pitchFamily="34" charset="0"/>
              <a:cs typeface="Arial" panose="020B0604020202020204" pitchFamily="34" charset="0"/>
            </a:endParaRPr>
          </a:p>
          <a:p>
            <a:pPr eaLnBrk="1" hangingPunct="1"/>
            <a:endParaRPr lang="en-US" altLang="en-US" sz="1400">
              <a:latin typeface="Arial" panose="020B0604020202020204" pitchFamily="34" charset="0"/>
              <a:cs typeface="Arial" panose="020B0604020202020204" pitchFamily="34" charset="0"/>
            </a:endParaRPr>
          </a:p>
        </p:txBody>
      </p:sp>
      <p:sp>
        <p:nvSpPr>
          <p:cNvPr id="18438" name="Date Placeholder 6">
            <a:extLst>
              <a:ext uri="{FF2B5EF4-FFF2-40B4-BE49-F238E27FC236}">
                <a16:creationId xmlns:a16="http://schemas.microsoft.com/office/drawing/2014/main" id="{DC807C82-9E36-4777-ADB1-EFBCBDE232B2}"/>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334AC73-C821-47BF-89F8-583C32A15CF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20483" name="Rectangle 7">
            <a:extLst>
              <a:ext uri="{FF2B5EF4-FFF2-40B4-BE49-F238E27FC236}">
                <a16:creationId xmlns:a16="http://schemas.microsoft.com/office/drawing/2014/main" id="{48B71FFD-1079-4CE7-B60C-4DF51D9C0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357667E-FB70-42DE-8EF2-2EC17E63720B}" type="slidenum">
              <a:rPr lang="en-US" altLang="en-US"/>
              <a:pPr>
                <a:spcBef>
                  <a:spcPct val="0"/>
                </a:spcBef>
              </a:pPr>
              <a:t>7</a:t>
            </a:fld>
            <a:endParaRPr lang="en-US" altLang="en-US"/>
          </a:p>
        </p:txBody>
      </p:sp>
      <p:sp>
        <p:nvSpPr>
          <p:cNvPr id="20484" name="Rectangle 2">
            <a:extLst>
              <a:ext uri="{FF2B5EF4-FFF2-40B4-BE49-F238E27FC236}">
                <a16:creationId xmlns:a16="http://schemas.microsoft.com/office/drawing/2014/main" id="{40FBBA71-904A-4ECD-8041-70E3D0A8F759}"/>
              </a:ext>
            </a:extLst>
          </p:cNvPr>
          <p:cNvSpPr>
            <a:spLocks noRot="1" noChangeArrowheads="1" noTextEdit="1"/>
          </p:cNvSpPr>
          <p:nvPr>
            <p:ph type="sldImg"/>
          </p:nvPr>
        </p:nvSpPr>
        <p:spPr>
          <a:xfrm>
            <a:off x="1141413" y="685800"/>
            <a:ext cx="4572000" cy="3429000"/>
          </a:xfrm>
          <a:ln/>
        </p:spPr>
      </p:sp>
      <p:sp>
        <p:nvSpPr>
          <p:cNvPr id="20485" name="Rectangle 3">
            <a:extLst>
              <a:ext uri="{FF2B5EF4-FFF2-40B4-BE49-F238E27FC236}">
                <a16:creationId xmlns:a16="http://schemas.microsoft.com/office/drawing/2014/main" id="{13624FD8-FCBB-4DF9-8BF0-F1BF52254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cs typeface="Arial" panose="020B0604020202020204" pitchFamily="34" charset="0"/>
              </a:rPr>
              <a:t>Cellular swelling</a:t>
            </a:r>
            <a:r>
              <a:rPr lang="en-US" altLang="en-US">
                <a:latin typeface="Arial" panose="020B0604020202020204" pitchFamily="34" charset="0"/>
                <a:cs typeface="Arial" panose="020B0604020202020204" pitchFamily="34" charset="0"/>
              </a:rPr>
              <a:t> is the first manifestation of almost all forms of injury to cells; it appears whenever cells are incapable of maintaining ionic and fluid homeostasis. It can be a difficult morphologic change to appreciate with the light microscope and may be more apparent at the level of the whole organ. When all cells in an organ are affected, there is pallor, increased turgor, and increased weight. Microscopically, small, clear vacuoles may be seen within the cytoplasm; these represent distended and pinched-off segments of the endoplasmic reticulum. This pattern of nonlethal, reversible injury is sometimes called </a:t>
            </a:r>
            <a:r>
              <a:rPr lang="en-US" altLang="en-US" b="1">
                <a:latin typeface="Arial" panose="020B0604020202020204" pitchFamily="34" charset="0"/>
                <a:cs typeface="Arial" panose="020B0604020202020204" pitchFamily="34" charset="0"/>
              </a:rPr>
              <a:t>hydropic change</a:t>
            </a:r>
            <a:r>
              <a:rPr lang="en-US" altLang="en-US">
                <a:latin typeface="Arial" panose="020B0604020202020204" pitchFamily="34" charset="0"/>
                <a:cs typeface="Arial" panose="020B0604020202020204" pitchFamily="34" charset="0"/>
              </a:rPr>
              <a:t> or </a:t>
            </a:r>
            <a:r>
              <a:rPr lang="en-US" altLang="en-US" b="1">
                <a:latin typeface="Arial" panose="020B0604020202020204" pitchFamily="34" charset="0"/>
                <a:cs typeface="Arial" panose="020B0604020202020204" pitchFamily="34" charset="0"/>
              </a:rPr>
              <a:t>vacuolar degeneration</a:t>
            </a:r>
            <a:r>
              <a:rPr lang="en-US" altLang="en-US">
                <a:latin typeface="Arial" panose="020B0604020202020204" pitchFamily="34" charset="0"/>
                <a:cs typeface="Arial" panose="020B0604020202020204" pitchFamily="34" charset="0"/>
              </a:rPr>
              <a:t> (Fig. 1-21); </a:t>
            </a:r>
            <a:r>
              <a:rPr lang="en-US" altLang="en-US" b="1">
                <a:latin typeface="Arial" panose="020B0604020202020204" pitchFamily="34" charset="0"/>
                <a:cs typeface="Arial" panose="020B0604020202020204" pitchFamily="34" charset="0"/>
              </a:rPr>
              <a:t>swelling of cells is reversible.</a:t>
            </a:r>
          </a:p>
          <a:p>
            <a:pPr eaLnBrk="1" hangingPunct="1"/>
            <a:r>
              <a:rPr lang="en-US" altLang="en-US" b="1">
                <a:latin typeface="Arial" panose="020B0604020202020204" pitchFamily="34" charset="0"/>
                <a:cs typeface="Arial" panose="020B0604020202020204" pitchFamily="34" charset="0"/>
              </a:rPr>
              <a:t>Fatty change,</a:t>
            </a:r>
            <a:r>
              <a:rPr lang="en-US" altLang="en-US">
                <a:latin typeface="Arial" panose="020B0604020202020204" pitchFamily="34" charset="0"/>
                <a:cs typeface="Arial" panose="020B0604020202020204" pitchFamily="34" charset="0"/>
              </a:rPr>
              <a:t> occurring in hypoxic injury and various forms of toxic or metabolic injury, is manifested by the appearance of lipid vacuoles in the cytoplasm (see Fig. 1-15). It is a less universal reaction, principally encountered in cells participating in fat metabolism (e.g., hepatocytes and myocardial cells), and </a:t>
            </a:r>
            <a:r>
              <a:rPr lang="en-US" altLang="en-US" b="1">
                <a:latin typeface="Arial" panose="020B0604020202020204" pitchFamily="34" charset="0"/>
                <a:cs typeface="Arial" panose="020B0604020202020204" pitchFamily="34" charset="0"/>
              </a:rPr>
              <a:t>is also reversible.</a:t>
            </a: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p:txBody>
      </p:sp>
      <p:sp>
        <p:nvSpPr>
          <p:cNvPr id="20486" name="Date Placeholder 6">
            <a:extLst>
              <a:ext uri="{FF2B5EF4-FFF2-40B4-BE49-F238E27FC236}">
                <a16:creationId xmlns:a16="http://schemas.microsoft.com/office/drawing/2014/main" id="{24499E23-1846-473A-A876-C10B0E659F35}"/>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0194657-F780-4DBB-A2B0-B32CFD4E517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22531" name="Rectangle 7">
            <a:extLst>
              <a:ext uri="{FF2B5EF4-FFF2-40B4-BE49-F238E27FC236}">
                <a16:creationId xmlns:a16="http://schemas.microsoft.com/office/drawing/2014/main" id="{1721E1F9-23C3-4C6E-901B-8FC7ADC828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8F47BF5-74C6-486A-A9BF-8296F6056449}" type="slidenum">
              <a:rPr lang="en-US" altLang="en-US"/>
              <a:pPr>
                <a:spcBef>
                  <a:spcPct val="0"/>
                </a:spcBef>
              </a:pPr>
              <a:t>8</a:t>
            </a:fld>
            <a:endParaRPr lang="en-US" altLang="en-US"/>
          </a:p>
        </p:txBody>
      </p:sp>
      <p:sp>
        <p:nvSpPr>
          <p:cNvPr id="22532" name="Rectangle 2">
            <a:extLst>
              <a:ext uri="{FF2B5EF4-FFF2-40B4-BE49-F238E27FC236}">
                <a16:creationId xmlns:a16="http://schemas.microsoft.com/office/drawing/2014/main" id="{B9B85124-FF84-463B-9525-079943E56E3C}"/>
              </a:ext>
            </a:extLst>
          </p:cNvPr>
          <p:cNvSpPr>
            <a:spLocks noRot="1" noChangeArrowheads="1" noTextEdit="1"/>
          </p:cNvSpPr>
          <p:nvPr>
            <p:ph type="sldImg"/>
          </p:nvPr>
        </p:nvSpPr>
        <p:spPr>
          <a:xfrm>
            <a:off x="1141413" y="685800"/>
            <a:ext cx="4572000" cy="3429000"/>
          </a:xfrm>
          <a:ln/>
        </p:spPr>
      </p:sp>
      <p:sp>
        <p:nvSpPr>
          <p:cNvPr id="22533" name="Rectangle 3">
            <a:extLst>
              <a:ext uri="{FF2B5EF4-FFF2-40B4-BE49-F238E27FC236}">
                <a16:creationId xmlns:a16="http://schemas.microsoft.com/office/drawing/2014/main" id="{2C358A93-D871-4314-9368-2E69AD0A50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cs typeface="Arial" panose="020B0604020202020204" pitchFamily="34" charset="0"/>
            </a:endParaRPr>
          </a:p>
        </p:txBody>
      </p:sp>
      <p:sp>
        <p:nvSpPr>
          <p:cNvPr id="22534" name="Date Placeholder 6">
            <a:extLst>
              <a:ext uri="{FF2B5EF4-FFF2-40B4-BE49-F238E27FC236}">
                <a16:creationId xmlns:a16="http://schemas.microsoft.com/office/drawing/2014/main" id="{BE5EC0DB-3FFB-4914-9876-323554764375}"/>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F7BEEAA-02A2-48B6-A0AA-556571CAB5D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Dr. Marwan Qubaja / Pathology</a:t>
            </a:r>
          </a:p>
        </p:txBody>
      </p:sp>
      <p:sp>
        <p:nvSpPr>
          <p:cNvPr id="24579" name="Rectangle 7">
            <a:extLst>
              <a:ext uri="{FF2B5EF4-FFF2-40B4-BE49-F238E27FC236}">
                <a16:creationId xmlns:a16="http://schemas.microsoft.com/office/drawing/2014/main" id="{F1841BFD-1C3E-4C95-A045-1F5BBC2D2D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80D641B-A65B-40D6-8898-A030A18EED7C}" type="slidenum">
              <a:rPr lang="en-US" altLang="en-US"/>
              <a:pPr>
                <a:spcBef>
                  <a:spcPct val="0"/>
                </a:spcBef>
              </a:pPr>
              <a:t>9</a:t>
            </a:fld>
            <a:endParaRPr lang="en-US" altLang="en-US"/>
          </a:p>
        </p:txBody>
      </p:sp>
      <p:sp>
        <p:nvSpPr>
          <p:cNvPr id="24580" name="Rectangle 2">
            <a:extLst>
              <a:ext uri="{FF2B5EF4-FFF2-40B4-BE49-F238E27FC236}">
                <a16:creationId xmlns:a16="http://schemas.microsoft.com/office/drawing/2014/main" id="{AD0645F9-ACA0-493D-8D9C-F841110611EF}"/>
              </a:ext>
            </a:extLst>
          </p:cNvPr>
          <p:cNvSpPr>
            <a:spLocks noRot="1" noChangeArrowheads="1" noTextEdit="1"/>
          </p:cNvSpPr>
          <p:nvPr>
            <p:ph type="sldImg"/>
          </p:nvPr>
        </p:nvSpPr>
        <p:spPr>
          <a:xfrm>
            <a:off x="1141413" y="685800"/>
            <a:ext cx="4572000" cy="3429000"/>
          </a:xfrm>
          <a:ln/>
        </p:spPr>
      </p:sp>
      <p:sp>
        <p:nvSpPr>
          <p:cNvPr id="24581" name="Rectangle 3">
            <a:extLst>
              <a:ext uri="{FF2B5EF4-FFF2-40B4-BE49-F238E27FC236}">
                <a16:creationId xmlns:a16="http://schemas.microsoft.com/office/drawing/2014/main" id="{F4DCDDCF-AAB7-472F-84E1-BC12FA3618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cs typeface="Arial" panose="020B0604020202020204" pitchFamily="34" charset="0"/>
            </a:endParaRPr>
          </a:p>
        </p:txBody>
      </p:sp>
      <p:sp>
        <p:nvSpPr>
          <p:cNvPr id="24582" name="Date Placeholder 6">
            <a:extLst>
              <a:ext uri="{FF2B5EF4-FFF2-40B4-BE49-F238E27FC236}">
                <a16:creationId xmlns:a16="http://schemas.microsoft.com/office/drawing/2014/main" id="{37E32BCF-7B8F-4FC4-97AB-4073ED648A0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CH 1 - Reversible and Irreversible Cell Injury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2F108E3-AF38-4E7F-A2FF-818BE9E967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977C57-F9BD-4C1E-A5A8-BDE8C490B1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3D8834-72C6-463F-BB76-108FE51641E1}"/>
              </a:ext>
            </a:extLst>
          </p:cNvPr>
          <p:cNvSpPr>
            <a:spLocks noGrp="1" noChangeArrowheads="1"/>
          </p:cNvSpPr>
          <p:nvPr>
            <p:ph type="sldNum" sz="quarter" idx="12"/>
          </p:nvPr>
        </p:nvSpPr>
        <p:spPr>
          <a:ln/>
        </p:spPr>
        <p:txBody>
          <a:bodyPr/>
          <a:lstStyle>
            <a:lvl1pPr>
              <a:defRPr/>
            </a:lvl1pPr>
          </a:lstStyle>
          <a:p>
            <a:pPr>
              <a:defRPr/>
            </a:pPr>
            <a:fld id="{5CA0D0A7-C247-4784-B2DE-1BC95154439B}" type="slidenum">
              <a:rPr lang="en-US" altLang="en-US"/>
              <a:pPr>
                <a:defRPr/>
              </a:pPr>
              <a:t>‹#›</a:t>
            </a:fld>
            <a:endParaRPr lang="en-US" altLang="en-US"/>
          </a:p>
        </p:txBody>
      </p:sp>
    </p:spTree>
    <p:extLst>
      <p:ext uri="{BB962C8B-B14F-4D97-AF65-F5344CB8AC3E}">
        <p14:creationId xmlns:p14="http://schemas.microsoft.com/office/powerpoint/2010/main" val="1228236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8F5689-5F8A-4015-86F1-F420054D6A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0459235-83CC-4917-BB7E-7B9EFBB652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38B041-BB76-4DBD-8337-59CE5E8A9DCB}"/>
              </a:ext>
            </a:extLst>
          </p:cNvPr>
          <p:cNvSpPr>
            <a:spLocks noGrp="1" noChangeArrowheads="1"/>
          </p:cNvSpPr>
          <p:nvPr>
            <p:ph type="sldNum" sz="quarter" idx="12"/>
          </p:nvPr>
        </p:nvSpPr>
        <p:spPr>
          <a:ln/>
        </p:spPr>
        <p:txBody>
          <a:bodyPr/>
          <a:lstStyle>
            <a:lvl1pPr>
              <a:defRPr/>
            </a:lvl1pPr>
          </a:lstStyle>
          <a:p>
            <a:pPr>
              <a:defRPr/>
            </a:pPr>
            <a:fld id="{B5EB9DB6-D856-444E-8B86-F8D5E8F584AC}" type="slidenum">
              <a:rPr lang="en-US" altLang="en-US"/>
              <a:pPr>
                <a:defRPr/>
              </a:pPr>
              <a:t>‹#›</a:t>
            </a:fld>
            <a:endParaRPr lang="en-US" altLang="en-US"/>
          </a:p>
        </p:txBody>
      </p:sp>
    </p:spTree>
    <p:extLst>
      <p:ext uri="{BB962C8B-B14F-4D97-AF65-F5344CB8AC3E}">
        <p14:creationId xmlns:p14="http://schemas.microsoft.com/office/powerpoint/2010/main" val="220382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2E5DD0-0CF2-4CB7-8307-876B375EE0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506675-2DC5-447D-8F06-0E0B86D1FD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0509CF-D7C9-4C35-96C2-0FBBC04CFF1D}"/>
              </a:ext>
            </a:extLst>
          </p:cNvPr>
          <p:cNvSpPr>
            <a:spLocks noGrp="1" noChangeArrowheads="1"/>
          </p:cNvSpPr>
          <p:nvPr>
            <p:ph type="sldNum" sz="quarter" idx="12"/>
          </p:nvPr>
        </p:nvSpPr>
        <p:spPr>
          <a:ln/>
        </p:spPr>
        <p:txBody>
          <a:bodyPr/>
          <a:lstStyle>
            <a:lvl1pPr>
              <a:defRPr/>
            </a:lvl1pPr>
          </a:lstStyle>
          <a:p>
            <a:pPr>
              <a:defRPr/>
            </a:pPr>
            <a:fld id="{29B09E77-329F-4C1E-A10D-0B51462277C3}" type="slidenum">
              <a:rPr lang="en-US" altLang="en-US"/>
              <a:pPr>
                <a:defRPr/>
              </a:pPr>
              <a:t>‹#›</a:t>
            </a:fld>
            <a:endParaRPr lang="en-US" altLang="en-US"/>
          </a:p>
        </p:txBody>
      </p:sp>
    </p:spTree>
    <p:extLst>
      <p:ext uri="{BB962C8B-B14F-4D97-AF65-F5344CB8AC3E}">
        <p14:creationId xmlns:p14="http://schemas.microsoft.com/office/powerpoint/2010/main" val="626279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F7746F4B-0423-444F-8A7C-F769F67BFB70}"/>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9EC3ABE2-CFCB-4832-964C-E40939CFE1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B0E474A9-43E0-4DAE-8F6C-1E794A9038A4}"/>
              </a:ext>
            </a:extLst>
          </p:cNvPr>
          <p:cNvSpPr>
            <a:spLocks noGrp="1" noChangeArrowheads="1"/>
          </p:cNvSpPr>
          <p:nvPr>
            <p:ph type="sldNum" sz="quarter" idx="12"/>
          </p:nvPr>
        </p:nvSpPr>
        <p:spPr>
          <a:ln/>
        </p:spPr>
        <p:txBody>
          <a:bodyPr/>
          <a:lstStyle>
            <a:lvl1pPr>
              <a:defRPr/>
            </a:lvl1pPr>
          </a:lstStyle>
          <a:p>
            <a:pPr>
              <a:defRPr/>
            </a:pPr>
            <a:fld id="{AD4ED7BD-896A-4C4E-8E43-F504D62844A4}" type="slidenum">
              <a:rPr lang="en-US" altLang="en-US"/>
              <a:pPr>
                <a:defRPr/>
              </a:pPr>
              <a:t>‹#›</a:t>
            </a:fld>
            <a:endParaRPr lang="en-US" altLang="en-US"/>
          </a:p>
        </p:txBody>
      </p:sp>
    </p:spTree>
    <p:extLst>
      <p:ext uri="{BB962C8B-B14F-4D97-AF65-F5344CB8AC3E}">
        <p14:creationId xmlns:p14="http://schemas.microsoft.com/office/powerpoint/2010/main" val="737631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2FFF5EF-95B9-4B62-8B6F-1B37FB91DEF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20DE904-5BD2-4991-8DAF-8419EAA83C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7DBD31E-3496-41AD-8C55-92C46E0428ED}"/>
              </a:ext>
            </a:extLst>
          </p:cNvPr>
          <p:cNvSpPr>
            <a:spLocks noGrp="1" noChangeArrowheads="1"/>
          </p:cNvSpPr>
          <p:nvPr>
            <p:ph type="sldNum" sz="quarter" idx="12"/>
          </p:nvPr>
        </p:nvSpPr>
        <p:spPr>
          <a:ln/>
        </p:spPr>
        <p:txBody>
          <a:bodyPr/>
          <a:lstStyle>
            <a:lvl1pPr>
              <a:defRPr/>
            </a:lvl1pPr>
          </a:lstStyle>
          <a:p>
            <a:pPr>
              <a:defRPr/>
            </a:pPr>
            <a:fld id="{502DD7BD-2F5E-4571-8447-82FD226AFF83}" type="slidenum">
              <a:rPr lang="en-US" altLang="en-US"/>
              <a:pPr>
                <a:defRPr/>
              </a:pPr>
              <a:t>‹#›</a:t>
            </a:fld>
            <a:endParaRPr lang="en-US" altLang="en-US"/>
          </a:p>
        </p:txBody>
      </p:sp>
    </p:spTree>
    <p:extLst>
      <p:ext uri="{BB962C8B-B14F-4D97-AF65-F5344CB8AC3E}">
        <p14:creationId xmlns:p14="http://schemas.microsoft.com/office/powerpoint/2010/main" val="1918722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13C46F2-AE48-43EE-8E88-0884AF591E2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9862E5-28F8-494D-B9F0-B5199FF26B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29E0260-4323-4675-890C-50BA7E13EC41}"/>
              </a:ext>
            </a:extLst>
          </p:cNvPr>
          <p:cNvSpPr>
            <a:spLocks noGrp="1" noChangeArrowheads="1"/>
          </p:cNvSpPr>
          <p:nvPr>
            <p:ph type="sldNum" sz="quarter" idx="12"/>
          </p:nvPr>
        </p:nvSpPr>
        <p:spPr>
          <a:ln/>
        </p:spPr>
        <p:txBody>
          <a:bodyPr/>
          <a:lstStyle>
            <a:lvl1pPr>
              <a:defRPr/>
            </a:lvl1pPr>
          </a:lstStyle>
          <a:p>
            <a:pPr>
              <a:defRPr/>
            </a:pPr>
            <a:fld id="{132AB368-F980-4A29-B7F7-C258F22D3ADC}" type="slidenum">
              <a:rPr lang="en-US" altLang="en-US"/>
              <a:pPr>
                <a:defRPr/>
              </a:pPr>
              <a:t>‹#›</a:t>
            </a:fld>
            <a:endParaRPr lang="en-US" altLang="en-US"/>
          </a:p>
        </p:txBody>
      </p:sp>
    </p:spTree>
    <p:extLst>
      <p:ext uri="{BB962C8B-B14F-4D97-AF65-F5344CB8AC3E}">
        <p14:creationId xmlns:p14="http://schemas.microsoft.com/office/powerpoint/2010/main" val="3556851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3B7F7E0-F907-43FB-AA2E-F70C6729D0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C5DBB0-6967-404F-A4B6-C76F383772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ED5CF40-9E29-4F0A-86FA-E6256C87EADD}"/>
              </a:ext>
            </a:extLst>
          </p:cNvPr>
          <p:cNvSpPr>
            <a:spLocks noGrp="1" noChangeArrowheads="1"/>
          </p:cNvSpPr>
          <p:nvPr>
            <p:ph type="sldNum" sz="quarter" idx="12"/>
          </p:nvPr>
        </p:nvSpPr>
        <p:spPr>
          <a:ln/>
        </p:spPr>
        <p:txBody>
          <a:bodyPr/>
          <a:lstStyle>
            <a:lvl1pPr>
              <a:defRPr/>
            </a:lvl1pPr>
          </a:lstStyle>
          <a:p>
            <a:pPr>
              <a:defRPr/>
            </a:pPr>
            <a:fld id="{4E74FC2A-AB89-46F4-A2A6-9DBF3903B3E2}" type="slidenum">
              <a:rPr lang="en-US" altLang="en-US"/>
              <a:pPr>
                <a:defRPr/>
              </a:pPr>
              <a:t>‹#›</a:t>
            </a:fld>
            <a:endParaRPr lang="en-US" altLang="en-US"/>
          </a:p>
        </p:txBody>
      </p:sp>
    </p:spTree>
    <p:extLst>
      <p:ext uri="{BB962C8B-B14F-4D97-AF65-F5344CB8AC3E}">
        <p14:creationId xmlns:p14="http://schemas.microsoft.com/office/powerpoint/2010/main" val="3560525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5A49B84-9DA1-4482-AF89-1A4751A45690}"/>
              </a:ext>
            </a:extLst>
          </p:cNvPr>
          <p:cNvSpPr>
            <a:spLocks noGrp="1"/>
          </p:cNvSpPr>
          <p:nvPr>
            <p:ph type="dt" sz="half" idx="10"/>
          </p:nvPr>
        </p:nvSpPr>
        <p:spPr/>
        <p:txBody>
          <a:bodyPr/>
          <a:lstStyle>
            <a:lvl1pPr>
              <a:defRPr/>
            </a:lvl1pPr>
          </a:lstStyle>
          <a:p>
            <a:pPr>
              <a:defRPr/>
            </a:pPr>
            <a:fld id="{4175258D-D04F-4B16-BF93-45544669ABC8}" type="datetimeFigureOut">
              <a:rPr lang="en-US"/>
              <a:pPr>
                <a:defRPr/>
              </a:pPr>
              <a:t>23-09-2018</a:t>
            </a:fld>
            <a:endParaRPr lang="en-US"/>
          </a:p>
        </p:txBody>
      </p:sp>
      <p:sp>
        <p:nvSpPr>
          <p:cNvPr id="5" name="Footer Placeholder 4">
            <a:extLst>
              <a:ext uri="{FF2B5EF4-FFF2-40B4-BE49-F238E27FC236}">
                <a16:creationId xmlns:a16="http://schemas.microsoft.com/office/drawing/2014/main" id="{FAD586E0-0244-4982-9395-D6BBC6303F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7D3275-0928-4E52-A6AC-AA91453ADD04}"/>
              </a:ext>
            </a:extLst>
          </p:cNvPr>
          <p:cNvSpPr>
            <a:spLocks noGrp="1"/>
          </p:cNvSpPr>
          <p:nvPr>
            <p:ph type="sldNum" sz="quarter" idx="12"/>
          </p:nvPr>
        </p:nvSpPr>
        <p:spPr/>
        <p:txBody>
          <a:bodyPr/>
          <a:lstStyle>
            <a:lvl1pPr>
              <a:defRPr/>
            </a:lvl1pPr>
          </a:lstStyle>
          <a:p>
            <a:pPr>
              <a:defRPr/>
            </a:pPr>
            <a:fld id="{543B933A-F91E-473E-9F20-813C4078E691}" type="slidenum">
              <a:rPr lang="en-US" altLang="en-US"/>
              <a:pPr>
                <a:defRPr/>
              </a:pPr>
              <a:t>‹#›</a:t>
            </a:fld>
            <a:endParaRPr lang="en-US" altLang="en-US"/>
          </a:p>
        </p:txBody>
      </p:sp>
    </p:spTree>
    <p:extLst>
      <p:ext uri="{BB962C8B-B14F-4D97-AF65-F5344CB8AC3E}">
        <p14:creationId xmlns:p14="http://schemas.microsoft.com/office/powerpoint/2010/main" val="2703101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9BE33-532D-45D3-80F1-04FA23E2531C}"/>
              </a:ext>
            </a:extLst>
          </p:cNvPr>
          <p:cNvSpPr>
            <a:spLocks noGrp="1"/>
          </p:cNvSpPr>
          <p:nvPr>
            <p:ph type="dt" sz="half" idx="10"/>
          </p:nvPr>
        </p:nvSpPr>
        <p:spPr/>
        <p:txBody>
          <a:bodyPr/>
          <a:lstStyle>
            <a:lvl1pPr>
              <a:defRPr/>
            </a:lvl1pPr>
          </a:lstStyle>
          <a:p>
            <a:pPr>
              <a:defRPr/>
            </a:pPr>
            <a:fld id="{DD219CCD-FDA3-4177-A19C-BC5CF4255E93}" type="datetimeFigureOut">
              <a:rPr lang="en-US"/>
              <a:pPr>
                <a:defRPr/>
              </a:pPr>
              <a:t>23-09-2018</a:t>
            </a:fld>
            <a:endParaRPr lang="en-US"/>
          </a:p>
        </p:txBody>
      </p:sp>
      <p:sp>
        <p:nvSpPr>
          <p:cNvPr id="5" name="Footer Placeholder 4">
            <a:extLst>
              <a:ext uri="{FF2B5EF4-FFF2-40B4-BE49-F238E27FC236}">
                <a16:creationId xmlns:a16="http://schemas.microsoft.com/office/drawing/2014/main" id="{F5E22D81-89B0-47C1-9478-36A07516A6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D47005-954C-47BB-A8DB-B4A9D07EEF4C}"/>
              </a:ext>
            </a:extLst>
          </p:cNvPr>
          <p:cNvSpPr>
            <a:spLocks noGrp="1"/>
          </p:cNvSpPr>
          <p:nvPr>
            <p:ph type="sldNum" sz="quarter" idx="12"/>
          </p:nvPr>
        </p:nvSpPr>
        <p:spPr/>
        <p:txBody>
          <a:bodyPr/>
          <a:lstStyle>
            <a:lvl1pPr>
              <a:defRPr/>
            </a:lvl1pPr>
          </a:lstStyle>
          <a:p>
            <a:pPr>
              <a:defRPr/>
            </a:pPr>
            <a:fld id="{CB69D779-86E2-4451-B8EF-3FFF8DF19CAA}" type="slidenum">
              <a:rPr lang="en-US" altLang="en-US"/>
              <a:pPr>
                <a:defRPr/>
              </a:pPr>
              <a:t>‹#›</a:t>
            </a:fld>
            <a:endParaRPr lang="en-US" altLang="en-US"/>
          </a:p>
        </p:txBody>
      </p:sp>
    </p:spTree>
    <p:extLst>
      <p:ext uri="{BB962C8B-B14F-4D97-AF65-F5344CB8AC3E}">
        <p14:creationId xmlns:p14="http://schemas.microsoft.com/office/powerpoint/2010/main" val="2894958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6926E2-B987-4711-8AE0-43D63937FEE8}"/>
              </a:ext>
            </a:extLst>
          </p:cNvPr>
          <p:cNvSpPr>
            <a:spLocks noGrp="1"/>
          </p:cNvSpPr>
          <p:nvPr>
            <p:ph type="dt" sz="half" idx="10"/>
          </p:nvPr>
        </p:nvSpPr>
        <p:spPr/>
        <p:txBody>
          <a:bodyPr/>
          <a:lstStyle>
            <a:lvl1pPr>
              <a:defRPr/>
            </a:lvl1pPr>
          </a:lstStyle>
          <a:p>
            <a:pPr>
              <a:defRPr/>
            </a:pPr>
            <a:fld id="{64673EB6-DA56-4B59-B95A-065762122006}" type="datetimeFigureOut">
              <a:rPr lang="en-US"/>
              <a:pPr>
                <a:defRPr/>
              </a:pPr>
              <a:t>23-09-2018</a:t>
            </a:fld>
            <a:endParaRPr lang="en-US"/>
          </a:p>
        </p:txBody>
      </p:sp>
      <p:sp>
        <p:nvSpPr>
          <p:cNvPr id="5" name="Footer Placeholder 4">
            <a:extLst>
              <a:ext uri="{FF2B5EF4-FFF2-40B4-BE49-F238E27FC236}">
                <a16:creationId xmlns:a16="http://schemas.microsoft.com/office/drawing/2014/main" id="{58B603BE-2C46-4608-970D-A7CD6FB1AA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6865CE-7D31-4D81-811B-E6744423F2F7}"/>
              </a:ext>
            </a:extLst>
          </p:cNvPr>
          <p:cNvSpPr>
            <a:spLocks noGrp="1"/>
          </p:cNvSpPr>
          <p:nvPr>
            <p:ph type="sldNum" sz="quarter" idx="12"/>
          </p:nvPr>
        </p:nvSpPr>
        <p:spPr/>
        <p:txBody>
          <a:bodyPr/>
          <a:lstStyle>
            <a:lvl1pPr>
              <a:defRPr/>
            </a:lvl1pPr>
          </a:lstStyle>
          <a:p>
            <a:pPr>
              <a:defRPr/>
            </a:pPr>
            <a:fld id="{A3B7850D-4ECA-4F2A-BE64-E69FE3C95EDD}" type="slidenum">
              <a:rPr lang="en-US" altLang="en-US"/>
              <a:pPr>
                <a:defRPr/>
              </a:pPr>
              <a:t>‹#›</a:t>
            </a:fld>
            <a:endParaRPr lang="en-US" altLang="en-US"/>
          </a:p>
        </p:txBody>
      </p:sp>
    </p:spTree>
    <p:extLst>
      <p:ext uri="{BB962C8B-B14F-4D97-AF65-F5344CB8AC3E}">
        <p14:creationId xmlns:p14="http://schemas.microsoft.com/office/powerpoint/2010/main" val="1592817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7FEE162-15F0-488B-B9B9-6F1D97B21DD3}"/>
              </a:ext>
            </a:extLst>
          </p:cNvPr>
          <p:cNvSpPr>
            <a:spLocks noGrp="1"/>
          </p:cNvSpPr>
          <p:nvPr>
            <p:ph type="dt" sz="half" idx="10"/>
          </p:nvPr>
        </p:nvSpPr>
        <p:spPr/>
        <p:txBody>
          <a:bodyPr/>
          <a:lstStyle>
            <a:lvl1pPr>
              <a:defRPr/>
            </a:lvl1pPr>
          </a:lstStyle>
          <a:p>
            <a:pPr>
              <a:defRPr/>
            </a:pPr>
            <a:fld id="{0F428E05-F9F1-491E-A345-1B295FFC0255}" type="datetimeFigureOut">
              <a:rPr lang="en-US"/>
              <a:pPr>
                <a:defRPr/>
              </a:pPr>
              <a:t>23-09-2018</a:t>
            </a:fld>
            <a:endParaRPr lang="en-US"/>
          </a:p>
        </p:txBody>
      </p:sp>
      <p:sp>
        <p:nvSpPr>
          <p:cNvPr id="6" name="Footer Placeholder 4">
            <a:extLst>
              <a:ext uri="{FF2B5EF4-FFF2-40B4-BE49-F238E27FC236}">
                <a16:creationId xmlns:a16="http://schemas.microsoft.com/office/drawing/2014/main" id="{C6CDA41A-E356-4EFA-AE52-CCAACD680C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9F67B93-30B8-4F46-B39B-FD2F026D5D47}"/>
              </a:ext>
            </a:extLst>
          </p:cNvPr>
          <p:cNvSpPr>
            <a:spLocks noGrp="1"/>
          </p:cNvSpPr>
          <p:nvPr>
            <p:ph type="sldNum" sz="quarter" idx="12"/>
          </p:nvPr>
        </p:nvSpPr>
        <p:spPr/>
        <p:txBody>
          <a:bodyPr/>
          <a:lstStyle>
            <a:lvl1pPr>
              <a:defRPr/>
            </a:lvl1pPr>
          </a:lstStyle>
          <a:p>
            <a:pPr>
              <a:defRPr/>
            </a:pPr>
            <a:fld id="{3D3A0C1D-26B1-4F86-9389-DDA5E0EC3C5D}" type="slidenum">
              <a:rPr lang="en-US" altLang="en-US"/>
              <a:pPr>
                <a:defRPr/>
              </a:pPr>
              <a:t>‹#›</a:t>
            </a:fld>
            <a:endParaRPr lang="en-US" altLang="en-US"/>
          </a:p>
        </p:txBody>
      </p:sp>
    </p:spTree>
    <p:extLst>
      <p:ext uri="{BB962C8B-B14F-4D97-AF65-F5344CB8AC3E}">
        <p14:creationId xmlns:p14="http://schemas.microsoft.com/office/powerpoint/2010/main" val="298797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C8D91D-A806-44E9-8B38-0D873664A1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0792EB-7B40-48CB-A092-254D6A0753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249DC4-CB26-4678-8E34-2273274D562D}"/>
              </a:ext>
            </a:extLst>
          </p:cNvPr>
          <p:cNvSpPr>
            <a:spLocks noGrp="1" noChangeArrowheads="1"/>
          </p:cNvSpPr>
          <p:nvPr>
            <p:ph type="sldNum" sz="quarter" idx="12"/>
          </p:nvPr>
        </p:nvSpPr>
        <p:spPr>
          <a:ln/>
        </p:spPr>
        <p:txBody>
          <a:bodyPr/>
          <a:lstStyle>
            <a:lvl1pPr>
              <a:defRPr/>
            </a:lvl1pPr>
          </a:lstStyle>
          <a:p>
            <a:pPr>
              <a:defRPr/>
            </a:pPr>
            <a:fld id="{EB62170E-CD3A-4C63-9981-B1C1D65694A6}" type="slidenum">
              <a:rPr lang="en-US" altLang="en-US"/>
              <a:pPr>
                <a:defRPr/>
              </a:pPr>
              <a:t>‹#›</a:t>
            </a:fld>
            <a:endParaRPr lang="en-US" altLang="en-US"/>
          </a:p>
        </p:txBody>
      </p:sp>
    </p:spTree>
    <p:extLst>
      <p:ext uri="{BB962C8B-B14F-4D97-AF65-F5344CB8AC3E}">
        <p14:creationId xmlns:p14="http://schemas.microsoft.com/office/powerpoint/2010/main" val="1865178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5FEF0B6-DF49-4071-8B54-2463CD0A2BE5}"/>
              </a:ext>
            </a:extLst>
          </p:cNvPr>
          <p:cNvSpPr>
            <a:spLocks noGrp="1"/>
          </p:cNvSpPr>
          <p:nvPr>
            <p:ph type="dt" sz="half" idx="10"/>
          </p:nvPr>
        </p:nvSpPr>
        <p:spPr/>
        <p:txBody>
          <a:bodyPr/>
          <a:lstStyle>
            <a:lvl1pPr>
              <a:defRPr/>
            </a:lvl1pPr>
          </a:lstStyle>
          <a:p>
            <a:pPr>
              <a:defRPr/>
            </a:pPr>
            <a:fld id="{6C6E5274-0CC8-418A-8C20-2F3C68DF4126}" type="datetimeFigureOut">
              <a:rPr lang="en-US"/>
              <a:pPr>
                <a:defRPr/>
              </a:pPr>
              <a:t>23-09-2018</a:t>
            </a:fld>
            <a:endParaRPr lang="en-US"/>
          </a:p>
        </p:txBody>
      </p:sp>
      <p:sp>
        <p:nvSpPr>
          <p:cNvPr id="8" name="Footer Placeholder 4">
            <a:extLst>
              <a:ext uri="{FF2B5EF4-FFF2-40B4-BE49-F238E27FC236}">
                <a16:creationId xmlns:a16="http://schemas.microsoft.com/office/drawing/2014/main" id="{C769421E-00FB-49F2-BC87-EE51887E39B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08526EC-D40F-4A52-9F4C-4EE6766A1DA4}"/>
              </a:ext>
            </a:extLst>
          </p:cNvPr>
          <p:cNvSpPr>
            <a:spLocks noGrp="1"/>
          </p:cNvSpPr>
          <p:nvPr>
            <p:ph type="sldNum" sz="quarter" idx="12"/>
          </p:nvPr>
        </p:nvSpPr>
        <p:spPr/>
        <p:txBody>
          <a:bodyPr/>
          <a:lstStyle>
            <a:lvl1pPr>
              <a:defRPr/>
            </a:lvl1pPr>
          </a:lstStyle>
          <a:p>
            <a:pPr>
              <a:defRPr/>
            </a:pPr>
            <a:fld id="{37ECB89E-08A8-40E2-A889-5BDD22712983}" type="slidenum">
              <a:rPr lang="en-US" altLang="en-US"/>
              <a:pPr>
                <a:defRPr/>
              </a:pPr>
              <a:t>‹#›</a:t>
            </a:fld>
            <a:endParaRPr lang="en-US" altLang="en-US"/>
          </a:p>
        </p:txBody>
      </p:sp>
    </p:spTree>
    <p:extLst>
      <p:ext uri="{BB962C8B-B14F-4D97-AF65-F5344CB8AC3E}">
        <p14:creationId xmlns:p14="http://schemas.microsoft.com/office/powerpoint/2010/main" val="3634783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C9BC243-A62D-43C8-8C3D-F46DACD2445F}"/>
              </a:ext>
            </a:extLst>
          </p:cNvPr>
          <p:cNvSpPr>
            <a:spLocks noGrp="1"/>
          </p:cNvSpPr>
          <p:nvPr>
            <p:ph type="dt" sz="half" idx="10"/>
          </p:nvPr>
        </p:nvSpPr>
        <p:spPr/>
        <p:txBody>
          <a:bodyPr/>
          <a:lstStyle>
            <a:lvl1pPr>
              <a:defRPr/>
            </a:lvl1pPr>
          </a:lstStyle>
          <a:p>
            <a:pPr>
              <a:defRPr/>
            </a:pPr>
            <a:fld id="{C698C3F0-D531-41D7-ACE1-73D9CC60D20D}" type="datetimeFigureOut">
              <a:rPr lang="en-US"/>
              <a:pPr>
                <a:defRPr/>
              </a:pPr>
              <a:t>23-09-2018</a:t>
            </a:fld>
            <a:endParaRPr lang="en-US"/>
          </a:p>
        </p:txBody>
      </p:sp>
      <p:sp>
        <p:nvSpPr>
          <p:cNvPr id="4" name="Footer Placeholder 4">
            <a:extLst>
              <a:ext uri="{FF2B5EF4-FFF2-40B4-BE49-F238E27FC236}">
                <a16:creationId xmlns:a16="http://schemas.microsoft.com/office/drawing/2014/main" id="{19F807CD-33A2-4510-A951-89B5590FC92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680BD31-46E4-4CC3-8480-FAC8B62F8961}"/>
              </a:ext>
            </a:extLst>
          </p:cNvPr>
          <p:cNvSpPr>
            <a:spLocks noGrp="1"/>
          </p:cNvSpPr>
          <p:nvPr>
            <p:ph type="sldNum" sz="quarter" idx="12"/>
          </p:nvPr>
        </p:nvSpPr>
        <p:spPr/>
        <p:txBody>
          <a:bodyPr/>
          <a:lstStyle>
            <a:lvl1pPr>
              <a:defRPr/>
            </a:lvl1pPr>
          </a:lstStyle>
          <a:p>
            <a:pPr>
              <a:defRPr/>
            </a:pPr>
            <a:fld id="{56934DAC-EE64-4D75-8A65-5F57CC719CCB}" type="slidenum">
              <a:rPr lang="en-US" altLang="en-US"/>
              <a:pPr>
                <a:defRPr/>
              </a:pPr>
              <a:t>‹#›</a:t>
            </a:fld>
            <a:endParaRPr lang="en-US" altLang="en-US"/>
          </a:p>
        </p:txBody>
      </p:sp>
    </p:spTree>
    <p:extLst>
      <p:ext uri="{BB962C8B-B14F-4D97-AF65-F5344CB8AC3E}">
        <p14:creationId xmlns:p14="http://schemas.microsoft.com/office/powerpoint/2010/main" val="1000566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89B8F69-1818-4650-8CEF-694B422A5EE9}"/>
              </a:ext>
            </a:extLst>
          </p:cNvPr>
          <p:cNvSpPr>
            <a:spLocks noGrp="1"/>
          </p:cNvSpPr>
          <p:nvPr>
            <p:ph type="dt" sz="half" idx="10"/>
          </p:nvPr>
        </p:nvSpPr>
        <p:spPr/>
        <p:txBody>
          <a:bodyPr/>
          <a:lstStyle>
            <a:lvl1pPr>
              <a:defRPr/>
            </a:lvl1pPr>
          </a:lstStyle>
          <a:p>
            <a:pPr>
              <a:defRPr/>
            </a:pPr>
            <a:fld id="{7724E76F-40CF-4186-96D8-451AB1E888C6}" type="datetimeFigureOut">
              <a:rPr lang="en-US"/>
              <a:pPr>
                <a:defRPr/>
              </a:pPr>
              <a:t>23-09-2018</a:t>
            </a:fld>
            <a:endParaRPr lang="en-US"/>
          </a:p>
        </p:txBody>
      </p:sp>
      <p:sp>
        <p:nvSpPr>
          <p:cNvPr id="3" name="Footer Placeholder 4">
            <a:extLst>
              <a:ext uri="{FF2B5EF4-FFF2-40B4-BE49-F238E27FC236}">
                <a16:creationId xmlns:a16="http://schemas.microsoft.com/office/drawing/2014/main" id="{76DA1EE3-68A4-4CBD-B787-FF330B12F44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E544A29-3F7A-4B52-B718-51376929B9B2}"/>
              </a:ext>
            </a:extLst>
          </p:cNvPr>
          <p:cNvSpPr>
            <a:spLocks noGrp="1"/>
          </p:cNvSpPr>
          <p:nvPr>
            <p:ph type="sldNum" sz="quarter" idx="12"/>
          </p:nvPr>
        </p:nvSpPr>
        <p:spPr/>
        <p:txBody>
          <a:bodyPr/>
          <a:lstStyle>
            <a:lvl1pPr>
              <a:defRPr/>
            </a:lvl1pPr>
          </a:lstStyle>
          <a:p>
            <a:pPr>
              <a:defRPr/>
            </a:pPr>
            <a:fld id="{A4F41119-897B-4922-9EB2-0631240F9350}" type="slidenum">
              <a:rPr lang="en-US" altLang="en-US"/>
              <a:pPr>
                <a:defRPr/>
              </a:pPr>
              <a:t>‹#›</a:t>
            </a:fld>
            <a:endParaRPr lang="en-US" altLang="en-US"/>
          </a:p>
        </p:txBody>
      </p:sp>
    </p:spTree>
    <p:extLst>
      <p:ext uri="{BB962C8B-B14F-4D97-AF65-F5344CB8AC3E}">
        <p14:creationId xmlns:p14="http://schemas.microsoft.com/office/powerpoint/2010/main" val="721016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FDC126D-B715-4082-BC76-C26EEDC8097F}"/>
              </a:ext>
            </a:extLst>
          </p:cNvPr>
          <p:cNvSpPr>
            <a:spLocks noGrp="1"/>
          </p:cNvSpPr>
          <p:nvPr>
            <p:ph type="dt" sz="half" idx="10"/>
          </p:nvPr>
        </p:nvSpPr>
        <p:spPr/>
        <p:txBody>
          <a:bodyPr/>
          <a:lstStyle>
            <a:lvl1pPr>
              <a:defRPr/>
            </a:lvl1pPr>
          </a:lstStyle>
          <a:p>
            <a:pPr>
              <a:defRPr/>
            </a:pPr>
            <a:fld id="{F13A4318-D37C-422B-B204-7B8E9BF017E5}" type="datetimeFigureOut">
              <a:rPr lang="en-US"/>
              <a:pPr>
                <a:defRPr/>
              </a:pPr>
              <a:t>23-09-2018</a:t>
            </a:fld>
            <a:endParaRPr lang="en-US"/>
          </a:p>
        </p:txBody>
      </p:sp>
      <p:sp>
        <p:nvSpPr>
          <p:cNvPr id="6" name="Footer Placeholder 4">
            <a:extLst>
              <a:ext uri="{FF2B5EF4-FFF2-40B4-BE49-F238E27FC236}">
                <a16:creationId xmlns:a16="http://schemas.microsoft.com/office/drawing/2014/main" id="{32A77571-FAD6-4256-B178-B9ABA3F554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CAC1FD3-9E9D-4729-AE3C-A26EFFB98FD0}"/>
              </a:ext>
            </a:extLst>
          </p:cNvPr>
          <p:cNvSpPr>
            <a:spLocks noGrp="1"/>
          </p:cNvSpPr>
          <p:nvPr>
            <p:ph type="sldNum" sz="quarter" idx="12"/>
          </p:nvPr>
        </p:nvSpPr>
        <p:spPr/>
        <p:txBody>
          <a:bodyPr/>
          <a:lstStyle>
            <a:lvl1pPr>
              <a:defRPr/>
            </a:lvl1pPr>
          </a:lstStyle>
          <a:p>
            <a:pPr>
              <a:defRPr/>
            </a:pPr>
            <a:fld id="{B01915D5-521D-4506-9638-F6CBFF56FA2B}" type="slidenum">
              <a:rPr lang="en-US" altLang="en-US"/>
              <a:pPr>
                <a:defRPr/>
              </a:pPr>
              <a:t>‹#›</a:t>
            </a:fld>
            <a:endParaRPr lang="en-US" altLang="en-US"/>
          </a:p>
        </p:txBody>
      </p:sp>
    </p:spTree>
    <p:extLst>
      <p:ext uri="{BB962C8B-B14F-4D97-AF65-F5344CB8AC3E}">
        <p14:creationId xmlns:p14="http://schemas.microsoft.com/office/powerpoint/2010/main" val="1449384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E752E8F-E20E-4AC6-A119-AE1E4B9CD1BB}"/>
              </a:ext>
            </a:extLst>
          </p:cNvPr>
          <p:cNvSpPr>
            <a:spLocks noGrp="1"/>
          </p:cNvSpPr>
          <p:nvPr>
            <p:ph type="dt" sz="half" idx="10"/>
          </p:nvPr>
        </p:nvSpPr>
        <p:spPr/>
        <p:txBody>
          <a:bodyPr/>
          <a:lstStyle>
            <a:lvl1pPr>
              <a:defRPr/>
            </a:lvl1pPr>
          </a:lstStyle>
          <a:p>
            <a:pPr>
              <a:defRPr/>
            </a:pPr>
            <a:fld id="{8B2C7BF3-C1D4-4ECB-8D66-E7CAB8CF544E}" type="datetimeFigureOut">
              <a:rPr lang="en-US"/>
              <a:pPr>
                <a:defRPr/>
              </a:pPr>
              <a:t>23-09-2018</a:t>
            </a:fld>
            <a:endParaRPr lang="en-US"/>
          </a:p>
        </p:txBody>
      </p:sp>
      <p:sp>
        <p:nvSpPr>
          <p:cNvPr id="6" name="Footer Placeholder 4">
            <a:extLst>
              <a:ext uri="{FF2B5EF4-FFF2-40B4-BE49-F238E27FC236}">
                <a16:creationId xmlns:a16="http://schemas.microsoft.com/office/drawing/2014/main" id="{E1728358-F919-4268-BE6E-5DDB432152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13D3875-E75C-46AC-99E3-56F218FBEB44}"/>
              </a:ext>
            </a:extLst>
          </p:cNvPr>
          <p:cNvSpPr>
            <a:spLocks noGrp="1"/>
          </p:cNvSpPr>
          <p:nvPr>
            <p:ph type="sldNum" sz="quarter" idx="12"/>
          </p:nvPr>
        </p:nvSpPr>
        <p:spPr/>
        <p:txBody>
          <a:bodyPr/>
          <a:lstStyle>
            <a:lvl1pPr>
              <a:defRPr/>
            </a:lvl1pPr>
          </a:lstStyle>
          <a:p>
            <a:pPr>
              <a:defRPr/>
            </a:pPr>
            <a:fld id="{749F7DD9-D09D-42D9-BADE-A576506B08C2}" type="slidenum">
              <a:rPr lang="en-US" altLang="en-US"/>
              <a:pPr>
                <a:defRPr/>
              </a:pPr>
              <a:t>‹#›</a:t>
            </a:fld>
            <a:endParaRPr lang="en-US" altLang="en-US"/>
          </a:p>
        </p:txBody>
      </p:sp>
    </p:spTree>
    <p:extLst>
      <p:ext uri="{BB962C8B-B14F-4D97-AF65-F5344CB8AC3E}">
        <p14:creationId xmlns:p14="http://schemas.microsoft.com/office/powerpoint/2010/main" val="2808907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B6FE6-81EF-420B-9FFE-1757218A1F7B}"/>
              </a:ext>
            </a:extLst>
          </p:cNvPr>
          <p:cNvSpPr>
            <a:spLocks noGrp="1"/>
          </p:cNvSpPr>
          <p:nvPr>
            <p:ph type="dt" sz="half" idx="10"/>
          </p:nvPr>
        </p:nvSpPr>
        <p:spPr/>
        <p:txBody>
          <a:bodyPr/>
          <a:lstStyle>
            <a:lvl1pPr>
              <a:defRPr/>
            </a:lvl1pPr>
          </a:lstStyle>
          <a:p>
            <a:pPr>
              <a:defRPr/>
            </a:pPr>
            <a:fld id="{4D4EE073-BF57-4524-B1EF-49FE23554EA6}" type="datetimeFigureOut">
              <a:rPr lang="en-US"/>
              <a:pPr>
                <a:defRPr/>
              </a:pPr>
              <a:t>23-09-2018</a:t>
            </a:fld>
            <a:endParaRPr lang="en-US"/>
          </a:p>
        </p:txBody>
      </p:sp>
      <p:sp>
        <p:nvSpPr>
          <p:cNvPr id="5" name="Footer Placeholder 4">
            <a:extLst>
              <a:ext uri="{FF2B5EF4-FFF2-40B4-BE49-F238E27FC236}">
                <a16:creationId xmlns:a16="http://schemas.microsoft.com/office/drawing/2014/main" id="{DC8F9A7A-D12B-4EC9-A55A-FEE6004FFF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7F312F-F9F4-4A17-8377-798A61754714}"/>
              </a:ext>
            </a:extLst>
          </p:cNvPr>
          <p:cNvSpPr>
            <a:spLocks noGrp="1"/>
          </p:cNvSpPr>
          <p:nvPr>
            <p:ph type="sldNum" sz="quarter" idx="12"/>
          </p:nvPr>
        </p:nvSpPr>
        <p:spPr/>
        <p:txBody>
          <a:bodyPr/>
          <a:lstStyle>
            <a:lvl1pPr>
              <a:defRPr/>
            </a:lvl1pPr>
          </a:lstStyle>
          <a:p>
            <a:pPr>
              <a:defRPr/>
            </a:pPr>
            <a:fld id="{87A3BB8B-526A-4AD3-A7D8-1B238303F930}" type="slidenum">
              <a:rPr lang="en-US" altLang="en-US"/>
              <a:pPr>
                <a:defRPr/>
              </a:pPr>
              <a:t>‹#›</a:t>
            </a:fld>
            <a:endParaRPr lang="en-US" altLang="en-US"/>
          </a:p>
        </p:txBody>
      </p:sp>
    </p:spTree>
    <p:extLst>
      <p:ext uri="{BB962C8B-B14F-4D97-AF65-F5344CB8AC3E}">
        <p14:creationId xmlns:p14="http://schemas.microsoft.com/office/powerpoint/2010/main" val="3125264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648D3-D52F-4CE2-8FCB-E05BB8E04E90}"/>
              </a:ext>
            </a:extLst>
          </p:cNvPr>
          <p:cNvSpPr>
            <a:spLocks noGrp="1"/>
          </p:cNvSpPr>
          <p:nvPr>
            <p:ph type="dt" sz="half" idx="10"/>
          </p:nvPr>
        </p:nvSpPr>
        <p:spPr/>
        <p:txBody>
          <a:bodyPr/>
          <a:lstStyle>
            <a:lvl1pPr>
              <a:defRPr/>
            </a:lvl1pPr>
          </a:lstStyle>
          <a:p>
            <a:pPr>
              <a:defRPr/>
            </a:pPr>
            <a:fld id="{FE5629F1-33B4-4242-BE05-1260F9F15362}" type="datetimeFigureOut">
              <a:rPr lang="en-US"/>
              <a:pPr>
                <a:defRPr/>
              </a:pPr>
              <a:t>23-09-2018</a:t>
            </a:fld>
            <a:endParaRPr lang="en-US"/>
          </a:p>
        </p:txBody>
      </p:sp>
      <p:sp>
        <p:nvSpPr>
          <p:cNvPr id="5" name="Footer Placeholder 4">
            <a:extLst>
              <a:ext uri="{FF2B5EF4-FFF2-40B4-BE49-F238E27FC236}">
                <a16:creationId xmlns:a16="http://schemas.microsoft.com/office/drawing/2014/main" id="{EC65D3AD-2255-4697-BB72-8937EEF967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3D269C-8F12-482B-8120-12A7B0C1AB3F}"/>
              </a:ext>
            </a:extLst>
          </p:cNvPr>
          <p:cNvSpPr>
            <a:spLocks noGrp="1"/>
          </p:cNvSpPr>
          <p:nvPr>
            <p:ph type="sldNum" sz="quarter" idx="12"/>
          </p:nvPr>
        </p:nvSpPr>
        <p:spPr/>
        <p:txBody>
          <a:bodyPr/>
          <a:lstStyle>
            <a:lvl1pPr>
              <a:defRPr/>
            </a:lvl1pPr>
          </a:lstStyle>
          <a:p>
            <a:pPr>
              <a:defRPr/>
            </a:pPr>
            <a:fld id="{D47D918A-C279-4B00-9EAE-EDB74F892B52}" type="slidenum">
              <a:rPr lang="en-US" altLang="en-US"/>
              <a:pPr>
                <a:defRPr/>
              </a:pPr>
              <a:t>‹#›</a:t>
            </a:fld>
            <a:endParaRPr lang="en-US" altLang="en-US"/>
          </a:p>
        </p:txBody>
      </p:sp>
    </p:spTree>
    <p:extLst>
      <p:ext uri="{BB962C8B-B14F-4D97-AF65-F5344CB8AC3E}">
        <p14:creationId xmlns:p14="http://schemas.microsoft.com/office/powerpoint/2010/main" val="2686489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93419D1-F2C8-4666-81F2-BD21DBBD23A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9465685-133D-4782-A7A3-7B585FDF5EE3}"/>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4668822-D9E4-4416-BAD9-6174FBF06F55}"/>
              </a:ext>
            </a:extLst>
          </p:cNvPr>
          <p:cNvSpPr>
            <a:spLocks noGrp="1" noChangeArrowheads="1"/>
          </p:cNvSpPr>
          <p:nvPr>
            <p:ph type="sldNum" sz="quarter" idx="12"/>
          </p:nvPr>
        </p:nvSpPr>
        <p:spPr/>
        <p:txBody>
          <a:bodyPr/>
          <a:lstStyle>
            <a:lvl1pPr>
              <a:defRPr smtClean="0"/>
            </a:lvl1pPr>
          </a:lstStyle>
          <a:p>
            <a:pPr>
              <a:defRPr/>
            </a:pPr>
            <a:fld id="{6C63EB7F-9398-4430-999A-401AA92F5687}" type="slidenum">
              <a:rPr lang="en-US" altLang="en-US"/>
              <a:pPr>
                <a:defRPr/>
              </a:pPr>
              <a:t>‹#›</a:t>
            </a:fld>
            <a:endParaRPr lang="en-US" altLang="en-US"/>
          </a:p>
        </p:txBody>
      </p:sp>
    </p:spTree>
    <p:extLst>
      <p:ext uri="{BB962C8B-B14F-4D97-AF65-F5344CB8AC3E}">
        <p14:creationId xmlns:p14="http://schemas.microsoft.com/office/powerpoint/2010/main" val="1545331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FCF7113-D1D4-4A40-9D92-DD87F569BB8F}"/>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145491A-243E-40F4-8082-9535F6EA7514}"/>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688C6B09-EBCC-4B78-A94B-1111FE2DCF85}"/>
              </a:ext>
            </a:extLst>
          </p:cNvPr>
          <p:cNvSpPr>
            <a:spLocks noGrp="1" noChangeArrowheads="1"/>
          </p:cNvSpPr>
          <p:nvPr>
            <p:ph type="sldNum" sz="quarter" idx="12"/>
          </p:nvPr>
        </p:nvSpPr>
        <p:spPr/>
        <p:txBody>
          <a:bodyPr/>
          <a:lstStyle>
            <a:lvl1pPr>
              <a:defRPr smtClean="0"/>
            </a:lvl1pPr>
          </a:lstStyle>
          <a:p>
            <a:pPr>
              <a:defRPr/>
            </a:pPr>
            <a:fld id="{3C9F54F1-AD56-4740-9EEB-783A75E97500}" type="slidenum">
              <a:rPr lang="en-US" altLang="en-US"/>
              <a:pPr>
                <a:defRPr/>
              </a:pPr>
              <a:t>‹#›</a:t>
            </a:fld>
            <a:endParaRPr lang="en-US" altLang="en-US"/>
          </a:p>
        </p:txBody>
      </p:sp>
    </p:spTree>
    <p:extLst>
      <p:ext uri="{BB962C8B-B14F-4D97-AF65-F5344CB8AC3E}">
        <p14:creationId xmlns:p14="http://schemas.microsoft.com/office/powerpoint/2010/main" val="234305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E9772A3-D06D-48A2-BAEE-099F6465FD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500EF6-84BC-48F3-ABF9-50CDDBCC19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C90255E-750B-4D8E-99BA-795373B40F4A}"/>
              </a:ext>
            </a:extLst>
          </p:cNvPr>
          <p:cNvSpPr>
            <a:spLocks noGrp="1" noChangeArrowheads="1"/>
          </p:cNvSpPr>
          <p:nvPr>
            <p:ph type="sldNum" sz="quarter" idx="12"/>
          </p:nvPr>
        </p:nvSpPr>
        <p:spPr>
          <a:ln/>
        </p:spPr>
        <p:txBody>
          <a:bodyPr/>
          <a:lstStyle>
            <a:lvl1pPr>
              <a:defRPr/>
            </a:lvl1pPr>
          </a:lstStyle>
          <a:p>
            <a:pPr>
              <a:defRPr/>
            </a:pPr>
            <a:fld id="{ADC5E8AA-5CAA-4721-B81D-DBA804C483B9}" type="slidenum">
              <a:rPr lang="en-US" altLang="en-US"/>
              <a:pPr>
                <a:defRPr/>
              </a:pPr>
              <a:t>‹#›</a:t>
            </a:fld>
            <a:endParaRPr lang="en-US" altLang="en-US"/>
          </a:p>
        </p:txBody>
      </p:sp>
    </p:spTree>
    <p:extLst>
      <p:ext uri="{BB962C8B-B14F-4D97-AF65-F5344CB8AC3E}">
        <p14:creationId xmlns:p14="http://schemas.microsoft.com/office/powerpoint/2010/main" val="82933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507885A-8931-42D6-9409-1D5429033F3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47308C-8BFE-4693-8AF7-65925B79A7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7ADCF5-D373-425C-BB0B-8DA3AA0ED02F}"/>
              </a:ext>
            </a:extLst>
          </p:cNvPr>
          <p:cNvSpPr>
            <a:spLocks noGrp="1" noChangeArrowheads="1"/>
          </p:cNvSpPr>
          <p:nvPr>
            <p:ph type="sldNum" sz="quarter" idx="12"/>
          </p:nvPr>
        </p:nvSpPr>
        <p:spPr>
          <a:ln/>
        </p:spPr>
        <p:txBody>
          <a:bodyPr/>
          <a:lstStyle>
            <a:lvl1pPr>
              <a:defRPr/>
            </a:lvl1pPr>
          </a:lstStyle>
          <a:p>
            <a:pPr>
              <a:defRPr/>
            </a:pPr>
            <a:fld id="{465A2236-9003-49E9-9C92-C607CC4C218E}" type="slidenum">
              <a:rPr lang="en-US" altLang="en-US"/>
              <a:pPr>
                <a:defRPr/>
              </a:pPr>
              <a:t>‹#›</a:t>
            </a:fld>
            <a:endParaRPr lang="en-US" altLang="en-US"/>
          </a:p>
        </p:txBody>
      </p:sp>
    </p:spTree>
    <p:extLst>
      <p:ext uri="{BB962C8B-B14F-4D97-AF65-F5344CB8AC3E}">
        <p14:creationId xmlns:p14="http://schemas.microsoft.com/office/powerpoint/2010/main" val="15125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5583120-531B-4169-B8F3-A80F6B7F0E7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C4880E9-0063-4ABF-9148-1A7190FAEA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41575D1-F5F4-41F1-B818-6455C437C57A}"/>
              </a:ext>
            </a:extLst>
          </p:cNvPr>
          <p:cNvSpPr>
            <a:spLocks noGrp="1" noChangeArrowheads="1"/>
          </p:cNvSpPr>
          <p:nvPr>
            <p:ph type="sldNum" sz="quarter" idx="12"/>
          </p:nvPr>
        </p:nvSpPr>
        <p:spPr>
          <a:ln/>
        </p:spPr>
        <p:txBody>
          <a:bodyPr/>
          <a:lstStyle>
            <a:lvl1pPr>
              <a:defRPr/>
            </a:lvl1pPr>
          </a:lstStyle>
          <a:p>
            <a:pPr>
              <a:defRPr/>
            </a:pPr>
            <a:fld id="{BDC2D343-4EF9-44A7-8FAA-1F6FA2DF2EFF}" type="slidenum">
              <a:rPr lang="en-US" altLang="en-US"/>
              <a:pPr>
                <a:defRPr/>
              </a:pPr>
              <a:t>‹#›</a:t>
            </a:fld>
            <a:endParaRPr lang="en-US" altLang="en-US"/>
          </a:p>
        </p:txBody>
      </p:sp>
    </p:spTree>
    <p:extLst>
      <p:ext uri="{BB962C8B-B14F-4D97-AF65-F5344CB8AC3E}">
        <p14:creationId xmlns:p14="http://schemas.microsoft.com/office/powerpoint/2010/main" val="285492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41BE3F0-E053-46C6-AA6A-6351C3EBF4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1D1C476-5522-4908-BCE6-0F21CAE247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02A49A0-B13B-45EC-9B38-AD68D37E7D17}"/>
              </a:ext>
            </a:extLst>
          </p:cNvPr>
          <p:cNvSpPr>
            <a:spLocks noGrp="1" noChangeArrowheads="1"/>
          </p:cNvSpPr>
          <p:nvPr>
            <p:ph type="sldNum" sz="quarter" idx="12"/>
          </p:nvPr>
        </p:nvSpPr>
        <p:spPr>
          <a:ln/>
        </p:spPr>
        <p:txBody>
          <a:bodyPr/>
          <a:lstStyle>
            <a:lvl1pPr>
              <a:defRPr/>
            </a:lvl1pPr>
          </a:lstStyle>
          <a:p>
            <a:pPr>
              <a:defRPr/>
            </a:pPr>
            <a:fld id="{A73FDEED-B65C-49F6-9FC3-21C75926CA13}" type="slidenum">
              <a:rPr lang="en-US" altLang="en-US"/>
              <a:pPr>
                <a:defRPr/>
              </a:pPr>
              <a:t>‹#›</a:t>
            </a:fld>
            <a:endParaRPr lang="en-US" altLang="en-US"/>
          </a:p>
        </p:txBody>
      </p:sp>
    </p:spTree>
    <p:extLst>
      <p:ext uri="{BB962C8B-B14F-4D97-AF65-F5344CB8AC3E}">
        <p14:creationId xmlns:p14="http://schemas.microsoft.com/office/powerpoint/2010/main" val="110023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8395A3-AE71-45AE-9B5A-485FB4DB037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9045403-ACC3-42F3-B497-B7E4453548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446AB60-9511-44BE-A212-C6FBFE940E9F}"/>
              </a:ext>
            </a:extLst>
          </p:cNvPr>
          <p:cNvSpPr>
            <a:spLocks noGrp="1" noChangeArrowheads="1"/>
          </p:cNvSpPr>
          <p:nvPr>
            <p:ph type="sldNum" sz="quarter" idx="12"/>
          </p:nvPr>
        </p:nvSpPr>
        <p:spPr>
          <a:ln/>
        </p:spPr>
        <p:txBody>
          <a:bodyPr/>
          <a:lstStyle>
            <a:lvl1pPr>
              <a:defRPr/>
            </a:lvl1pPr>
          </a:lstStyle>
          <a:p>
            <a:pPr>
              <a:defRPr/>
            </a:pPr>
            <a:fld id="{EFE4D723-45D2-4EFF-BD38-82D1483A4E18}" type="slidenum">
              <a:rPr lang="en-US" altLang="en-US"/>
              <a:pPr>
                <a:defRPr/>
              </a:pPr>
              <a:t>‹#›</a:t>
            </a:fld>
            <a:endParaRPr lang="en-US" altLang="en-US"/>
          </a:p>
        </p:txBody>
      </p:sp>
    </p:spTree>
    <p:extLst>
      <p:ext uri="{BB962C8B-B14F-4D97-AF65-F5344CB8AC3E}">
        <p14:creationId xmlns:p14="http://schemas.microsoft.com/office/powerpoint/2010/main" val="187077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3C4C4E2-E632-4E65-9AE2-C98BCDE7F1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FC7E80-5A91-44EF-8449-E0005DA7D1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E68E45-D520-4BE8-8892-A758151CD259}"/>
              </a:ext>
            </a:extLst>
          </p:cNvPr>
          <p:cNvSpPr>
            <a:spLocks noGrp="1" noChangeArrowheads="1"/>
          </p:cNvSpPr>
          <p:nvPr>
            <p:ph type="sldNum" sz="quarter" idx="12"/>
          </p:nvPr>
        </p:nvSpPr>
        <p:spPr>
          <a:ln/>
        </p:spPr>
        <p:txBody>
          <a:bodyPr/>
          <a:lstStyle>
            <a:lvl1pPr>
              <a:defRPr/>
            </a:lvl1pPr>
          </a:lstStyle>
          <a:p>
            <a:pPr>
              <a:defRPr/>
            </a:pPr>
            <a:fld id="{CC3F4EB2-8D77-4E0A-85CE-C3038EEE5CB4}" type="slidenum">
              <a:rPr lang="en-US" altLang="en-US"/>
              <a:pPr>
                <a:defRPr/>
              </a:pPr>
              <a:t>‹#›</a:t>
            </a:fld>
            <a:endParaRPr lang="en-US" altLang="en-US"/>
          </a:p>
        </p:txBody>
      </p:sp>
    </p:spTree>
    <p:extLst>
      <p:ext uri="{BB962C8B-B14F-4D97-AF65-F5344CB8AC3E}">
        <p14:creationId xmlns:p14="http://schemas.microsoft.com/office/powerpoint/2010/main" val="326690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6C79ED-0094-45E4-97EA-E9CE649E2F3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5AC79F-876F-4F2E-9FBE-B05538CC30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7C2EE51-D3EF-4111-8F7C-F751EF2F542A}"/>
              </a:ext>
            </a:extLst>
          </p:cNvPr>
          <p:cNvSpPr>
            <a:spLocks noGrp="1" noChangeArrowheads="1"/>
          </p:cNvSpPr>
          <p:nvPr>
            <p:ph type="sldNum" sz="quarter" idx="12"/>
          </p:nvPr>
        </p:nvSpPr>
        <p:spPr>
          <a:ln/>
        </p:spPr>
        <p:txBody>
          <a:bodyPr/>
          <a:lstStyle>
            <a:lvl1pPr>
              <a:defRPr/>
            </a:lvl1pPr>
          </a:lstStyle>
          <a:p>
            <a:pPr>
              <a:defRPr/>
            </a:pPr>
            <a:fld id="{35CD1842-76E2-425B-AEC5-574C4091A285}" type="slidenum">
              <a:rPr lang="en-US" altLang="en-US"/>
              <a:pPr>
                <a:defRPr/>
              </a:pPr>
              <a:t>‹#›</a:t>
            </a:fld>
            <a:endParaRPr lang="en-US" altLang="en-US"/>
          </a:p>
        </p:txBody>
      </p:sp>
    </p:spTree>
    <p:extLst>
      <p:ext uri="{BB962C8B-B14F-4D97-AF65-F5344CB8AC3E}">
        <p14:creationId xmlns:p14="http://schemas.microsoft.com/office/powerpoint/2010/main" val="3454994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2386940-0754-4AFE-90BE-87ADB7DC4BE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B8F063A-96EA-422E-B00C-B285A058054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E52210B-D6E0-48A8-9AF5-A647D0D8D8B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16DEEBCD-9944-4909-A902-19A0CD35BD0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63403E79-A96D-4B8E-8352-A47CDD091E2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EDC9966-E4F7-4824-8F4F-7D16650A15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29A125C-6D18-4067-A11D-EEBF13BFD8C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51EABD9E-F9AA-454C-82F7-D801C2C17F8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4D0AD20-EC2D-406A-9EC8-364F2DC15BB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7C3A51C0-616C-41EF-B2E8-F57263444372}" type="datetimeFigureOut">
              <a:rPr lang="en-US"/>
              <a:pPr>
                <a:defRPr/>
              </a:pPr>
              <a:t>23-09-2018</a:t>
            </a:fld>
            <a:endParaRPr lang="en-US"/>
          </a:p>
        </p:txBody>
      </p:sp>
      <p:sp>
        <p:nvSpPr>
          <p:cNvPr id="5" name="Footer Placeholder 4">
            <a:extLst>
              <a:ext uri="{FF2B5EF4-FFF2-40B4-BE49-F238E27FC236}">
                <a16:creationId xmlns:a16="http://schemas.microsoft.com/office/drawing/2014/main" id="{EEEABBEF-6CB1-4A8E-88B5-9E6E47C1272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F3AC5DC-5471-485F-8D17-C0061655DE5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02E05A8-42B0-4745-869F-55D487819A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h5.ggpht.com/_9CH2B0dPDo8/TB97jgfz7VI/AAAAAAAAB80/gsSvb8VZHd0/s640/DSCN9961%20copy.jp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lquds1">
            <a:extLst>
              <a:ext uri="{FF2B5EF4-FFF2-40B4-BE49-F238E27FC236}">
                <a16:creationId xmlns:a16="http://schemas.microsoft.com/office/drawing/2014/main" id="{91CA54E4-2FCE-4E95-9504-113E54C89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150" y="4694238"/>
            <a:ext cx="2765425"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a:extLst>
              <a:ext uri="{FF2B5EF4-FFF2-40B4-BE49-F238E27FC236}">
                <a16:creationId xmlns:a16="http://schemas.microsoft.com/office/drawing/2014/main" id="{B74CCA45-7003-4073-A1AB-F37D7E302618}"/>
              </a:ext>
            </a:extLst>
          </p:cNvPr>
          <p:cNvSpPr>
            <a:spLocks noGrp="1" noChangeArrowheads="1"/>
          </p:cNvSpPr>
          <p:nvPr>
            <p:ph type="ctrTitle"/>
          </p:nvPr>
        </p:nvSpPr>
        <p:spPr>
          <a:xfrm>
            <a:off x="0" y="425450"/>
            <a:ext cx="2974975" cy="2762250"/>
          </a:xfrm>
        </p:spPr>
        <p:txBody>
          <a:bodyPr/>
          <a:lstStyle/>
          <a:p>
            <a:pPr eaLnBrk="1" hangingPunct="1">
              <a:lnSpc>
                <a:spcPct val="120000"/>
              </a:lnSpc>
            </a:pPr>
            <a:r>
              <a:rPr lang="en-GB" altLang="en-US" sz="4000" b="1">
                <a:solidFill>
                  <a:srgbClr val="CC0000"/>
                </a:solidFill>
              </a:rPr>
              <a:t>Reversible vs Irreversible cell injury</a:t>
            </a:r>
            <a:endParaRPr lang="en-US" altLang="en-US" sz="4000" b="1">
              <a:solidFill>
                <a:srgbClr val="800000"/>
              </a:solidFill>
            </a:endParaRPr>
          </a:p>
        </p:txBody>
      </p:sp>
      <p:pic>
        <p:nvPicPr>
          <p:cNvPr id="7172" name="Picture 5" descr="cell_structure">
            <a:extLst>
              <a:ext uri="{FF2B5EF4-FFF2-40B4-BE49-F238E27FC236}">
                <a16:creationId xmlns:a16="http://schemas.microsoft.com/office/drawing/2014/main" id="{DE77602D-8CE6-490D-A58C-B764C9FC8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1938" y="112713"/>
            <a:ext cx="6342062"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4">
            <a:extLst>
              <a:ext uri="{FF2B5EF4-FFF2-40B4-BE49-F238E27FC236}">
                <a16:creationId xmlns:a16="http://schemas.microsoft.com/office/drawing/2014/main" id="{AE84E938-4F12-4598-87DC-1626D450332C}"/>
              </a:ext>
            </a:extLst>
          </p:cNvPr>
          <p:cNvSpPr>
            <a:spLocks noChangeArrowheads="1"/>
          </p:cNvSpPr>
          <p:nvPr/>
        </p:nvSpPr>
        <p:spPr bwMode="auto">
          <a:xfrm>
            <a:off x="107950" y="4714875"/>
            <a:ext cx="352901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40000"/>
              </a:lnSpc>
              <a:spcBef>
                <a:spcPct val="0"/>
              </a:spcBef>
              <a:buFontTx/>
              <a:buNone/>
            </a:pPr>
            <a:endParaRPr lang="en-GB" altLang="en-US" sz="2400" b="1">
              <a:solidFill>
                <a:srgbClr val="CC0000"/>
              </a:solidFill>
            </a:endParaRPr>
          </a:p>
          <a:p>
            <a:pPr eaLnBrk="1" hangingPunct="1">
              <a:lnSpc>
                <a:spcPct val="140000"/>
              </a:lnSpc>
              <a:spcBef>
                <a:spcPct val="0"/>
              </a:spcBef>
              <a:buFontTx/>
              <a:buNone/>
            </a:pPr>
            <a:r>
              <a:rPr lang="en-GB" altLang="en-US" sz="2400" b="1"/>
              <a:t>Al-Quds University</a:t>
            </a:r>
            <a:endParaRPr lang="en-US" altLang="en-US" sz="2400"/>
          </a:p>
          <a:p>
            <a:pPr eaLnBrk="1" hangingPunct="1">
              <a:lnSpc>
                <a:spcPct val="140000"/>
              </a:lnSpc>
              <a:spcBef>
                <a:spcPct val="0"/>
              </a:spcBef>
              <a:buFontTx/>
              <a:buNone/>
            </a:pPr>
            <a:r>
              <a:rPr lang="en-GB" altLang="en-US" sz="2400" b="1"/>
              <a:t>Faculty of Medicine</a:t>
            </a:r>
            <a:endParaRPr lang="en-US" altLang="en-US" sz="2400"/>
          </a:p>
          <a:p>
            <a:pPr eaLnBrk="1" hangingPunct="1">
              <a:lnSpc>
                <a:spcPct val="140000"/>
              </a:lnSpc>
              <a:spcBef>
                <a:spcPct val="0"/>
              </a:spcBef>
              <a:buFontTx/>
              <a:buNone/>
            </a:pPr>
            <a:r>
              <a:rPr lang="en-US" altLang="en-US" sz="2400" b="1"/>
              <a:t>Pathology Department</a:t>
            </a:r>
          </a:p>
        </p:txBody>
      </p:sp>
      <p:sp>
        <p:nvSpPr>
          <p:cNvPr id="7174" name="Slide Number Placeholder 6">
            <a:extLst>
              <a:ext uri="{FF2B5EF4-FFF2-40B4-BE49-F238E27FC236}">
                <a16:creationId xmlns:a16="http://schemas.microsoft.com/office/drawing/2014/main" id="{DD5037BC-D851-4EE4-A316-A9C3082DD1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800BED9-BEB2-4FCE-8781-57207A4D1E86}" type="slidenum">
              <a:rPr lang="en-US" altLang="en-US" sz="1400"/>
              <a:pPr>
                <a:spcBef>
                  <a:spcPct val="0"/>
                </a:spcBef>
                <a:buFontTx/>
                <a:buNone/>
              </a:pPr>
              <a:t>1</a:t>
            </a:fld>
            <a:endParaRPr lang="en-US" altLang="en-US" sz="14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descr="DSCN6269">
            <a:extLst>
              <a:ext uri="{FF2B5EF4-FFF2-40B4-BE49-F238E27FC236}">
                <a16:creationId xmlns:a16="http://schemas.microsoft.com/office/drawing/2014/main" id="{3320376B-6955-463F-AA51-5065BBF4ED4F}"/>
              </a:ext>
            </a:extLst>
          </p:cNvPr>
          <p:cNvSpPr>
            <a:spLocks noGrp="1" noChangeAspect="1" noChangeArrowheads="1"/>
          </p:cNvSpPr>
          <p:nvPr/>
        </p:nvSpPr>
        <p:spPr bwMode="auto">
          <a:xfrm>
            <a:off x="0" y="828675"/>
            <a:ext cx="9144000" cy="6029325"/>
          </a:xfrm>
          <a:prstGeom prst="rect">
            <a:avLst/>
          </a:prstGeom>
          <a:blipFill dpi="0" rotWithShape="1">
            <a:blip r:embed="rId3"/>
            <a:srcRect/>
            <a:stretch>
              <a:fillRect/>
            </a:stretch>
          </a:blipFill>
          <a:ln w="762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en-US" sz="1800"/>
          </a:p>
        </p:txBody>
      </p:sp>
      <p:sp>
        <p:nvSpPr>
          <p:cNvPr id="24579" name="Text Box 3">
            <a:extLst>
              <a:ext uri="{FF2B5EF4-FFF2-40B4-BE49-F238E27FC236}">
                <a16:creationId xmlns:a16="http://schemas.microsoft.com/office/drawing/2014/main" id="{8CA2D6CB-FF7E-4CB7-A885-9A778A92E78C}"/>
              </a:ext>
            </a:extLst>
          </p:cNvPr>
          <p:cNvSpPr txBox="1">
            <a:spLocks noChangeArrowheads="1"/>
          </p:cNvSpPr>
          <p:nvPr/>
        </p:nvSpPr>
        <p:spPr bwMode="auto">
          <a:xfrm>
            <a:off x="61913" y="6346825"/>
            <a:ext cx="3357562" cy="457200"/>
          </a:xfrm>
          <a:prstGeom prst="rect">
            <a:avLst/>
          </a:prstGeom>
          <a:solidFill>
            <a:srgbClr val="FF5050">
              <a:alpha val="30000"/>
            </a:srgbClr>
          </a:solidFill>
          <a:ln w="9525">
            <a:noFill/>
            <a:miter lim="800000"/>
            <a:headEnd/>
            <a:tailEnd/>
          </a:ln>
          <a:effectLst/>
        </p:spPr>
        <p:txBody>
          <a:bodyPr>
            <a:spAutoFit/>
          </a:bodyPr>
          <a:lstStyle/>
          <a:p>
            <a:pPr marL="342900" indent="-342900" eaLnBrk="1" hangingPunct="1">
              <a:spcBef>
                <a:spcPct val="50000"/>
              </a:spcBef>
              <a:buClr>
                <a:schemeClr val="folHlink"/>
              </a:buClr>
              <a:buSzPct val="75000"/>
              <a:buFont typeface="Wingdings" pitchFamily="2" charset="2"/>
              <a:buNone/>
              <a:defRPr/>
            </a:pPr>
            <a:r>
              <a:rPr lang="en-GB" sz="2400" b="1">
                <a:solidFill>
                  <a:schemeClr val="bg1"/>
                </a:solidFill>
                <a:effectLst>
                  <a:outerShdw blurRad="38100" dist="38100" dir="2700000" algn="tl">
                    <a:srgbClr val="000000"/>
                  </a:outerShdw>
                </a:effectLst>
                <a:latin typeface="Verdana" pitchFamily="34" charset="0"/>
                <a:cs typeface="Arial" charset="0"/>
              </a:rPr>
              <a:t>irreversible injury</a:t>
            </a:r>
            <a:endParaRPr lang="en-US" sz="2400" b="1">
              <a:solidFill>
                <a:schemeClr val="bg1"/>
              </a:solidFill>
              <a:effectLst>
                <a:outerShdw blurRad="38100" dist="38100" dir="2700000" algn="tl">
                  <a:srgbClr val="000000"/>
                </a:outerShdw>
              </a:effectLst>
              <a:latin typeface="Verdana" pitchFamily="34" charset="0"/>
              <a:cs typeface="Arial" charset="0"/>
            </a:endParaRPr>
          </a:p>
        </p:txBody>
      </p:sp>
      <p:sp>
        <p:nvSpPr>
          <p:cNvPr id="24580" name="Rectangle 4">
            <a:extLst>
              <a:ext uri="{FF2B5EF4-FFF2-40B4-BE49-F238E27FC236}">
                <a16:creationId xmlns:a16="http://schemas.microsoft.com/office/drawing/2014/main" id="{61AB63C8-8766-4A89-A1F9-406D47ACF51C}"/>
              </a:ext>
            </a:extLst>
          </p:cNvPr>
          <p:cNvSpPr>
            <a:spLocks noChangeArrowheads="1"/>
          </p:cNvSpPr>
          <p:nvPr/>
        </p:nvSpPr>
        <p:spPr bwMode="auto">
          <a:xfrm>
            <a:off x="469900" y="117475"/>
            <a:ext cx="8229600" cy="593725"/>
          </a:xfrm>
          <a:prstGeom prst="rect">
            <a:avLst/>
          </a:prstGeom>
          <a:noFill/>
          <a:ln w="9525">
            <a:noFill/>
            <a:miter lim="800000"/>
            <a:headEnd/>
            <a:tailEnd/>
          </a:ln>
          <a:effectLst/>
        </p:spPr>
        <p:txBody>
          <a:bodyPr anchor="ctr"/>
          <a:lstStyle/>
          <a:p>
            <a:pPr algn="ctr" eaLnBrk="1" hangingPunct="1">
              <a:defRPr/>
            </a:pPr>
            <a:r>
              <a:rPr lang="en-GB" sz="4000" b="1">
                <a:solidFill>
                  <a:srgbClr val="A50021"/>
                </a:solidFill>
                <a:effectLst>
                  <a:outerShdw blurRad="38100" dist="38100" dir="2700000" algn="tl">
                    <a:srgbClr val="C0C0C0"/>
                  </a:outerShdw>
                </a:effectLst>
                <a:latin typeface="Arial" charset="0"/>
                <a:cs typeface="Arial" charset="0"/>
              </a:rPr>
              <a:t>Types of cell injury</a:t>
            </a:r>
            <a:endParaRPr lang="en-US" sz="4000" b="1">
              <a:solidFill>
                <a:srgbClr val="A50021"/>
              </a:solidFill>
              <a:effectLst>
                <a:outerShdw blurRad="38100" dist="38100" dir="2700000" algn="tl">
                  <a:srgbClr val="C0C0C0"/>
                </a:outerShdw>
              </a:effectLst>
              <a:latin typeface="Arial" charset="0"/>
              <a:cs typeface="Arial" charset="0"/>
            </a:endParaRPr>
          </a:p>
        </p:txBody>
      </p:sp>
      <p:sp>
        <p:nvSpPr>
          <p:cNvPr id="25605" name="Text Box 6">
            <a:extLst>
              <a:ext uri="{FF2B5EF4-FFF2-40B4-BE49-F238E27FC236}">
                <a16:creationId xmlns:a16="http://schemas.microsoft.com/office/drawing/2014/main" id="{0E1D6F56-F999-4D38-9AB5-6FAFC92B8368}"/>
              </a:ext>
            </a:extLst>
          </p:cNvPr>
          <p:cNvSpPr txBox="1">
            <a:spLocks noChangeArrowheads="1"/>
          </p:cNvSpPr>
          <p:nvPr/>
        </p:nvSpPr>
        <p:spPr bwMode="auto">
          <a:xfrm rot="-5400000">
            <a:off x="-274637" y="4826000"/>
            <a:ext cx="1530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600" b="1"/>
              <a:t>(Lethal injury)</a:t>
            </a:r>
          </a:p>
        </p:txBody>
      </p:sp>
      <p:sp>
        <p:nvSpPr>
          <p:cNvPr id="25606" name="Slide Number Placeholder 5">
            <a:extLst>
              <a:ext uri="{FF2B5EF4-FFF2-40B4-BE49-F238E27FC236}">
                <a16:creationId xmlns:a16="http://schemas.microsoft.com/office/drawing/2014/main" id="{44092B0B-8637-4D8A-BDEC-6CE835AA7B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49F6823-4D14-4F67-9BDD-4275812E7D4A}" type="slidenum">
              <a:rPr lang="en-US" altLang="en-US" sz="1400"/>
              <a:pPr>
                <a:spcBef>
                  <a:spcPct val="0"/>
                </a:spcBef>
                <a:buFontTx/>
                <a:buNone/>
              </a:pPr>
              <a:t>10</a:t>
            </a:fld>
            <a:endParaRPr lang="en-US"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400C7E4-F0B7-4CEC-BB62-60BD0AC52AA5}"/>
              </a:ext>
            </a:extLst>
          </p:cNvPr>
          <p:cNvSpPr>
            <a:spLocks noGrp="1" noChangeArrowheads="1"/>
          </p:cNvSpPr>
          <p:nvPr>
            <p:ph type="title"/>
          </p:nvPr>
        </p:nvSpPr>
        <p:spPr>
          <a:xfrm>
            <a:off x="87313" y="111125"/>
            <a:ext cx="8961437" cy="1050925"/>
          </a:xfrm>
        </p:spPr>
        <p:txBody>
          <a:bodyPr/>
          <a:lstStyle/>
          <a:p>
            <a:pPr eaLnBrk="1" hangingPunct="1"/>
            <a:r>
              <a:rPr lang="en-US" altLang="en-US" sz="4000" b="1">
                <a:solidFill>
                  <a:srgbClr val="A50021"/>
                </a:solidFill>
                <a:cs typeface="Times New Roman" panose="02020603050405020304" pitchFamily="18" charset="0"/>
              </a:rPr>
              <a:t>Irreversible cell injury </a:t>
            </a:r>
            <a:br>
              <a:rPr lang="en-US" altLang="en-US" sz="4000" b="1">
                <a:solidFill>
                  <a:srgbClr val="A50021"/>
                </a:solidFill>
                <a:cs typeface="Times New Roman" panose="02020603050405020304" pitchFamily="18" charset="0"/>
              </a:rPr>
            </a:br>
            <a:r>
              <a:rPr lang="en-US" altLang="en-US" sz="4000" b="1">
                <a:solidFill>
                  <a:srgbClr val="A50021"/>
                </a:solidFill>
                <a:cs typeface="Times New Roman" panose="02020603050405020304" pitchFamily="18" charset="0"/>
              </a:rPr>
              <a:t>(</a:t>
            </a:r>
            <a:r>
              <a:rPr lang="en-US" altLang="en-US" sz="4000" b="1">
                <a:solidFill>
                  <a:srgbClr val="FF0000"/>
                </a:solidFill>
                <a:cs typeface="Times New Roman" panose="02020603050405020304" pitchFamily="18" charset="0"/>
              </a:rPr>
              <a:t>lethal damage</a:t>
            </a:r>
            <a:r>
              <a:rPr lang="en-US" altLang="en-US" sz="4000" b="1">
                <a:solidFill>
                  <a:srgbClr val="A50021"/>
                </a:solidFill>
                <a:cs typeface="Times New Roman" panose="02020603050405020304" pitchFamily="18" charset="0"/>
              </a:rPr>
              <a:t>)</a:t>
            </a:r>
            <a:endParaRPr lang="en-US" altLang="en-US" sz="4000" b="1">
              <a:solidFill>
                <a:srgbClr val="A50021"/>
              </a:solidFill>
            </a:endParaRPr>
          </a:p>
        </p:txBody>
      </p:sp>
      <p:sp>
        <p:nvSpPr>
          <p:cNvPr id="26627" name="Rectangle 3">
            <a:extLst>
              <a:ext uri="{FF2B5EF4-FFF2-40B4-BE49-F238E27FC236}">
                <a16:creationId xmlns:a16="http://schemas.microsoft.com/office/drawing/2014/main" id="{89F2E344-A28B-42E4-BC5C-BC5CF5C615FA}"/>
              </a:ext>
            </a:extLst>
          </p:cNvPr>
          <p:cNvSpPr>
            <a:spLocks noGrp="1" noChangeArrowheads="1"/>
          </p:cNvSpPr>
          <p:nvPr>
            <p:ph type="body" idx="1"/>
          </p:nvPr>
        </p:nvSpPr>
        <p:spPr>
          <a:xfrm>
            <a:off x="212725" y="1323975"/>
            <a:ext cx="8688388" cy="5534025"/>
          </a:xfrm>
        </p:spPr>
        <p:txBody>
          <a:bodyPr/>
          <a:lstStyle/>
          <a:p>
            <a:pPr eaLnBrk="1" hangingPunct="1">
              <a:lnSpc>
                <a:spcPct val="170000"/>
              </a:lnSpc>
              <a:defRPr/>
            </a:pPr>
            <a:r>
              <a:rPr lang="en-US" b="1" u="sng">
                <a:solidFill>
                  <a:srgbClr val="660066"/>
                </a:solidFill>
                <a:effectLst>
                  <a:outerShdw blurRad="38100" dist="38100" dir="2700000" algn="tl">
                    <a:srgbClr val="C0C0C0"/>
                  </a:outerShdw>
                </a:effectLst>
                <a:cs typeface="Times New Roman" pitchFamily="18" charset="0"/>
              </a:rPr>
              <a:t>General pathways:</a:t>
            </a:r>
            <a:endParaRPr lang="en-GB" b="1" u="sng">
              <a:solidFill>
                <a:srgbClr val="660066"/>
              </a:solidFill>
              <a:effectLst>
                <a:outerShdw blurRad="38100" dist="38100" dir="2700000" algn="tl">
                  <a:srgbClr val="C0C0C0"/>
                </a:outerShdw>
              </a:effectLst>
              <a:cs typeface="Times New Roman" pitchFamily="18" charset="0"/>
            </a:endParaRPr>
          </a:p>
          <a:p>
            <a:pPr lvl="1" eaLnBrk="1" hangingPunct="1">
              <a:lnSpc>
                <a:spcPct val="170000"/>
              </a:lnSpc>
              <a:defRPr/>
            </a:pPr>
            <a:r>
              <a:rPr lang="en-US" b="1">
                <a:effectLst>
                  <a:outerShdw blurRad="38100" dist="38100" dir="2700000" algn="tl">
                    <a:srgbClr val="C0C0C0"/>
                  </a:outerShdw>
                </a:effectLst>
                <a:cs typeface="Times New Roman" pitchFamily="18" charset="0"/>
              </a:rPr>
              <a:t>excessive damage to all membranes, cytosolic and organelles</a:t>
            </a:r>
            <a:endParaRPr lang="en-GB" b="1">
              <a:effectLst>
                <a:outerShdw blurRad="38100" dist="38100" dir="2700000" algn="tl">
                  <a:srgbClr val="C0C0C0"/>
                </a:outerShdw>
              </a:effectLst>
              <a:cs typeface="Times New Roman" pitchFamily="18" charset="0"/>
            </a:endParaRPr>
          </a:p>
          <a:p>
            <a:pPr lvl="1" eaLnBrk="1" hangingPunct="1">
              <a:lnSpc>
                <a:spcPct val="170000"/>
              </a:lnSpc>
              <a:defRPr/>
            </a:pPr>
            <a:r>
              <a:rPr lang="en-US" b="1">
                <a:solidFill>
                  <a:srgbClr val="D60093"/>
                </a:solidFill>
                <a:effectLst>
                  <a:outerShdw blurRad="38100" dist="38100" dir="2700000" algn="tl">
                    <a:srgbClr val="C0C0C0"/>
                  </a:outerShdw>
                </a:effectLst>
                <a:cs typeface="Times New Roman" pitchFamily="18" charset="0"/>
              </a:rPr>
              <a:t>Calcium</a:t>
            </a:r>
            <a:r>
              <a:rPr lang="en-US" b="1">
                <a:effectLst>
                  <a:outerShdw blurRad="38100" dist="38100" dir="2700000" algn="tl">
                    <a:srgbClr val="C0C0C0"/>
                  </a:outerShdw>
                </a:effectLst>
                <a:cs typeface="Times New Roman" pitchFamily="18" charset="0"/>
              </a:rPr>
              <a:t> is a potential mediator of irreversible cell death</a:t>
            </a:r>
            <a:r>
              <a:rPr lang="en-US">
                <a:effectLst>
                  <a:outerShdw blurRad="38100" dist="38100" dir="2700000" algn="tl">
                    <a:srgbClr val="C0C0C0"/>
                  </a:outerShdw>
                </a:effectLst>
                <a:cs typeface="Times New Roman" pitchFamily="18" charset="0"/>
              </a:rPr>
              <a:t>.</a:t>
            </a:r>
            <a:r>
              <a:rPr lang="en-US">
                <a:cs typeface="Times New Roman" pitchFamily="18" charset="0"/>
              </a:rPr>
              <a:t> Increase intracellular Ca content from the extracellular compartments, with activation of the different enzymes</a:t>
            </a:r>
          </a:p>
        </p:txBody>
      </p:sp>
      <p:sp>
        <p:nvSpPr>
          <p:cNvPr id="27652" name="Slide Number Placeholder 3">
            <a:extLst>
              <a:ext uri="{FF2B5EF4-FFF2-40B4-BE49-F238E27FC236}">
                <a16:creationId xmlns:a16="http://schemas.microsoft.com/office/drawing/2014/main" id="{9CF85997-E590-47D8-AC60-BFE3C7E171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44E69FD-2027-4248-8DA7-260D69F18A7B}" type="slidenum">
              <a:rPr lang="en-US" altLang="en-US" sz="1400"/>
              <a:pPr>
                <a:spcBef>
                  <a:spcPct val="0"/>
                </a:spcBef>
                <a:buFontTx/>
                <a:buNone/>
              </a:pPr>
              <a:t>11</a:t>
            </a:fld>
            <a:endParaRPr lang="en-US" altLang="en-US"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97ED3B50-F8DE-4DF8-AF11-364B208073C4}"/>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8175" y="230188"/>
            <a:ext cx="5895975" cy="6627812"/>
          </a:xfrm>
          <a:noFill/>
        </p:spPr>
      </p:pic>
      <p:sp>
        <p:nvSpPr>
          <p:cNvPr id="29699" name="Slide Number Placeholder 2">
            <a:extLst>
              <a:ext uri="{FF2B5EF4-FFF2-40B4-BE49-F238E27FC236}">
                <a16:creationId xmlns:a16="http://schemas.microsoft.com/office/drawing/2014/main" id="{0777C3FE-7021-4E32-85D3-CAB71E2ACF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895B05C-0110-46BE-9F76-FBC90B37A108}" type="slidenum">
              <a:rPr lang="en-US" altLang="en-US" sz="1400"/>
              <a:pPr>
                <a:spcBef>
                  <a:spcPct val="0"/>
                </a:spcBef>
                <a:buFontTx/>
                <a:buNone/>
              </a:pPr>
              <a:t>12</a:t>
            </a:fld>
            <a:endParaRPr lang="en-US" altLang="en-US"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F842301-DB26-427C-9ECC-D5052B53D575}"/>
              </a:ext>
            </a:extLst>
          </p:cNvPr>
          <p:cNvSpPr>
            <a:spLocks noGrp="1" noChangeArrowheads="1"/>
          </p:cNvSpPr>
          <p:nvPr>
            <p:ph type="title"/>
          </p:nvPr>
        </p:nvSpPr>
        <p:spPr>
          <a:xfrm>
            <a:off x="519113" y="95250"/>
            <a:ext cx="8229600" cy="746125"/>
          </a:xfrm>
        </p:spPr>
        <p:txBody>
          <a:bodyPr/>
          <a:lstStyle/>
          <a:p>
            <a:pPr eaLnBrk="1" hangingPunct="1"/>
            <a:r>
              <a:rPr lang="en-GB" altLang="en-US" sz="4000" b="1">
                <a:solidFill>
                  <a:srgbClr val="A50021"/>
                </a:solidFill>
              </a:rPr>
              <a:t>Irreversible cell injury</a:t>
            </a:r>
            <a:endParaRPr lang="en-US" altLang="en-US" sz="4000" b="1">
              <a:solidFill>
                <a:srgbClr val="A50021"/>
              </a:solidFill>
            </a:endParaRPr>
          </a:p>
        </p:txBody>
      </p:sp>
      <p:sp>
        <p:nvSpPr>
          <p:cNvPr id="30723" name="Rectangle 3">
            <a:extLst>
              <a:ext uri="{FF2B5EF4-FFF2-40B4-BE49-F238E27FC236}">
                <a16:creationId xmlns:a16="http://schemas.microsoft.com/office/drawing/2014/main" id="{4B91E725-1758-492C-95E2-1294F91DE035}"/>
              </a:ext>
            </a:extLst>
          </p:cNvPr>
          <p:cNvSpPr>
            <a:spLocks noGrp="1" noChangeArrowheads="1"/>
          </p:cNvSpPr>
          <p:nvPr>
            <p:ph type="body" idx="1"/>
          </p:nvPr>
        </p:nvSpPr>
        <p:spPr>
          <a:xfrm>
            <a:off x="182563" y="1112838"/>
            <a:ext cx="8961437" cy="5484812"/>
          </a:xfrm>
        </p:spPr>
        <p:txBody>
          <a:bodyPr/>
          <a:lstStyle/>
          <a:p>
            <a:pPr eaLnBrk="1" hangingPunct="1">
              <a:lnSpc>
                <a:spcPct val="160000"/>
              </a:lnSpc>
              <a:defRPr/>
            </a:pPr>
            <a:r>
              <a:rPr lang="en-US" sz="2800" b="1" dirty="0">
                <a:solidFill>
                  <a:srgbClr val="D60093"/>
                </a:solidFill>
                <a:effectLst>
                  <a:outerShdw blurRad="38100" dist="38100" dir="2700000" algn="tl">
                    <a:srgbClr val="C0C0C0"/>
                  </a:outerShdw>
                </a:effectLst>
                <a:cs typeface="Times New Roman" pitchFamily="18" charset="0"/>
              </a:rPr>
              <a:t>Leakage of digestive enzymes from </a:t>
            </a:r>
            <a:r>
              <a:rPr lang="en-US" sz="2800" b="1" dirty="0" err="1">
                <a:solidFill>
                  <a:srgbClr val="D60093"/>
                </a:solidFill>
                <a:effectLst>
                  <a:outerShdw blurRad="38100" dist="38100" dir="2700000" algn="tl">
                    <a:srgbClr val="C0C0C0"/>
                  </a:outerShdw>
                </a:effectLst>
                <a:cs typeface="Times New Roman" pitchFamily="18" charset="0"/>
              </a:rPr>
              <a:t>lysosomes</a:t>
            </a:r>
            <a:r>
              <a:rPr lang="en-US" sz="2800" b="1" dirty="0">
                <a:effectLst>
                  <a:outerShdw blurRad="38100" dist="38100" dir="2700000" algn="tl">
                    <a:srgbClr val="C0C0C0"/>
                  </a:outerShdw>
                </a:effectLst>
                <a:cs typeface="Times New Roman" pitchFamily="18" charset="0"/>
              </a:rPr>
              <a:t>.</a:t>
            </a:r>
            <a:r>
              <a:rPr lang="en-US" sz="2800" dirty="0">
                <a:cs typeface="Times New Roman" pitchFamily="18" charset="0"/>
              </a:rPr>
              <a:t> With the low pH, </a:t>
            </a:r>
            <a:r>
              <a:rPr lang="en-US" sz="2800" dirty="0" err="1">
                <a:cs typeface="Times New Roman" pitchFamily="18" charset="0"/>
              </a:rPr>
              <a:t>hydrolases</a:t>
            </a:r>
            <a:r>
              <a:rPr lang="en-US" sz="2800" dirty="0">
                <a:cs typeface="Times New Roman" pitchFamily="18" charset="0"/>
              </a:rPr>
              <a:t> are activated. They begin to digest the cell components.</a:t>
            </a:r>
          </a:p>
          <a:p>
            <a:pPr eaLnBrk="1" hangingPunct="1">
              <a:lnSpc>
                <a:spcPct val="160000"/>
              </a:lnSpc>
              <a:buFontTx/>
              <a:buNone/>
              <a:defRPr/>
            </a:pPr>
            <a:endParaRPr lang="en-US" sz="1000" dirty="0">
              <a:cs typeface="Times New Roman" pitchFamily="18" charset="0"/>
            </a:endParaRPr>
          </a:p>
          <a:p>
            <a:pPr lvl="1" eaLnBrk="1" hangingPunct="1">
              <a:lnSpc>
                <a:spcPct val="160000"/>
              </a:lnSpc>
              <a:defRPr/>
            </a:pPr>
            <a:r>
              <a:rPr lang="en-US" b="1" dirty="0">
                <a:solidFill>
                  <a:schemeClr val="accent2"/>
                </a:solidFill>
                <a:cs typeface="Times New Roman" pitchFamily="18" charset="0"/>
              </a:rPr>
              <a:t>Autolysis</a:t>
            </a:r>
            <a:r>
              <a:rPr lang="en-US" dirty="0">
                <a:solidFill>
                  <a:schemeClr val="accent2"/>
                </a:solidFill>
                <a:cs typeface="Times New Roman" pitchFamily="18" charset="0"/>
              </a:rPr>
              <a:t>: </a:t>
            </a:r>
            <a:r>
              <a:rPr lang="en-US" dirty="0">
                <a:cs typeface="Times New Roman" pitchFamily="18" charset="0"/>
              </a:rPr>
              <a:t>if the cells are digested by their own enzymes</a:t>
            </a:r>
          </a:p>
          <a:p>
            <a:pPr lvl="1" eaLnBrk="1" hangingPunct="1">
              <a:lnSpc>
                <a:spcPct val="160000"/>
              </a:lnSpc>
              <a:defRPr/>
            </a:pPr>
            <a:r>
              <a:rPr lang="en-US" b="1" dirty="0">
                <a:solidFill>
                  <a:schemeClr val="accent2"/>
                </a:solidFill>
                <a:cs typeface="Times New Roman" pitchFamily="18" charset="0"/>
              </a:rPr>
              <a:t>Heterolysis</a:t>
            </a:r>
            <a:r>
              <a:rPr lang="en-US" dirty="0">
                <a:solidFill>
                  <a:schemeClr val="accent2"/>
                </a:solidFill>
                <a:cs typeface="Times New Roman" pitchFamily="18" charset="0"/>
              </a:rPr>
              <a:t>: </a:t>
            </a:r>
            <a:r>
              <a:rPr lang="en-US" dirty="0">
                <a:cs typeface="Times New Roman" pitchFamily="18" charset="0"/>
              </a:rPr>
              <a:t>if the cells are digested by </a:t>
            </a:r>
            <a:r>
              <a:rPr lang="en-US" dirty="0" err="1">
                <a:cs typeface="Times New Roman" pitchFamily="18" charset="0"/>
              </a:rPr>
              <a:t>lysosomes</a:t>
            </a:r>
            <a:r>
              <a:rPr lang="en-US" dirty="0">
                <a:cs typeface="Times New Roman" pitchFamily="18" charset="0"/>
              </a:rPr>
              <a:t> from other cells</a:t>
            </a:r>
            <a:endParaRPr lang="en-US" sz="2000" dirty="0"/>
          </a:p>
        </p:txBody>
      </p:sp>
      <p:sp>
        <p:nvSpPr>
          <p:cNvPr id="31748" name="Slide Number Placeholder 3">
            <a:extLst>
              <a:ext uri="{FF2B5EF4-FFF2-40B4-BE49-F238E27FC236}">
                <a16:creationId xmlns:a16="http://schemas.microsoft.com/office/drawing/2014/main" id="{F5882817-94C5-4394-83A6-991EADD150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B953AD9-D2BC-4AE0-BAFB-8F240E59C691}" type="slidenum">
              <a:rPr lang="en-US" altLang="en-US" sz="1400"/>
              <a:pPr>
                <a:spcBef>
                  <a:spcPct val="0"/>
                </a:spcBef>
                <a:buFontTx/>
                <a:buNone/>
              </a:pPr>
              <a:t>13</a:t>
            </a:fld>
            <a:endParaRPr lang="en-US" alt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DEBA999-0838-4F1B-ABB7-3ADD67280077}"/>
              </a:ext>
            </a:extLst>
          </p:cNvPr>
          <p:cNvSpPr>
            <a:spLocks noGrp="1" noChangeArrowheads="1"/>
          </p:cNvSpPr>
          <p:nvPr>
            <p:ph type="title"/>
          </p:nvPr>
        </p:nvSpPr>
        <p:spPr>
          <a:xfrm>
            <a:off x="503238" y="0"/>
            <a:ext cx="8229600" cy="685800"/>
          </a:xfrm>
        </p:spPr>
        <p:txBody>
          <a:bodyPr/>
          <a:lstStyle/>
          <a:p>
            <a:pPr eaLnBrk="1" hangingPunct="1"/>
            <a:r>
              <a:rPr lang="en-GB" altLang="en-US" sz="4000" b="1">
                <a:solidFill>
                  <a:srgbClr val="A50021"/>
                </a:solidFill>
              </a:rPr>
              <a:t>Irreversible cell injury</a:t>
            </a:r>
            <a:endParaRPr lang="en-US" altLang="en-US" sz="4000" b="1">
              <a:solidFill>
                <a:srgbClr val="A50021"/>
              </a:solidFill>
            </a:endParaRPr>
          </a:p>
        </p:txBody>
      </p:sp>
      <p:sp>
        <p:nvSpPr>
          <p:cNvPr id="32771" name="Rectangle 3">
            <a:extLst>
              <a:ext uri="{FF2B5EF4-FFF2-40B4-BE49-F238E27FC236}">
                <a16:creationId xmlns:a16="http://schemas.microsoft.com/office/drawing/2014/main" id="{6881E3FA-214F-4DFD-91C4-5A9750E5E317}"/>
              </a:ext>
            </a:extLst>
          </p:cNvPr>
          <p:cNvSpPr>
            <a:spLocks noGrp="1" noChangeArrowheads="1"/>
          </p:cNvSpPr>
          <p:nvPr>
            <p:ph type="body" idx="1"/>
          </p:nvPr>
        </p:nvSpPr>
        <p:spPr>
          <a:xfrm>
            <a:off x="0" y="771525"/>
            <a:ext cx="9144000" cy="5938838"/>
          </a:xfrm>
        </p:spPr>
        <p:txBody>
          <a:bodyPr/>
          <a:lstStyle/>
          <a:p>
            <a:pPr eaLnBrk="1" hangingPunct="1">
              <a:lnSpc>
                <a:spcPct val="140000"/>
              </a:lnSpc>
              <a:defRPr/>
            </a:pPr>
            <a:r>
              <a:rPr lang="en-US" sz="2400" b="1" dirty="0">
                <a:solidFill>
                  <a:srgbClr val="D60093"/>
                </a:solidFill>
                <a:effectLst>
                  <a:outerShdw blurRad="38100" dist="38100" dir="2700000" algn="tl">
                    <a:srgbClr val="C0C0C0"/>
                  </a:outerShdw>
                </a:effectLst>
              </a:rPr>
              <a:t>Functional changes typically precede any morphologic changes of cell injury</a:t>
            </a:r>
            <a:r>
              <a:rPr lang="en-US" sz="2400" dirty="0"/>
              <a:t> </a:t>
            </a:r>
          </a:p>
          <a:p>
            <a:pPr eaLnBrk="1" hangingPunct="1">
              <a:lnSpc>
                <a:spcPct val="140000"/>
              </a:lnSpc>
              <a:defRPr/>
            </a:pPr>
            <a:r>
              <a:rPr lang="en-US" sz="2400" dirty="0"/>
              <a:t>These processes </a:t>
            </a:r>
            <a:r>
              <a:rPr lang="en-US" sz="2400" b="1" dirty="0">
                <a:effectLst>
                  <a:outerShdw blurRad="38100" dist="38100" dir="2700000" algn="tl">
                    <a:srgbClr val="C0C0C0"/>
                  </a:outerShdw>
                </a:effectLst>
              </a:rPr>
              <a:t>require hours to develop</a:t>
            </a:r>
            <a:r>
              <a:rPr lang="en-US" sz="2400" dirty="0"/>
              <a:t>, and so there are no detectable changes in cells if, e.g., a myocardial infarct causes sudden death. </a:t>
            </a:r>
            <a:endParaRPr lang="en-GB" sz="2400" dirty="0">
              <a:cs typeface="Times New Roman" pitchFamily="18" charset="0"/>
            </a:endParaRPr>
          </a:p>
          <a:p>
            <a:pPr eaLnBrk="1" hangingPunct="1">
              <a:lnSpc>
                <a:spcPct val="140000"/>
              </a:lnSpc>
              <a:defRPr/>
            </a:pPr>
            <a:r>
              <a:rPr lang="en-US" sz="2400" dirty="0"/>
              <a:t>most </a:t>
            </a:r>
            <a:r>
              <a:rPr lang="en-US" sz="2400" b="1" dirty="0"/>
              <a:t>necrotic cells</a:t>
            </a:r>
            <a:r>
              <a:rPr lang="en-US" sz="2400" dirty="0"/>
              <a:t> and their debris </a:t>
            </a:r>
            <a:r>
              <a:rPr lang="en-US" sz="2400" b="1" dirty="0"/>
              <a:t>disappear by</a:t>
            </a:r>
            <a:r>
              <a:rPr lang="en-US" sz="2400" dirty="0"/>
              <a:t> a combined process of extracellular enzyme digestion and leukocyte </a:t>
            </a:r>
            <a:r>
              <a:rPr lang="en-US" sz="2400" b="1" dirty="0" err="1"/>
              <a:t>phagocytosis</a:t>
            </a:r>
            <a:r>
              <a:rPr lang="en-US" sz="2400" dirty="0"/>
              <a:t>. </a:t>
            </a:r>
          </a:p>
          <a:p>
            <a:pPr eaLnBrk="1" hangingPunct="1">
              <a:lnSpc>
                <a:spcPct val="140000"/>
              </a:lnSpc>
              <a:defRPr/>
            </a:pPr>
            <a:r>
              <a:rPr lang="en-US" sz="2400" dirty="0"/>
              <a:t>If necrotic cells and cellular debris are not promptly eliminated, they tend to attract calcium salts and other minerals and undergo </a:t>
            </a:r>
            <a:r>
              <a:rPr lang="en-US" sz="2400" b="1" dirty="0">
                <a:solidFill>
                  <a:srgbClr val="660066"/>
                </a:solidFill>
                <a:effectLst>
                  <a:outerShdw blurRad="38100" dist="38100" dir="2700000" algn="tl">
                    <a:srgbClr val="C0C0C0"/>
                  </a:outerShdw>
                </a:effectLst>
              </a:rPr>
              <a:t>dystrophic calcification</a:t>
            </a:r>
            <a:r>
              <a:rPr lang="en-US" sz="2400" dirty="0"/>
              <a:t> </a:t>
            </a:r>
          </a:p>
        </p:txBody>
      </p:sp>
      <p:sp>
        <p:nvSpPr>
          <p:cNvPr id="33796" name="Slide Number Placeholder 3">
            <a:extLst>
              <a:ext uri="{FF2B5EF4-FFF2-40B4-BE49-F238E27FC236}">
                <a16:creationId xmlns:a16="http://schemas.microsoft.com/office/drawing/2014/main" id="{60C8289E-6C96-4190-A181-02287F6B3F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F94B17D-793C-4CFE-9190-7AEF23754949}" type="slidenum">
              <a:rPr lang="en-US" altLang="en-US" sz="1400"/>
              <a:pPr>
                <a:spcBef>
                  <a:spcPct val="0"/>
                </a:spcBef>
                <a:buFontTx/>
                <a:buNone/>
              </a:pPr>
              <a:t>14</a:t>
            </a:fld>
            <a:endParaRPr lang="en-US" altLang="en-US" sz="140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6138DB1-ADA4-4DC8-A04D-9DF48546E910}"/>
              </a:ext>
            </a:extLst>
          </p:cNvPr>
          <p:cNvSpPr>
            <a:spLocks noGrp="1" noChangeArrowheads="1"/>
          </p:cNvSpPr>
          <p:nvPr>
            <p:ph type="title"/>
          </p:nvPr>
        </p:nvSpPr>
        <p:spPr>
          <a:xfrm>
            <a:off x="457200" y="131763"/>
            <a:ext cx="8229600" cy="1143000"/>
          </a:xfrm>
        </p:spPr>
        <p:txBody>
          <a:bodyPr/>
          <a:lstStyle/>
          <a:p>
            <a:pPr eaLnBrk="1" hangingPunct="1"/>
            <a:r>
              <a:rPr lang="en-US" altLang="en-US" sz="4000" b="1">
                <a:solidFill>
                  <a:srgbClr val="A50021"/>
                </a:solidFill>
                <a:cs typeface="Times New Roman" panose="02020603050405020304" pitchFamily="18" charset="0"/>
              </a:rPr>
              <a:t>Mechanisms of irreversible injury</a:t>
            </a:r>
          </a:p>
        </p:txBody>
      </p:sp>
      <p:sp>
        <p:nvSpPr>
          <p:cNvPr id="34819" name="Rectangle 3">
            <a:extLst>
              <a:ext uri="{FF2B5EF4-FFF2-40B4-BE49-F238E27FC236}">
                <a16:creationId xmlns:a16="http://schemas.microsoft.com/office/drawing/2014/main" id="{CE241410-22FB-40C1-9E5E-4E26ED45B0EB}"/>
              </a:ext>
            </a:extLst>
          </p:cNvPr>
          <p:cNvSpPr>
            <a:spLocks noGrp="1" noChangeArrowheads="1"/>
          </p:cNvSpPr>
          <p:nvPr>
            <p:ph type="body" idx="1"/>
          </p:nvPr>
        </p:nvSpPr>
        <p:spPr>
          <a:xfrm>
            <a:off x="144463" y="1600200"/>
            <a:ext cx="8961437" cy="5045075"/>
          </a:xfrm>
        </p:spPr>
        <p:txBody>
          <a:bodyPr/>
          <a:lstStyle/>
          <a:p>
            <a:pPr marL="609600" indent="-609600" eaLnBrk="1" hangingPunct="1">
              <a:lnSpc>
                <a:spcPct val="190000"/>
              </a:lnSpc>
              <a:buFontTx/>
              <a:buNone/>
              <a:defRPr/>
            </a:pPr>
            <a:r>
              <a:rPr lang="en-US" b="1" u="sng" dirty="0">
                <a:solidFill>
                  <a:srgbClr val="660066"/>
                </a:solidFill>
                <a:effectLst>
                  <a:outerShdw blurRad="38100" dist="38100" dir="2700000" algn="tl">
                    <a:srgbClr val="C0C0C0"/>
                  </a:outerShdw>
                </a:effectLst>
                <a:cs typeface="Times New Roman" pitchFamily="18" charset="0"/>
              </a:rPr>
              <a:t>Two phenomena characterize irreversibility:</a:t>
            </a:r>
          </a:p>
          <a:p>
            <a:pPr marL="609600" indent="-609600" eaLnBrk="1" hangingPunct="1">
              <a:lnSpc>
                <a:spcPct val="190000"/>
              </a:lnSpc>
              <a:buFontTx/>
              <a:buAutoNum type="arabicPeriod"/>
              <a:defRPr/>
            </a:pPr>
            <a:r>
              <a:rPr lang="en-US" dirty="0">
                <a:cs typeface="Times New Roman" pitchFamily="18" charset="0"/>
              </a:rPr>
              <a:t>Inability to reverse </a:t>
            </a:r>
            <a:r>
              <a:rPr lang="en-US" b="1" dirty="0">
                <a:effectLst>
                  <a:outerShdw blurRad="38100" dist="38100" dir="2700000" algn="tl">
                    <a:srgbClr val="C0C0C0"/>
                  </a:outerShdw>
                </a:effectLst>
                <a:cs typeface="Times New Roman" pitchFamily="18" charset="0"/>
              </a:rPr>
              <a:t>mitochondrial dysfunction</a:t>
            </a:r>
          </a:p>
          <a:p>
            <a:pPr marL="609600" indent="-609600" eaLnBrk="1" hangingPunct="1">
              <a:lnSpc>
                <a:spcPct val="190000"/>
              </a:lnSpc>
              <a:buFontTx/>
              <a:buAutoNum type="arabicPeriod"/>
              <a:defRPr/>
            </a:pPr>
            <a:r>
              <a:rPr lang="en-US" dirty="0">
                <a:cs typeface="Times New Roman" pitchFamily="18" charset="0"/>
              </a:rPr>
              <a:t>Development of severe </a:t>
            </a:r>
            <a:r>
              <a:rPr lang="en-US" b="1" dirty="0">
                <a:effectLst>
                  <a:outerShdw blurRad="38100" dist="38100" dir="2700000" algn="tl">
                    <a:srgbClr val="C0C0C0"/>
                  </a:outerShdw>
                </a:effectLst>
                <a:cs typeface="Times New Roman" pitchFamily="18" charset="0"/>
              </a:rPr>
              <a:t>membrane damage</a:t>
            </a:r>
          </a:p>
          <a:p>
            <a:pPr marL="609600" indent="-609600" algn="ctr" eaLnBrk="1" hangingPunct="1">
              <a:lnSpc>
                <a:spcPct val="190000"/>
              </a:lnSpc>
              <a:buFontTx/>
              <a:buNone/>
              <a:defRPr/>
            </a:pPr>
            <a:r>
              <a:rPr lang="en-US" b="1" dirty="0">
                <a:solidFill>
                  <a:srgbClr val="FF0000"/>
                </a:solidFill>
                <a:effectLst>
                  <a:outerShdw blurRad="38100" dist="38100" dir="2700000" algn="tl">
                    <a:srgbClr val="C0C0C0"/>
                  </a:outerShdw>
                </a:effectLst>
                <a:cs typeface="Times New Roman" pitchFamily="18" charset="0"/>
              </a:rPr>
              <a:t>This is the VITAL step at which “No Return”</a:t>
            </a:r>
            <a:endParaRPr lang="en-US" b="1" dirty="0">
              <a:solidFill>
                <a:srgbClr val="FF0000"/>
              </a:solidFill>
              <a:effectLst>
                <a:outerShdw blurRad="38100" dist="38100" dir="2700000" algn="tl">
                  <a:srgbClr val="C0C0C0"/>
                </a:outerShdw>
              </a:effectLst>
            </a:endParaRPr>
          </a:p>
        </p:txBody>
      </p:sp>
      <p:sp>
        <p:nvSpPr>
          <p:cNvPr id="35844" name="Slide Number Placeholder 3">
            <a:extLst>
              <a:ext uri="{FF2B5EF4-FFF2-40B4-BE49-F238E27FC236}">
                <a16:creationId xmlns:a16="http://schemas.microsoft.com/office/drawing/2014/main" id="{FD02A7CC-D257-4C98-A1FC-386C369568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6353BE1-12D2-4CD4-BD2A-379442F14210}" type="slidenum">
              <a:rPr lang="en-US" altLang="en-US" sz="1400"/>
              <a:pPr>
                <a:spcBef>
                  <a:spcPct val="0"/>
                </a:spcBef>
                <a:buFontTx/>
                <a:buNone/>
              </a:pPr>
              <a:t>15</a:t>
            </a:fld>
            <a:endParaRPr lang="en-US" altLang="en-US"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8038C41-CC9F-4A09-86A3-03EB7FCB50E4}"/>
              </a:ext>
            </a:extLst>
          </p:cNvPr>
          <p:cNvSpPr>
            <a:spLocks noGrp="1" noChangeArrowheads="1"/>
          </p:cNvSpPr>
          <p:nvPr>
            <p:ph type="title"/>
          </p:nvPr>
        </p:nvSpPr>
        <p:spPr>
          <a:xfrm>
            <a:off x="0" y="0"/>
            <a:ext cx="9144000" cy="854075"/>
          </a:xfrm>
        </p:spPr>
        <p:txBody>
          <a:bodyPr/>
          <a:lstStyle/>
          <a:p>
            <a:pPr eaLnBrk="1" hangingPunct="1">
              <a:defRPr/>
            </a:pPr>
            <a:r>
              <a:rPr lang="en-GB" sz="4000" b="1">
                <a:solidFill>
                  <a:srgbClr val="A50021"/>
                </a:solidFill>
              </a:rPr>
              <a:t>Irreversible cell injury: </a:t>
            </a:r>
            <a:r>
              <a:rPr lang="en-GB" sz="3600" b="1" u="sng">
                <a:solidFill>
                  <a:srgbClr val="A50021"/>
                </a:solidFill>
                <a:effectLst>
                  <a:outerShdw blurRad="38100" dist="38100" dir="2700000" algn="tl">
                    <a:srgbClr val="C0C0C0"/>
                  </a:outerShdw>
                </a:effectLst>
              </a:rPr>
              <a:t>mechanism</a:t>
            </a:r>
            <a:endParaRPr lang="en-US" sz="3600" b="1" u="sng">
              <a:solidFill>
                <a:srgbClr val="A50021"/>
              </a:solidFill>
              <a:effectLst>
                <a:outerShdw blurRad="38100" dist="38100" dir="2700000" algn="tl">
                  <a:srgbClr val="C0C0C0"/>
                </a:outerShdw>
              </a:effectLst>
            </a:endParaRPr>
          </a:p>
        </p:txBody>
      </p:sp>
      <p:sp>
        <p:nvSpPr>
          <p:cNvPr id="36867" name="Rectangle 3">
            <a:extLst>
              <a:ext uri="{FF2B5EF4-FFF2-40B4-BE49-F238E27FC236}">
                <a16:creationId xmlns:a16="http://schemas.microsoft.com/office/drawing/2014/main" id="{8DFE7019-9A05-4630-BA21-073D75D63309}"/>
              </a:ext>
            </a:extLst>
          </p:cNvPr>
          <p:cNvSpPr>
            <a:spLocks noGrp="1" noChangeArrowheads="1"/>
          </p:cNvSpPr>
          <p:nvPr>
            <p:ph type="body" idx="1"/>
          </p:nvPr>
        </p:nvSpPr>
        <p:spPr>
          <a:xfrm>
            <a:off x="174625" y="833438"/>
            <a:ext cx="8774113" cy="6024562"/>
          </a:xfrm>
        </p:spPr>
        <p:txBody>
          <a:bodyPr/>
          <a:lstStyle/>
          <a:p>
            <a:pPr marL="609600" indent="-609600" eaLnBrk="1" hangingPunct="1">
              <a:lnSpc>
                <a:spcPct val="120000"/>
              </a:lnSpc>
              <a:buFontTx/>
              <a:buAutoNum type="arabicPeriod"/>
              <a:defRPr/>
            </a:pPr>
            <a:r>
              <a:rPr lang="en-US" sz="2800" b="1" u="sng" dirty="0">
                <a:solidFill>
                  <a:srgbClr val="FF0000"/>
                </a:solidFill>
                <a:effectLst>
                  <a:outerShdw blurRad="38100" dist="38100" dir="2700000" algn="tl">
                    <a:srgbClr val="C0C0C0"/>
                  </a:outerShdw>
                </a:effectLst>
                <a:cs typeface="Times New Roman" pitchFamily="18" charset="0"/>
              </a:rPr>
              <a:t>C</a:t>
            </a:r>
            <a:r>
              <a:rPr lang="en-GB" sz="2800" b="1" u="sng" dirty="0">
                <a:solidFill>
                  <a:srgbClr val="FF0000"/>
                </a:solidFill>
                <a:effectLst>
                  <a:outerShdw blurRad="38100" dist="38100" dir="2700000" algn="tl">
                    <a:srgbClr val="C0C0C0"/>
                  </a:outerShdw>
                </a:effectLst>
                <a:cs typeface="Times New Roman" pitchFamily="18" charset="0"/>
              </a:rPr>
              <a:t>ell</a:t>
            </a:r>
            <a:r>
              <a:rPr lang="en-US" sz="2800" b="1" u="sng" dirty="0">
                <a:solidFill>
                  <a:srgbClr val="FF0000"/>
                </a:solidFill>
                <a:effectLst>
                  <a:outerShdw blurRad="38100" dist="38100" dir="2700000" algn="tl">
                    <a:srgbClr val="C0C0C0"/>
                  </a:outerShdw>
                </a:effectLst>
                <a:cs typeface="Times New Roman" pitchFamily="18" charset="0"/>
              </a:rPr>
              <a:t> membrane damage:</a:t>
            </a:r>
          </a:p>
          <a:p>
            <a:pPr marL="990600" lvl="1" indent="-533400" eaLnBrk="1" hangingPunct="1">
              <a:lnSpc>
                <a:spcPct val="120000"/>
              </a:lnSpc>
              <a:defRPr/>
            </a:pPr>
            <a:r>
              <a:rPr lang="en-US" sz="2400" b="1" dirty="0">
                <a:solidFill>
                  <a:srgbClr val="000066"/>
                </a:solidFill>
                <a:cs typeface="Times New Roman" pitchFamily="18" charset="0"/>
              </a:rPr>
              <a:t>Progressive loss of membrane phospholipids. </a:t>
            </a:r>
          </a:p>
          <a:p>
            <a:pPr marL="990600" lvl="1" indent="-533400" eaLnBrk="1" hangingPunct="1">
              <a:lnSpc>
                <a:spcPct val="120000"/>
              </a:lnSpc>
              <a:buFontTx/>
              <a:buNone/>
              <a:defRPr/>
            </a:pPr>
            <a:r>
              <a:rPr lang="en-US" sz="2400" dirty="0">
                <a:cs typeface="Times New Roman" pitchFamily="18" charset="0"/>
              </a:rPr>
              <a:t>      By activation of </a:t>
            </a:r>
            <a:r>
              <a:rPr lang="en-US" sz="2400" dirty="0" err="1">
                <a:cs typeface="Times New Roman" pitchFamily="18" charset="0"/>
              </a:rPr>
              <a:t>phospholipases</a:t>
            </a:r>
            <a:r>
              <a:rPr lang="en-US" sz="2400" dirty="0">
                <a:cs typeface="Times New Roman" pitchFamily="18" charset="0"/>
              </a:rPr>
              <a:t> by Ca, and decrease synthesis of proteins </a:t>
            </a:r>
            <a:endParaRPr lang="en-GB" sz="2400" dirty="0">
              <a:cs typeface="Times New Roman" pitchFamily="18" charset="0"/>
            </a:endParaRPr>
          </a:p>
          <a:p>
            <a:pPr marL="990600" lvl="1" indent="-533400" eaLnBrk="1" hangingPunct="1">
              <a:lnSpc>
                <a:spcPct val="120000"/>
              </a:lnSpc>
              <a:defRPr/>
            </a:pPr>
            <a:r>
              <a:rPr lang="en-US" sz="2400" b="1" dirty="0" err="1">
                <a:solidFill>
                  <a:srgbClr val="000066"/>
                </a:solidFill>
                <a:cs typeface="Times New Roman" pitchFamily="18" charset="0"/>
              </a:rPr>
              <a:t>Cytoskeletal</a:t>
            </a:r>
            <a:r>
              <a:rPr lang="en-US" sz="2400" b="1" dirty="0">
                <a:solidFill>
                  <a:srgbClr val="000066"/>
                </a:solidFill>
                <a:cs typeface="Times New Roman" pitchFamily="18" charset="0"/>
              </a:rPr>
              <a:t> abnormalities.</a:t>
            </a:r>
            <a:r>
              <a:rPr lang="en-US" sz="2400" dirty="0">
                <a:cs typeface="Times New Roman" pitchFamily="18" charset="0"/>
              </a:rPr>
              <a:t> </a:t>
            </a:r>
          </a:p>
          <a:p>
            <a:pPr marL="990600" lvl="1" indent="-533400" eaLnBrk="1" hangingPunct="1">
              <a:lnSpc>
                <a:spcPct val="120000"/>
              </a:lnSpc>
              <a:buFontTx/>
              <a:buNone/>
              <a:defRPr/>
            </a:pPr>
            <a:r>
              <a:rPr lang="en-US" sz="2400" dirty="0">
                <a:cs typeface="Times New Roman" pitchFamily="18" charset="0"/>
              </a:rPr>
              <a:t>      Loss of the filaments between the cytoplasm and the cell membrane. So the cell membrane becomes loose and susceptible to rupture.</a:t>
            </a:r>
            <a:endParaRPr lang="en-GB" sz="2400" dirty="0">
              <a:cs typeface="Times New Roman" pitchFamily="18" charset="0"/>
            </a:endParaRPr>
          </a:p>
          <a:p>
            <a:pPr marL="990600" lvl="1" indent="-533400" eaLnBrk="1" hangingPunct="1">
              <a:lnSpc>
                <a:spcPct val="120000"/>
              </a:lnSpc>
              <a:defRPr/>
            </a:pPr>
            <a:r>
              <a:rPr lang="en-US" sz="2400" b="1" dirty="0">
                <a:solidFill>
                  <a:srgbClr val="000066"/>
                </a:solidFill>
                <a:cs typeface="Times New Roman" pitchFamily="18" charset="0"/>
              </a:rPr>
              <a:t>Toxic oxygen radicals.</a:t>
            </a:r>
            <a:r>
              <a:rPr lang="en-US" sz="2400" dirty="0">
                <a:cs typeface="Times New Roman" pitchFamily="18" charset="0"/>
              </a:rPr>
              <a:t> </a:t>
            </a:r>
          </a:p>
          <a:p>
            <a:pPr marL="990600" lvl="1" indent="-533400" eaLnBrk="1" hangingPunct="1">
              <a:lnSpc>
                <a:spcPct val="120000"/>
              </a:lnSpc>
              <a:buFontTx/>
              <a:buNone/>
              <a:defRPr/>
            </a:pPr>
            <a:r>
              <a:rPr lang="en-US" sz="2400" dirty="0">
                <a:cs typeface="Times New Roman" pitchFamily="18" charset="0"/>
              </a:rPr>
              <a:t>      This leads to </a:t>
            </a:r>
            <a:r>
              <a:rPr lang="en-US" sz="2400" dirty="0" err="1">
                <a:cs typeface="Times New Roman" pitchFamily="18" charset="0"/>
              </a:rPr>
              <a:t>peroxidation</a:t>
            </a:r>
            <a:r>
              <a:rPr lang="en-US" sz="2400" dirty="0">
                <a:cs typeface="Times New Roman" pitchFamily="18" charset="0"/>
              </a:rPr>
              <a:t> of the membranes.</a:t>
            </a:r>
          </a:p>
          <a:p>
            <a:pPr marL="990600" lvl="1" indent="-533400" eaLnBrk="1" hangingPunct="1">
              <a:lnSpc>
                <a:spcPct val="120000"/>
              </a:lnSpc>
              <a:defRPr/>
            </a:pPr>
            <a:r>
              <a:rPr lang="en-US" sz="2400" b="1" dirty="0">
                <a:solidFill>
                  <a:srgbClr val="000066"/>
                </a:solidFill>
                <a:cs typeface="Times New Roman" pitchFamily="18" charset="0"/>
              </a:rPr>
              <a:t>Lipid breakdown products</a:t>
            </a:r>
            <a:r>
              <a:rPr lang="en-US" sz="2400" dirty="0">
                <a:cs typeface="Times New Roman" pitchFamily="18" charset="0"/>
              </a:rPr>
              <a:t>. </a:t>
            </a:r>
          </a:p>
          <a:p>
            <a:pPr marL="990600" lvl="1" indent="-533400" eaLnBrk="1" hangingPunct="1">
              <a:lnSpc>
                <a:spcPct val="120000"/>
              </a:lnSpc>
              <a:buFontTx/>
              <a:buNone/>
              <a:defRPr/>
            </a:pPr>
            <a:r>
              <a:rPr lang="en-US" sz="2400" dirty="0">
                <a:cs typeface="Times New Roman" pitchFamily="18" charset="0"/>
              </a:rPr>
              <a:t>      These act as detergents on the membranes.</a:t>
            </a:r>
          </a:p>
        </p:txBody>
      </p:sp>
      <p:sp>
        <p:nvSpPr>
          <p:cNvPr id="37892" name="Slide Number Placeholder 3">
            <a:extLst>
              <a:ext uri="{FF2B5EF4-FFF2-40B4-BE49-F238E27FC236}">
                <a16:creationId xmlns:a16="http://schemas.microsoft.com/office/drawing/2014/main" id="{BDD07C27-48EB-4B94-BD08-A89BA0B682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1EFF85D-5322-43BF-85C1-8B209489F81B}" type="slidenum">
              <a:rPr lang="en-US" altLang="en-US" sz="1400"/>
              <a:pPr>
                <a:spcBef>
                  <a:spcPct val="0"/>
                </a:spcBef>
                <a:buFontTx/>
                <a:buNone/>
              </a:pPr>
              <a:t>16</a:t>
            </a:fld>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a:extLst>
              <a:ext uri="{FF2B5EF4-FFF2-40B4-BE49-F238E27FC236}">
                <a16:creationId xmlns:a16="http://schemas.microsoft.com/office/drawing/2014/main" id="{71312895-6A7D-42EE-B90F-8DA96B885925}"/>
              </a:ext>
            </a:extLst>
          </p:cNvPr>
          <p:cNvGraphicFramePr>
            <a:graphicFrameLocks noChangeAspect="1"/>
          </p:cNvGraphicFramePr>
          <p:nvPr/>
        </p:nvGraphicFramePr>
        <p:xfrm>
          <a:off x="341313" y="119063"/>
          <a:ext cx="8523287" cy="6572250"/>
        </p:xfrm>
        <a:graphic>
          <a:graphicData uri="http://schemas.openxmlformats.org/presentationml/2006/ole">
            <mc:AlternateContent xmlns:mc="http://schemas.openxmlformats.org/markup-compatibility/2006">
              <mc:Choice xmlns:v="urn:schemas-microsoft-com:vml" Requires="v">
                <p:oleObj spid="_x0000_s39945" name="Bitmap Image" r:id="rId4" imgW="6114286" imgH="4715533" progId="Paint.Picture">
                  <p:embed/>
                </p:oleObj>
              </mc:Choice>
              <mc:Fallback>
                <p:oleObj name="Bitmap Image" r:id="rId4" imgW="6114286" imgH="4715533"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3" y="119063"/>
                        <a:ext cx="8523287" cy="657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5" name="Rectangle 3">
            <a:extLst>
              <a:ext uri="{FF2B5EF4-FFF2-40B4-BE49-F238E27FC236}">
                <a16:creationId xmlns:a16="http://schemas.microsoft.com/office/drawing/2014/main" id="{28A1AFA4-9268-4DD1-B140-B1E5D54A5B8E}"/>
              </a:ext>
            </a:extLst>
          </p:cNvPr>
          <p:cNvSpPr>
            <a:spLocks noChangeArrowheads="1"/>
          </p:cNvSpPr>
          <p:nvPr/>
        </p:nvSpPr>
        <p:spPr bwMode="auto">
          <a:xfrm>
            <a:off x="1365250" y="6151563"/>
            <a:ext cx="3606800" cy="457200"/>
          </a:xfrm>
          <a:prstGeom prst="rect">
            <a:avLst/>
          </a:prstGeom>
          <a:solidFill>
            <a:srgbClr val="C0C0C0"/>
          </a:solidFill>
          <a:ln w="9525">
            <a:noFill/>
            <a:miter lim="800000"/>
            <a:headEnd/>
            <a:tailEnd/>
          </a:ln>
          <a:effectLst/>
        </p:spPr>
        <p:txBody>
          <a:bodyPr>
            <a:spAutoFit/>
          </a:bodyPr>
          <a:lstStyle/>
          <a:p>
            <a:pPr eaLnBrk="1" hangingPunct="1">
              <a:defRPr/>
            </a:pPr>
            <a:r>
              <a:rPr lang="en-US" sz="2400" b="1">
                <a:solidFill>
                  <a:schemeClr val="bg1"/>
                </a:solidFill>
                <a:effectLst>
                  <a:outerShdw blurRad="38100" dist="38100" dir="2700000" algn="tl">
                    <a:srgbClr val="000000"/>
                  </a:outerShdw>
                </a:effectLst>
                <a:latin typeface="Arial" charset="0"/>
                <a:cs typeface="Arial" charset="0"/>
              </a:rPr>
              <a:t>C</a:t>
            </a:r>
            <a:r>
              <a:rPr lang="en-GB" sz="2400" b="1">
                <a:solidFill>
                  <a:schemeClr val="bg1"/>
                </a:solidFill>
                <a:effectLst>
                  <a:outerShdw blurRad="38100" dist="38100" dir="2700000" algn="tl">
                    <a:srgbClr val="000000"/>
                  </a:outerShdw>
                </a:effectLst>
                <a:latin typeface="Arial" charset="0"/>
                <a:cs typeface="Arial" charset="0"/>
              </a:rPr>
              <a:t>ell</a:t>
            </a:r>
            <a:r>
              <a:rPr lang="en-US" sz="2400" b="1">
                <a:solidFill>
                  <a:schemeClr val="bg1"/>
                </a:solidFill>
                <a:effectLst>
                  <a:outerShdw blurRad="38100" dist="38100" dir="2700000" algn="tl">
                    <a:srgbClr val="000000"/>
                  </a:outerShdw>
                </a:effectLst>
                <a:latin typeface="Arial" charset="0"/>
                <a:cs typeface="Arial" charset="0"/>
              </a:rPr>
              <a:t> membrane damage</a:t>
            </a:r>
          </a:p>
        </p:txBody>
      </p:sp>
      <p:sp>
        <p:nvSpPr>
          <p:cNvPr id="38916" name="AutoShape 4">
            <a:extLst>
              <a:ext uri="{FF2B5EF4-FFF2-40B4-BE49-F238E27FC236}">
                <a16:creationId xmlns:a16="http://schemas.microsoft.com/office/drawing/2014/main" id="{A01BC800-EF59-4B32-BB72-9576CF0B981D}"/>
              </a:ext>
            </a:extLst>
          </p:cNvPr>
          <p:cNvSpPr>
            <a:spLocks noChangeArrowheads="1"/>
          </p:cNvSpPr>
          <p:nvPr/>
        </p:nvSpPr>
        <p:spPr bwMode="auto">
          <a:xfrm>
            <a:off x="6797675" y="5067300"/>
            <a:ext cx="209550" cy="222250"/>
          </a:xfrm>
          <a:prstGeom prst="star5">
            <a:avLst/>
          </a:prstGeom>
          <a:solidFill>
            <a:srgbClr val="FF5050"/>
          </a:solidFill>
          <a:ln w="9525">
            <a:solidFill>
              <a:srgbClr val="FF0000"/>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38917" name="AutoShape 5">
            <a:extLst>
              <a:ext uri="{FF2B5EF4-FFF2-40B4-BE49-F238E27FC236}">
                <a16:creationId xmlns:a16="http://schemas.microsoft.com/office/drawing/2014/main" id="{F23380E5-F9A7-41AD-88FD-5EC7AE0FFD1E}"/>
              </a:ext>
            </a:extLst>
          </p:cNvPr>
          <p:cNvSpPr>
            <a:spLocks noChangeArrowheads="1"/>
          </p:cNvSpPr>
          <p:nvPr/>
        </p:nvSpPr>
        <p:spPr bwMode="auto">
          <a:xfrm>
            <a:off x="1390650" y="4652963"/>
            <a:ext cx="209550" cy="222250"/>
          </a:xfrm>
          <a:prstGeom prst="star5">
            <a:avLst/>
          </a:prstGeom>
          <a:solidFill>
            <a:srgbClr val="FF5050"/>
          </a:solidFill>
          <a:ln w="9525">
            <a:solidFill>
              <a:srgbClr val="FF0000"/>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38918" name="AutoShape 6">
            <a:extLst>
              <a:ext uri="{FF2B5EF4-FFF2-40B4-BE49-F238E27FC236}">
                <a16:creationId xmlns:a16="http://schemas.microsoft.com/office/drawing/2014/main" id="{C3D26ECF-5290-4AD6-AD67-4936C341768C}"/>
              </a:ext>
            </a:extLst>
          </p:cNvPr>
          <p:cNvSpPr>
            <a:spLocks noChangeArrowheads="1"/>
          </p:cNvSpPr>
          <p:nvPr/>
        </p:nvSpPr>
        <p:spPr bwMode="auto">
          <a:xfrm>
            <a:off x="2905125" y="4695825"/>
            <a:ext cx="209550" cy="222250"/>
          </a:xfrm>
          <a:prstGeom prst="star5">
            <a:avLst/>
          </a:prstGeom>
          <a:solidFill>
            <a:srgbClr val="FF5050"/>
          </a:solidFill>
          <a:ln w="9525">
            <a:solidFill>
              <a:srgbClr val="FF0000"/>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38919" name="AutoShape 7">
            <a:extLst>
              <a:ext uri="{FF2B5EF4-FFF2-40B4-BE49-F238E27FC236}">
                <a16:creationId xmlns:a16="http://schemas.microsoft.com/office/drawing/2014/main" id="{30809B67-8946-4EBF-B66F-0A8B5F260831}"/>
              </a:ext>
            </a:extLst>
          </p:cNvPr>
          <p:cNvSpPr>
            <a:spLocks noChangeArrowheads="1"/>
          </p:cNvSpPr>
          <p:nvPr/>
        </p:nvSpPr>
        <p:spPr bwMode="auto">
          <a:xfrm>
            <a:off x="4368800" y="3576638"/>
            <a:ext cx="209550" cy="222250"/>
          </a:xfrm>
          <a:prstGeom prst="star5">
            <a:avLst/>
          </a:prstGeom>
          <a:solidFill>
            <a:srgbClr val="FF5050"/>
          </a:solidFill>
          <a:ln w="9525">
            <a:solidFill>
              <a:srgbClr val="FF0000"/>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39944" name="Slide Number Placeholder 7">
            <a:extLst>
              <a:ext uri="{FF2B5EF4-FFF2-40B4-BE49-F238E27FC236}">
                <a16:creationId xmlns:a16="http://schemas.microsoft.com/office/drawing/2014/main" id="{449C54A2-7042-454C-B9BB-4DD3B60ADF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CDE73E8-EE97-4BA2-80CB-8FB1139E9CC9}" type="slidenum">
              <a:rPr lang="en-US" altLang="en-US" sz="1400"/>
              <a:pPr>
                <a:spcBef>
                  <a:spcPct val="0"/>
                </a:spcBef>
                <a:buFontTx/>
                <a:buNone/>
              </a:pPr>
              <a:t>17</a:t>
            </a:fld>
            <a:endParaRPr lang="en-US" altLang="en-US"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246A223-061F-4BF0-905C-A15A9849A5F1}"/>
              </a:ext>
            </a:extLst>
          </p:cNvPr>
          <p:cNvSpPr>
            <a:spLocks noGrp="1" noChangeArrowheads="1"/>
          </p:cNvSpPr>
          <p:nvPr>
            <p:ph type="body" idx="1"/>
          </p:nvPr>
        </p:nvSpPr>
        <p:spPr>
          <a:xfrm>
            <a:off x="84138" y="827088"/>
            <a:ext cx="8970962" cy="5975350"/>
          </a:xfrm>
        </p:spPr>
        <p:txBody>
          <a:bodyPr/>
          <a:lstStyle/>
          <a:p>
            <a:pPr marL="533400" indent="-533400" eaLnBrk="1" hangingPunct="1">
              <a:lnSpc>
                <a:spcPct val="210000"/>
              </a:lnSpc>
              <a:buFontTx/>
              <a:buAutoNum type="arabicPeriod" startAt="2"/>
              <a:defRPr/>
            </a:pPr>
            <a:r>
              <a:rPr lang="en-US" sz="2800" b="1" u="sng">
                <a:solidFill>
                  <a:srgbClr val="FF0000"/>
                </a:solidFill>
                <a:effectLst>
                  <a:outerShdw blurRad="38100" dist="38100" dir="2700000" algn="tl">
                    <a:srgbClr val="C0C0C0"/>
                  </a:outerShdw>
                </a:effectLst>
                <a:cs typeface="Times New Roman" pitchFamily="18" charset="0"/>
              </a:rPr>
              <a:t>mitochondrial dysfunction</a:t>
            </a:r>
            <a:endParaRPr lang="en-US" sz="2800" u="sng">
              <a:solidFill>
                <a:srgbClr val="FF0000"/>
              </a:solidFill>
              <a:cs typeface="Times New Roman" pitchFamily="18" charset="0"/>
            </a:endParaRPr>
          </a:p>
          <a:p>
            <a:pPr marL="533400" indent="-533400" eaLnBrk="1" hangingPunct="1">
              <a:lnSpc>
                <a:spcPct val="210000"/>
              </a:lnSpc>
              <a:defRPr/>
            </a:pPr>
            <a:r>
              <a:rPr lang="en-US" sz="2800">
                <a:cs typeface="Times New Roman" pitchFamily="18" charset="0"/>
              </a:rPr>
              <a:t>One of the earliest manifestations of irreversible cell injury is the </a:t>
            </a:r>
            <a:r>
              <a:rPr lang="en-US" sz="2800" b="1">
                <a:solidFill>
                  <a:srgbClr val="660066"/>
                </a:solidFill>
                <a:effectLst>
                  <a:outerShdw blurRad="38100" dist="38100" dir="2700000" algn="tl">
                    <a:srgbClr val="C0C0C0"/>
                  </a:outerShdw>
                </a:effectLst>
                <a:cs typeface="Times New Roman" pitchFamily="18" charset="0"/>
              </a:rPr>
              <a:t>vacuolization of the mitochondria</a:t>
            </a:r>
            <a:r>
              <a:rPr lang="en-US" sz="2800">
                <a:cs typeface="Times New Roman" pitchFamily="18" charset="0"/>
              </a:rPr>
              <a:t>, and the accumulation of amorphous, calcium-rich densities in mitochondrial matrix</a:t>
            </a:r>
            <a:endParaRPr lang="en-GB" sz="2800">
              <a:cs typeface="Times New Roman" pitchFamily="18" charset="0"/>
            </a:endParaRPr>
          </a:p>
          <a:p>
            <a:pPr marL="533400" indent="-533400" eaLnBrk="1" hangingPunct="1">
              <a:lnSpc>
                <a:spcPct val="210000"/>
              </a:lnSpc>
              <a:defRPr/>
            </a:pPr>
            <a:r>
              <a:rPr lang="en-US" sz="2800">
                <a:cs typeface="Times New Roman" pitchFamily="18" charset="0"/>
              </a:rPr>
              <a:t>Affect the oxidative Phosphorylation, </a:t>
            </a:r>
            <a:r>
              <a:rPr lang="en-US" sz="2800" b="1">
                <a:solidFill>
                  <a:srgbClr val="660066"/>
                </a:solidFill>
                <a:effectLst>
                  <a:outerShdw blurRad="38100" dist="38100" dir="2700000" algn="tl">
                    <a:srgbClr val="C0C0C0"/>
                  </a:outerShdw>
                </a:effectLst>
                <a:cs typeface="Times New Roman" pitchFamily="18" charset="0"/>
              </a:rPr>
              <a:t>decrease ATP</a:t>
            </a:r>
            <a:endParaRPr lang="en-GB" sz="2800">
              <a:cs typeface="Times New Roman" pitchFamily="18" charset="0"/>
            </a:endParaRPr>
          </a:p>
        </p:txBody>
      </p:sp>
      <p:sp>
        <p:nvSpPr>
          <p:cNvPr id="43011" name="Rectangle 3">
            <a:extLst>
              <a:ext uri="{FF2B5EF4-FFF2-40B4-BE49-F238E27FC236}">
                <a16:creationId xmlns:a16="http://schemas.microsoft.com/office/drawing/2014/main" id="{0D64AF8B-4E19-4158-9585-F066810F4BD8}"/>
              </a:ext>
            </a:extLst>
          </p:cNvPr>
          <p:cNvSpPr>
            <a:spLocks noChangeArrowheads="1"/>
          </p:cNvSpPr>
          <p:nvPr/>
        </p:nvSpPr>
        <p:spPr bwMode="auto">
          <a:xfrm>
            <a:off x="0" y="85725"/>
            <a:ext cx="9144000" cy="854075"/>
          </a:xfrm>
          <a:prstGeom prst="rect">
            <a:avLst/>
          </a:prstGeom>
          <a:noFill/>
          <a:ln w="9525">
            <a:noFill/>
            <a:miter lim="800000"/>
            <a:headEnd/>
            <a:tailEnd/>
          </a:ln>
          <a:effectLst/>
        </p:spPr>
        <p:txBody>
          <a:bodyPr anchor="ctr"/>
          <a:lstStyle/>
          <a:p>
            <a:pPr algn="ctr" eaLnBrk="1" hangingPunct="1">
              <a:defRPr/>
            </a:pPr>
            <a:r>
              <a:rPr lang="en-GB" sz="4000" b="1">
                <a:solidFill>
                  <a:srgbClr val="A50021"/>
                </a:solidFill>
                <a:effectLst>
                  <a:outerShdw blurRad="38100" dist="38100" dir="2700000" algn="tl">
                    <a:srgbClr val="C0C0C0"/>
                  </a:outerShdw>
                </a:effectLst>
                <a:latin typeface="Arial" charset="0"/>
                <a:cs typeface="Arial" charset="0"/>
              </a:rPr>
              <a:t>Irreversible cell injury: </a:t>
            </a:r>
            <a:r>
              <a:rPr lang="en-GB" sz="3600" b="1" u="sng">
                <a:solidFill>
                  <a:srgbClr val="A50021"/>
                </a:solidFill>
                <a:effectLst>
                  <a:outerShdw blurRad="38100" dist="38100" dir="2700000" algn="tl">
                    <a:srgbClr val="C0C0C0"/>
                  </a:outerShdw>
                </a:effectLst>
                <a:latin typeface="Arial" charset="0"/>
                <a:cs typeface="Arial" charset="0"/>
              </a:rPr>
              <a:t>mechanism</a:t>
            </a:r>
            <a:endParaRPr lang="en-US" sz="3600" b="1" u="sng">
              <a:solidFill>
                <a:srgbClr val="A50021"/>
              </a:solidFill>
              <a:effectLst>
                <a:outerShdw blurRad="38100" dist="38100" dir="2700000" algn="tl">
                  <a:srgbClr val="C0C0C0"/>
                </a:outerShdw>
              </a:effectLst>
              <a:latin typeface="Arial" charset="0"/>
              <a:cs typeface="Arial" charset="0"/>
            </a:endParaRPr>
          </a:p>
        </p:txBody>
      </p:sp>
      <p:sp>
        <p:nvSpPr>
          <p:cNvPr id="41988" name="Slide Number Placeholder 3">
            <a:extLst>
              <a:ext uri="{FF2B5EF4-FFF2-40B4-BE49-F238E27FC236}">
                <a16:creationId xmlns:a16="http://schemas.microsoft.com/office/drawing/2014/main" id="{6016F3D9-F505-46FF-B258-000901E025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72B2D11-78B9-4B14-93FF-7EA5AF144851}" type="slidenum">
              <a:rPr lang="en-US" altLang="en-US" sz="1400"/>
              <a:pPr>
                <a:spcBef>
                  <a:spcPct val="0"/>
                </a:spcBef>
                <a:buFontTx/>
                <a:buNone/>
              </a:pPr>
              <a:t>18</a:t>
            </a:fld>
            <a:endParaRPr lang="en-US" alt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BD77672-65A6-4309-A9E4-895D668581CD}"/>
              </a:ext>
            </a:extLst>
          </p:cNvPr>
          <p:cNvSpPr>
            <a:spLocks noGrp="1" noChangeArrowheads="1"/>
          </p:cNvSpPr>
          <p:nvPr>
            <p:ph type="title"/>
          </p:nvPr>
        </p:nvSpPr>
        <p:spPr>
          <a:xfrm>
            <a:off x="0" y="74613"/>
            <a:ext cx="9144000" cy="1143000"/>
          </a:xfrm>
        </p:spPr>
        <p:txBody>
          <a:bodyPr/>
          <a:lstStyle/>
          <a:p>
            <a:pPr eaLnBrk="1" hangingPunct="1">
              <a:defRPr/>
            </a:pPr>
            <a:r>
              <a:rPr lang="en-US" sz="4000" b="1">
                <a:solidFill>
                  <a:srgbClr val="A50021"/>
                </a:solidFill>
                <a:effectLst>
                  <a:outerShdw blurRad="38100" dist="38100" dir="2700000" algn="tl">
                    <a:srgbClr val="C0C0C0"/>
                  </a:outerShdw>
                </a:effectLst>
                <a:cs typeface="Times New Roman" pitchFamily="18" charset="0"/>
              </a:rPr>
              <a:t>Morphology of irreversible cell injury: </a:t>
            </a:r>
            <a:r>
              <a:rPr lang="en-US" sz="4000" b="1" u="sng">
                <a:solidFill>
                  <a:srgbClr val="FF0000"/>
                </a:solidFill>
                <a:effectLst>
                  <a:outerShdw blurRad="38100" dist="38100" dir="2700000" algn="tl">
                    <a:srgbClr val="C0C0C0"/>
                  </a:outerShdw>
                </a:effectLst>
                <a:cs typeface="Times New Roman" pitchFamily="18" charset="0"/>
              </a:rPr>
              <a:t>Necrosis</a:t>
            </a:r>
          </a:p>
        </p:txBody>
      </p:sp>
      <p:sp>
        <p:nvSpPr>
          <p:cNvPr id="45059" name="Rectangle 3">
            <a:extLst>
              <a:ext uri="{FF2B5EF4-FFF2-40B4-BE49-F238E27FC236}">
                <a16:creationId xmlns:a16="http://schemas.microsoft.com/office/drawing/2014/main" id="{A2FCE618-9771-4016-AA08-309484A4E97C}"/>
              </a:ext>
            </a:extLst>
          </p:cNvPr>
          <p:cNvSpPr>
            <a:spLocks noGrp="1" noChangeArrowheads="1"/>
          </p:cNvSpPr>
          <p:nvPr>
            <p:ph type="body" idx="1"/>
          </p:nvPr>
        </p:nvSpPr>
        <p:spPr>
          <a:xfrm>
            <a:off x="457200" y="1600200"/>
            <a:ext cx="8229600" cy="5103813"/>
          </a:xfrm>
        </p:spPr>
        <p:txBody>
          <a:bodyPr/>
          <a:lstStyle/>
          <a:p>
            <a:pPr eaLnBrk="1" hangingPunct="1">
              <a:lnSpc>
                <a:spcPct val="180000"/>
              </a:lnSpc>
              <a:defRPr/>
            </a:pPr>
            <a:r>
              <a:rPr lang="en-US" sz="2800" b="1">
                <a:solidFill>
                  <a:srgbClr val="FF0000"/>
                </a:solidFill>
                <a:effectLst>
                  <a:outerShdw blurRad="38100" dist="38100" dir="2700000" algn="tl">
                    <a:srgbClr val="C0C0C0"/>
                  </a:outerShdw>
                </a:effectLst>
                <a:cs typeface="Times New Roman" pitchFamily="18" charset="0"/>
              </a:rPr>
              <a:t>The morphological correlate of irreversible cell injury</a:t>
            </a:r>
          </a:p>
          <a:p>
            <a:pPr eaLnBrk="1" hangingPunct="1">
              <a:lnSpc>
                <a:spcPct val="180000"/>
              </a:lnSpc>
              <a:defRPr/>
            </a:pPr>
            <a:r>
              <a:rPr lang="en-US" sz="2800">
                <a:cs typeface="Times New Roman" pitchFamily="18" charset="0"/>
              </a:rPr>
              <a:t>Defined as the </a:t>
            </a:r>
            <a:r>
              <a:rPr lang="en-US" sz="2800" b="1">
                <a:solidFill>
                  <a:srgbClr val="660066"/>
                </a:solidFill>
                <a:effectLst>
                  <a:outerShdw blurRad="38100" dist="38100" dir="2700000" algn="tl">
                    <a:srgbClr val="C0C0C0"/>
                  </a:outerShdw>
                </a:effectLst>
                <a:cs typeface="Times New Roman" pitchFamily="18" charset="0"/>
              </a:rPr>
              <a:t>sequence of morphological changes that follows cell death</a:t>
            </a:r>
            <a:r>
              <a:rPr lang="en-US" sz="2800">
                <a:cs typeface="Times New Roman" pitchFamily="18" charset="0"/>
              </a:rPr>
              <a:t> in living tissue</a:t>
            </a:r>
          </a:p>
          <a:p>
            <a:pPr eaLnBrk="1" hangingPunct="1">
              <a:lnSpc>
                <a:spcPct val="180000"/>
              </a:lnSpc>
              <a:defRPr/>
            </a:pPr>
            <a:r>
              <a:rPr lang="en-US" sz="2800">
                <a:cs typeface="Times New Roman" pitchFamily="18" charset="0"/>
              </a:rPr>
              <a:t>These morphological changes </a:t>
            </a:r>
            <a:r>
              <a:rPr lang="en-US" sz="2800" b="1">
                <a:solidFill>
                  <a:srgbClr val="660066"/>
                </a:solidFill>
                <a:effectLst>
                  <a:outerShdw blurRad="38100" dist="38100" dir="2700000" algn="tl">
                    <a:srgbClr val="C0C0C0"/>
                  </a:outerShdw>
                </a:effectLst>
                <a:cs typeface="Times New Roman" pitchFamily="18" charset="0"/>
              </a:rPr>
              <a:t>require hours to develop. </a:t>
            </a:r>
            <a:endParaRPr lang="en-US" sz="2800" b="1">
              <a:solidFill>
                <a:srgbClr val="660066"/>
              </a:solidFill>
              <a:effectLst>
                <a:outerShdw blurRad="38100" dist="38100" dir="2700000" algn="tl">
                  <a:srgbClr val="C0C0C0"/>
                </a:outerShdw>
              </a:effectLst>
            </a:endParaRPr>
          </a:p>
        </p:txBody>
      </p:sp>
      <p:sp>
        <p:nvSpPr>
          <p:cNvPr id="44036" name="Slide Number Placeholder 3">
            <a:extLst>
              <a:ext uri="{FF2B5EF4-FFF2-40B4-BE49-F238E27FC236}">
                <a16:creationId xmlns:a16="http://schemas.microsoft.com/office/drawing/2014/main" id="{7E14796A-928C-429A-AB22-24CB6BE248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A589220-9582-4E90-A2BA-27EBE74A1D04}" type="slidenum">
              <a:rPr lang="en-US" altLang="en-US" sz="1400"/>
              <a:pPr>
                <a:spcBef>
                  <a:spcPct val="0"/>
                </a:spcBef>
                <a:buFontTx/>
                <a:buNone/>
              </a:pPr>
              <a:t>19</a:t>
            </a:fld>
            <a:endParaRPr lang="en-US"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obbins Fig 1-6 Cell Injury">
            <a:extLst>
              <a:ext uri="{FF2B5EF4-FFF2-40B4-BE49-F238E27FC236}">
                <a16:creationId xmlns:a16="http://schemas.microsoft.com/office/drawing/2014/main" id="{83D486D3-867E-4DA8-A4AA-710D682E0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400" t="3584" r="27559" b="73045"/>
          <a:stretch>
            <a:fillRect/>
          </a:stretch>
        </p:blipFill>
        <p:spPr bwMode="auto">
          <a:xfrm>
            <a:off x="0" y="1684338"/>
            <a:ext cx="3084513"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Robbins Fig 1-6 Cell Injury">
            <a:extLst>
              <a:ext uri="{FF2B5EF4-FFF2-40B4-BE49-F238E27FC236}">
                <a16:creationId xmlns:a16="http://schemas.microsoft.com/office/drawing/2014/main" id="{15865071-07F8-4184-B5D7-2293CF426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600" t="28914" r="5927" b="42561"/>
          <a:stretch>
            <a:fillRect/>
          </a:stretch>
        </p:blipFill>
        <p:spPr bwMode="auto">
          <a:xfrm>
            <a:off x="4064000" y="0"/>
            <a:ext cx="4640263" cy="31369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9220" name="Group 4">
            <a:extLst>
              <a:ext uri="{FF2B5EF4-FFF2-40B4-BE49-F238E27FC236}">
                <a16:creationId xmlns:a16="http://schemas.microsoft.com/office/drawing/2014/main" id="{8F0830F0-9167-4AD0-AD6D-FC1828CF6C36}"/>
              </a:ext>
            </a:extLst>
          </p:cNvPr>
          <p:cNvGrpSpPr>
            <a:grpSpLocks/>
          </p:cNvGrpSpPr>
          <p:nvPr/>
        </p:nvGrpSpPr>
        <p:grpSpPr bwMode="auto">
          <a:xfrm>
            <a:off x="1568450" y="725488"/>
            <a:ext cx="1930400" cy="928687"/>
            <a:chOff x="1134" y="631"/>
            <a:chExt cx="1216" cy="585"/>
          </a:xfrm>
        </p:grpSpPr>
        <p:sp>
          <p:nvSpPr>
            <p:cNvPr id="9231" name="Line 5">
              <a:extLst>
                <a:ext uri="{FF2B5EF4-FFF2-40B4-BE49-F238E27FC236}">
                  <a16:creationId xmlns:a16="http://schemas.microsoft.com/office/drawing/2014/main" id="{7767CE29-A338-4A84-A078-F1570CF81F85}"/>
                </a:ext>
              </a:extLst>
            </p:cNvPr>
            <p:cNvSpPr>
              <a:spLocks noChangeShapeType="1"/>
            </p:cNvSpPr>
            <p:nvPr/>
          </p:nvSpPr>
          <p:spPr bwMode="auto">
            <a:xfrm flipV="1">
              <a:off x="1134" y="631"/>
              <a:ext cx="0" cy="585"/>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2" name="Line 6">
              <a:extLst>
                <a:ext uri="{FF2B5EF4-FFF2-40B4-BE49-F238E27FC236}">
                  <a16:creationId xmlns:a16="http://schemas.microsoft.com/office/drawing/2014/main" id="{DE025FFF-A5D7-4D57-9798-F3FD6644D813}"/>
                </a:ext>
              </a:extLst>
            </p:cNvPr>
            <p:cNvSpPr>
              <a:spLocks noChangeShapeType="1"/>
            </p:cNvSpPr>
            <p:nvPr/>
          </p:nvSpPr>
          <p:spPr bwMode="auto">
            <a:xfrm>
              <a:off x="1134" y="631"/>
              <a:ext cx="1216"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199" name="Text Box 7">
            <a:extLst>
              <a:ext uri="{FF2B5EF4-FFF2-40B4-BE49-F238E27FC236}">
                <a16:creationId xmlns:a16="http://schemas.microsoft.com/office/drawing/2014/main" id="{A9DEEEB8-87FD-4A7D-867A-BFE08E9E7E18}"/>
              </a:ext>
            </a:extLst>
          </p:cNvPr>
          <p:cNvSpPr txBox="1">
            <a:spLocks noChangeArrowheads="1"/>
          </p:cNvSpPr>
          <p:nvPr/>
        </p:nvSpPr>
        <p:spPr bwMode="auto">
          <a:xfrm>
            <a:off x="387350" y="114300"/>
            <a:ext cx="3275013" cy="457200"/>
          </a:xfrm>
          <a:prstGeom prst="rect">
            <a:avLst/>
          </a:prstGeom>
          <a:solidFill>
            <a:srgbClr val="FFFF99"/>
          </a:solidFill>
          <a:ln w="9525">
            <a:noFill/>
            <a:miter lim="800000"/>
            <a:headEnd/>
            <a:tailEnd/>
          </a:ln>
          <a:effectLst/>
        </p:spPr>
        <p:txBody>
          <a:bodyPr>
            <a:spAutoFit/>
          </a:bodyPr>
          <a:lstStyle/>
          <a:p>
            <a:pPr marL="342900" indent="-342900" eaLnBrk="1" hangingPunct="1">
              <a:spcBef>
                <a:spcPct val="50000"/>
              </a:spcBef>
              <a:buClr>
                <a:schemeClr val="folHlink"/>
              </a:buClr>
              <a:buSzPct val="75000"/>
              <a:buFont typeface="Wingdings" pitchFamily="2" charset="2"/>
              <a:buNone/>
              <a:defRPr/>
            </a:pPr>
            <a:r>
              <a:rPr lang="en-GB" sz="2400" b="1">
                <a:solidFill>
                  <a:schemeClr val="hlink"/>
                </a:solidFill>
                <a:effectLst>
                  <a:outerShdw blurRad="38100" dist="38100" dir="2700000" algn="tl">
                    <a:srgbClr val="000000"/>
                  </a:outerShdw>
                </a:effectLst>
                <a:latin typeface="Verdana" pitchFamily="34" charset="0"/>
                <a:cs typeface="Arial" charset="0"/>
              </a:rPr>
              <a:t>reversible injury</a:t>
            </a:r>
            <a:endParaRPr lang="en-US" sz="2400" b="1">
              <a:solidFill>
                <a:schemeClr val="hlink"/>
              </a:solidFill>
              <a:effectLst>
                <a:outerShdw blurRad="38100" dist="38100" dir="2700000" algn="tl">
                  <a:srgbClr val="000000"/>
                </a:outerShdw>
              </a:effectLst>
              <a:latin typeface="Verdana" pitchFamily="34" charset="0"/>
              <a:cs typeface="Arial" charset="0"/>
            </a:endParaRPr>
          </a:p>
        </p:txBody>
      </p:sp>
      <p:pic>
        <p:nvPicPr>
          <p:cNvPr id="9222" name="Picture 8" descr="Robbins Fig 1-6 Cell Injury">
            <a:extLst>
              <a:ext uri="{FF2B5EF4-FFF2-40B4-BE49-F238E27FC236}">
                <a16:creationId xmlns:a16="http://schemas.microsoft.com/office/drawing/2014/main" id="{CF2B60B0-3FD3-4695-BBF9-D0AA6D973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099" t="59743" r="5676" b="8739"/>
          <a:stretch>
            <a:fillRect/>
          </a:stretch>
        </p:blipFill>
        <p:spPr bwMode="auto">
          <a:xfrm>
            <a:off x="4003675" y="3392488"/>
            <a:ext cx="4676775" cy="3465512"/>
          </a:xfrm>
          <a:prstGeom prst="rect">
            <a:avLst/>
          </a:prstGeom>
          <a:solidFill>
            <a:srgbClr val="FF505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3" name="Line 9">
            <a:extLst>
              <a:ext uri="{FF2B5EF4-FFF2-40B4-BE49-F238E27FC236}">
                <a16:creationId xmlns:a16="http://schemas.microsoft.com/office/drawing/2014/main" id="{2D8BE9FE-0A1B-4746-A72B-BBD4F7DAC5B0}"/>
              </a:ext>
            </a:extLst>
          </p:cNvPr>
          <p:cNvSpPr>
            <a:spLocks noChangeShapeType="1"/>
          </p:cNvSpPr>
          <p:nvPr/>
        </p:nvSpPr>
        <p:spPr bwMode="auto">
          <a:xfrm rot="10800000" flipV="1">
            <a:off x="1584325" y="5148263"/>
            <a:ext cx="0" cy="928687"/>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10">
            <a:extLst>
              <a:ext uri="{FF2B5EF4-FFF2-40B4-BE49-F238E27FC236}">
                <a16:creationId xmlns:a16="http://schemas.microsoft.com/office/drawing/2014/main" id="{6FD01C74-7E5E-4634-9FF9-9EDB84CF34FE}"/>
              </a:ext>
            </a:extLst>
          </p:cNvPr>
          <p:cNvSpPr>
            <a:spLocks noChangeShapeType="1"/>
          </p:cNvSpPr>
          <p:nvPr/>
        </p:nvSpPr>
        <p:spPr bwMode="auto">
          <a:xfrm rot="10800000" flipH="1">
            <a:off x="1570038" y="6092825"/>
            <a:ext cx="1930400" cy="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3" name="Text Box 11">
            <a:extLst>
              <a:ext uri="{FF2B5EF4-FFF2-40B4-BE49-F238E27FC236}">
                <a16:creationId xmlns:a16="http://schemas.microsoft.com/office/drawing/2014/main" id="{FE40E310-BD43-4374-9149-7425B132A673}"/>
              </a:ext>
            </a:extLst>
          </p:cNvPr>
          <p:cNvSpPr txBox="1">
            <a:spLocks noChangeArrowheads="1"/>
          </p:cNvSpPr>
          <p:nvPr/>
        </p:nvSpPr>
        <p:spPr bwMode="auto">
          <a:xfrm>
            <a:off x="400050" y="6269038"/>
            <a:ext cx="3457575" cy="457200"/>
          </a:xfrm>
          <a:prstGeom prst="rect">
            <a:avLst/>
          </a:prstGeom>
          <a:solidFill>
            <a:srgbClr val="FF5050">
              <a:alpha val="30000"/>
            </a:srgbClr>
          </a:solidFill>
          <a:ln w="9525">
            <a:noFill/>
            <a:miter lim="800000"/>
            <a:headEnd/>
            <a:tailEnd/>
          </a:ln>
          <a:effectLst/>
        </p:spPr>
        <p:txBody>
          <a:bodyPr>
            <a:spAutoFit/>
          </a:bodyPr>
          <a:lstStyle/>
          <a:p>
            <a:pPr marL="342900" indent="-342900" eaLnBrk="1" hangingPunct="1">
              <a:spcBef>
                <a:spcPct val="50000"/>
              </a:spcBef>
              <a:buClr>
                <a:schemeClr val="folHlink"/>
              </a:buClr>
              <a:buSzPct val="75000"/>
              <a:buFont typeface="Wingdings" pitchFamily="2" charset="2"/>
              <a:buNone/>
              <a:defRPr/>
            </a:pPr>
            <a:r>
              <a:rPr lang="en-GB" sz="2400" b="1">
                <a:solidFill>
                  <a:srgbClr val="FF9900"/>
                </a:solidFill>
                <a:effectLst>
                  <a:outerShdw blurRad="38100" dist="38100" dir="2700000" algn="tl">
                    <a:srgbClr val="000000"/>
                  </a:outerShdw>
                </a:effectLst>
                <a:latin typeface="Verdana" pitchFamily="34" charset="0"/>
                <a:cs typeface="Arial" charset="0"/>
              </a:rPr>
              <a:t>irreversible injury</a:t>
            </a:r>
            <a:endParaRPr lang="en-US" sz="2400" b="1">
              <a:solidFill>
                <a:srgbClr val="FF9900"/>
              </a:solidFill>
              <a:effectLst>
                <a:outerShdw blurRad="38100" dist="38100" dir="2700000" algn="tl">
                  <a:srgbClr val="000000"/>
                </a:outerShdw>
              </a:effectLst>
              <a:latin typeface="Verdana" pitchFamily="34" charset="0"/>
              <a:cs typeface="Arial" charset="0"/>
            </a:endParaRPr>
          </a:p>
        </p:txBody>
      </p:sp>
      <p:sp>
        <p:nvSpPr>
          <p:cNvPr id="9226" name="Oval 12">
            <a:extLst>
              <a:ext uri="{FF2B5EF4-FFF2-40B4-BE49-F238E27FC236}">
                <a16:creationId xmlns:a16="http://schemas.microsoft.com/office/drawing/2014/main" id="{9961565C-87AE-4E95-9BCF-CEE8218C1EB5}"/>
              </a:ext>
            </a:extLst>
          </p:cNvPr>
          <p:cNvSpPr>
            <a:spLocks noChangeArrowheads="1"/>
          </p:cNvSpPr>
          <p:nvPr/>
        </p:nvSpPr>
        <p:spPr bwMode="auto">
          <a:xfrm>
            <a:off x="3816350" y="3582988"/>
            <a:ext cx="1263650" cy="871537"/>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SA" altLang="en-US" sz="1800"/>
          </a:p>
        </p:txBody>
      </p:sp>
      <p:sp>
        <p:nvSpPr>
          <p:cNvPr id="9227" name="Oval 13">
            <a:extLst>
              <a:ext uri="{FF2B5EF4-FFF2-40B4-BE49-F238E27FC236}">
                <a16:creationId xmlns:a16="http://schemas.microsoft.com/office/drawing/2014/main" id="{1C9260CA-80D9-4798-A061-DFE33E93E184}"/>
              </a:ext>
            </a:extLst>
          </p:cNvPr>
          <p:cNvSpPr>
            <a:spLocks noChangeArrowheads="1"/>
          </p:cNvSpPr>
          <p:nvPr/>
        </p:nvSpPr>
        <p:spPr bwMode="auto">
          <a:xfrm>
            <a:off x="7646988" y="4451350"/>
            <a:ext cx="1263650" cy="871538"/>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SA" altLang="en-US" sz="1800"/>
          </a:p>
        </p:txBody>
      </p:sp>
      <p:sp>
        <p:nvSpPr>
          <p:cNvPr id="8206" name="Text Box 14">
            <a:extLst>
              <a:ext uri="{FF2B5EF4-FFF2-40B4-BE49-F238E27FC236}">
                <a16:creationId xmlns:a16="http://schemas.microsoft.com/office/drawing/2014/main" id="{C8ECF324-8A16-4402-957F-8A898FF37308}"/>
              </a:ext>
            </a:extLst>
          </p:cNvPr>
          <p:cNvSpPr txBox="1">
            <a:spLocks noChangeArrowheads="1"/>
          </p:cNvSpPr>
          <p:nvPr/>
        </p:nvSpPr>
        <p:spPr bwMode="auto">
          <a:xfrm>
            <a:off x="5049838" y="4687888"/>
            <a:ext cx="1973262" cy="457200"/>
          </a:xfrm>
          <a:prstGeom prst="rect">
            <a:avLst/>
          </a:prstGeom>
          <a:noFill/>
          <a:ln w="9525">
            <a:noFill/>
            <a:miter lim="800000"/>
            <a:headEnd/>
            <a:tailEnd/>
          </a:ln>
          <a:effectLst/>
        </p:spPr>
        <p:txBody>
          <a:bodyPr>
            <a:spAutoFit/>
          </a:bodyPr>
          <a:lstStyle/>
          <a:p>
            <a:pPr marL="342900" indent="-342900" algn="ctr" eaLnBrk="1" hangingPunct="1">
              <a:spcBef>
                <a:spcPct val="50000"/>
              </a:spcBef>
              <a:buClr>
                <a:schemeClr val="folHlink"/>
              </a:buClr>
              <a:buSzPct val="75000"/>
              <a:buFont typeface="Wingdings" pitchFamily="2" charset="2"/>
              <a:buNone/>
              <a:defRPr/>
            </a:pPr>
            <a:r>
              <a:rPr lang="en-GB" sz="2400" b="1">
                <a:solidFill>
                  <a:srgbClr val="FF0000"/>
                </a:solidFill>
                <a:effectLst>
                  <a:outerShdw blurRad="38100" dist="38100" dir="2700000" algn="tl">
                    <a:srgbClr val="C0C0C0"/>
                  </a:outerShdw>
                </a:effectLst>
                <a:latin typeface="Verdana" pitchFamily="34" charset="0"/>
                <a:cs typeface="Arial" charset="0"/>
              </a:rPr>
              <a:t>necrosis</a:t>
            </a:r>
            <a:endParaRPr lang="en-US" sz="2400" b="1">
              <a:solidFill>
                <a:srgbClr val="FF0000"/>
              </a:solidFill>
              <a:effectLst>
                <a:outerShdw blurRad="38100" dist="38100" dir="2700000" algn="tl">
                  <a:srgbClr val="C0C0C0"/>
                </a:outerShdw>
              </a:effectLst>
              <a:latin typeface="Verdana" pitchFamily="34" charset="0"/>
              <a:cs typeface="Arial" charset="0"/>
            </a:endParaRPr>
          </a:p>
        </p:txBody>
      </p:sp>
      <p:sp>
        <p:nvSpPr>
          <p:cNvPr id="9229" name="Oval 15">
            <a:extLst>
              <a:ext uri="{FF2B5EF4-FFF2-40B4-BE49-F238E27FC236}">
                <a16:creationId xmlns:a16="http://schemas.microsoft.com/office/drawing/2014/main" id="{39F3DB1B-4392-4CAD-9C14-3632535747F2}"/>
              </a:ext>
            </a:extLst>
          </p:cNvPr>
          <p:cNvSpPr>
            <a:spLocks noChangeArrowheads="1"/>
          </p:cNvSpPr>
          <p:nvPr/>
        </p:nvSpPr>
        <p:spPr bwMode="auto">
          <a:xfrm>
            <a:off x="3946525" y="914400"/>
            <a:ext cx="1089025" cy="60166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SA" altLang="en-US" sz="1800"/>
          </a:p>
        </p:txBody>
      </p:sp>
      <p:sp>
        <p:nvSpPr>
          <p:cNvPr id="9230" name="Slide Number Placeholder 15">
            <a:extLst>
              <a:ext uri="{FF2B5EF4-FFF2-40B4-BE49-F238E27FC236}">
                <a16:creationId xmlns:a16="http://schemas.microsoft.com/office/drawing/2014/main" id="{E6B8E967-DDDE-4240-9163-26150B48E9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FA9E3BB-40BC-40D2-AFF3-81AA57C06654}" type="slidenum">
              <a:rPr lang="en-US" altLang="en-US" sz="1400"/>
              <a:pPr>
                <a:spcBef>
                  <a:spcPct val="0"/>
                </a:spcBef>
                <a:buFontTx/>
                <a:buNone/>
              </a:pPr>
              <a:t>2</a:t>
            </a:fld>
            <a:endParaRPr lang="en-US"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59363E1B-AED3-4014-B38E-92B6C2EA54AF}"/>
              </a:ext>
            </a:extLst>
          </p:cNvPr>
          <p:cNvSpPr>
            <a:spLocks noGrp="1" noChangeArrowheads="1"/>
          </p:cNvSpPr>
          <p:nvPr>
            <p:ph type="title"/>
          </p:nvPr>
        </p:nvSpPr>
        <p:spPr>
          <a:xfrm>
            <a:off x="457200" y="115888"/>
            <a:ext cx="8229600" cy="863600"/>
          </a:xfrm>
        </p:spPr>
        <p:txBody>
          <a:bodyPr/>
          <a:lstStyle/>
          <a:p>
            <a:pPr eaLnBrk="1" hangingPunct="1">
              <a:defRPr/>
            </a:pPr>
            <a:r>
              <a:rPr lang="en-US" b="1" u="sng">
                <a:solidFill>
                  <a:srgbClr val="FF0000"/>
                </a:solidFill>
                <a:effectLst>
                  <a:outerShdw blurRad="38100" dist="38100" dir="2700000" algn="tl">
                    <a:srgbClr val="C0C0C0"/>
                  </a:outerShdw>
                </a:effectLst>
              </a:rPr>
              <a:t>Necrosis</a:t>
            </a:r>
            <a:endParaRPr lang="fr-FR" b="1" u="sng">
              <a:solidFill>
                <a:srgbClr val="FF0000"/>
              </a:solidFill>
              <a:effectLst>
                <a:outerShdw blurRad="38100" dist="38100" dir="2700000" algn="tl">
                  <a:srgbClr val="C0C0C0"/>
                </a:outerShdw>
              </a:effectLst>
            </a:endParaRPr>
          </a:p>
        </p:txBody>
      </p:sp>
      <p:sp>
        <p:nvSpPr>
          <p:cNvPr id="116739" name="Rectangle 3">
            <a:extLst>
              <a:ext uri="{FF2B5EF4-FFF2-40B4-BE49-F238E27FC236}">
                <a16:creationId xmlns:a16="http://schemas.microsoft.com/office/drawing/2014/main" id="{1F551B9E-6047-4938-899D-02D9F6B6FAAE}"/>
              </a:ext>
            </a:extLst>
          </p:cNvPr>
          <p:cNvSpPr>
            <a:spLocks noGrp="1" noChangeArrowheads="1"/>
          </p:cNvSpPr>
          <p:nvPr>
            <p:ph type="body" idx="1"/>
          </p:nvPr>
        </p:nvSpPr>
        <p:spPr>
          <a:xfrm>
            <a:off x="179388" y="1023938"/>
            <a:ext cx="8785225" cy="5834062"/>
          </a:xfrm>
        </p:spPr>
        <p:txBody>
          <a:bodyPr/>
          <a:lstStyle/>
          <a:p>
            <a:pPr eaLnBrk="1" hangingPunct="1">
              <a:lnSpc>
                <a:spcPct val="180000"/>
              </a:lnSpc>
              <a:buFontTx/>
              <a:buNone/>
              <a:defRPr/>
            </a:pPr>
            <a:r>
              <a:rPr lang="en-US" sz="2800" b="1" dirty="0">
                <a:solidFill>
                  <a:srgbClr val="660066"/>
                </a:solidFill>
                <a:effectLst>
                  <a:outerShdw blurRad="38100" dist="38100" dir="2700000" algn="tl">
                    <a:srgbClr val="C0C0C0"/>
                  </a:outerShdw>
                </a:effectLst>
                <a:cs typeface="Times New Roman" pitchFamily="18" charset="0"/>
              </a:rPr>
              <a:t>morphological changes are the result of:</a:t>
            </a:r>
            <a:r>
              <a:rPr lang="en-US" sz="2000" dirty="0">
                <a:cs typeface="Times New Roman" pitchFamily="18" charset="0"/>
              </a:rPr>
              <a:t> </a:t>
            </a:r>
          </a:p>
          <a:p>
            <a:pPr eaLnBrk="1" hangingPunct="1">
              <a:lnSpc>
                <a:spcPct val="180000"/>
              </a:lnSpc>
              <a:buFontTx/>
              <a:buNone/>
              <a:defRPr/>
            </a:pPr>
            <a:r>
              <a:rPr lang="en-US" sz="2000" dirty="0">
                <a:cs typeface="Times New Roman" pitchFamily="18" charset="0"/>
              </a:rPr>
              <a:t> </a:t>
            </a:r>
            <a:r>
              <a:rPr lang="en-US" sz="2800" b="1" dirty="0">
                <a:solidFill>
                  <a:srgbClr val="FF0000"/>
                </a:solidFill>
                <a:cs typeface="Times New Roman" pitchFamily="18" charset="0"/>
              </a:rPr>
              <a:t>1- enzymatic digestion of the cell</a:t>
            </a:r>
          </a:p>
          <a:p>
            <a:pPr eaLnBrk="1" hangingPunct="1">
              <a:lnSpc>
                <a:spcPct val="180000"/>
              </a:lnSpc>
              <a:buFontTx/>
              <a:buNone/>
              <a:defRPr/>
            </a:pPr>
            <a:r>
              <a:rPr lang="en-US" sz="2000" b="1" dirty="0">
                <a:solidFill>
                  <a:srgbClr val="660066"/>
                </a:solidFill>
                <a:effectLst>
                  <a:outerShdw blurRad="38100" dist="38100" dir="2700000" algn="tl">
                    <a:srgbClr val="C0C0C0"/>
                  </a:outerShdw>
                </a:effectLst>
                <a:cs typeface="Times New Roman" pitchFamily="18" charset="0"/>
              </a:rPr>
              <a:t>     * by </a:t>
            </a:r>
            <a:r>
              <a:rPr lang="en-US" sz="2000" b="1" dirty="0" err="1">
                <a:solidFill>
                  <a:srgbClr val="660066"/>
                </a:solidFill>
                <a:effectLst>
                  <a:outerShdw blurRad="38100" dist="38100" dir="2700000" algn="tl">
                    <a:srgbClr val="C0C0C0"/>
                  </a:outerShdw>
                </a:effectLst>
                <a:cs typeface="Times New Roman" pitchFamily="18" charset="0"/>
              </a:rPr>
              <a:t>lysosomal</a:t>
            </a:r>
            <a:r>
              <a:rPr lang="en-US" sz="2000" b="1" dirty="0">
                <a:solidFill>
                  <a:srgbClr val="660066"/>
                </a:solidFill>
                <a:effectLst>
                  <a:outerShdw blurRad="38100" dist="38100" dir="2700000" algn="tl">
                    <a:srgbClr val="C0C0C0"/>
                  </a:outerShdw>
                </a:effectLst>
                <a:cs typeface="Times New Roman" pitchFamily="18" charset="0"/>
              </a:rPr>
              <a:t> enzymes:</a:t>
            </a:r>
          </a:p>
          <a:p>
            <a:pPr eaLnBrk="1" hangingPunct="1">
              <a:lnSpc>
                <a:spcPct val="180000"/>
              </a:lnSpc>
              <a:buFontTx/>
              <a:buNone/>
              <a:defRPr/>
            </a:pPr>
            <a:r>
              <a:rPr lang="en-US" sz="2000" b="1" dirty="0">
                <a:solidFill>
                  <a:srgbClr val="660066"/>
                </a:solidFill>
                <a:effectLst>
                  <a:outerShdw blurRad="38100" dist="38100" dir="2700000" algn="tl">
                    <a:srgbClr val="C0C0C0"/>
                  </a:outerShdw>
                </a:effectLst>
                <a:cs typeface="Times New Roman" pitchFamily="18" charset="0"/>
              </a:rPr>
              <a:t>        - autolysis.                          - heterolysis.</a:t>
            </a:r>
          </a:p>
          <a:p>
            <a:pPr eaLnBrk="1" hangingPunct="1">
              <a:lnSpc>
                <a:spcPct val="180000"/>
              </a:lnSpc>
              <a:buFontTx/>
              <a:buNone/>
              <a:defRPr/>
            </a:pPr>
            <a:r>
              <a:rPr lang="en-US" sz="2000" b="1" dirty="0">
                <a:solidFill>
                  <a:srgbClr val="660066"/>
                </a:solidFill>
                <a:effectLst>
                  <a:outerShdw blurRad="38100" dist="38100" dir="2700000" algn="tl">
                    <a:srgbClr val="C0C0C0"/>
                  </a:outerShdw>
                </a:effectLst>
                <a:cs typeface="Times New Roman" pitchFamily="18" charset="0"/>
                <a:sym typeface="Wingdings" pitchFamily="2" charset="2"/>
              </a:rPr>
              <a:t> </a:t>
            </a:r>
            <a:r>
              <a:rPr lang="en-US" sz="2000" dirty="0">
                <a:cs typeface="Times New Roman" pitchFamily="18" charset="0"/>
              </a:rPr>
              <a:t>Leakage of proteins and cellular constituents </a:t>
            </a:r>
            <a:r>
              <a:rPr lang="en-US" sz="2000" dirty="0" err="1">
                <a:solidFill>
                  <a:srgbClr val="FF0000"/>
                </a:solidFill>
                <a:cs typeface="Times New Roman" pitchFamily="18" charset="0"/>
              </a:rPr>
              <a:t>e.g</a:t>
            </a:r>
            <a:r>
              <a:rPr lang="en-US" sz="2000" dirty="0">
                <a:solidFill>
                  <a:srgbClr val="FF0000"/>
                </a:solidFill>
                <a:cs typeface="Times New Roman" pitchFamily="18" charset="0"/>
              </a:rPr>
              <a:t>:</a:t>
            </a:r>
          </a:p>
          <a:p>
            <a:pPr eaLnBrk="1" hangingPunct="1">
              <a:lnSpc>
                <a:spcPct val="180000"/>
              </a:lnSpc>
              <a:buFontTx/>
              <a:buNone/>
              <a:defRPr/>
            </a:pPr>
            <a:r>
              <a:rPr lang="en-US" sz="2000" b="1" dirty="0">
                <a:solidFill>
                  <a:srgbClr val="660066"/>
                </a:solidFill>
                <a:effectLst>
                  <a:outerShdw blurRad="38100" dist="38100" dir="2700000" algn="tl">
                    <a:srgbClr val="C0C0C0"/>
                  </a:outerShdw>
                </a:effectLst>
                <a:cs typeface="Times New Roman" pitchFamily="18" charset="0"/>
              </a:rPr>
              <a:t>    </a:t>
            </a:r>
            <a:r>
              <a:rPr lang="en-US" sz="2000" b="1" dirty="0">
                <a:effectLst>
                  <a:outerShdw blurRad="38100" dist="38100" dir="2700000" algn="tl">
                    <a:srgbClr val="C0C0C0"/>
                  </a:outerShdw>
                </a:effectLst>
              </a:rPr>
              <a:t>Cardiac muscle</a:t>
            </a:r>
            <a:r>
              <a:rPr lang="en-US" sz="2000" dirty="0"/>
              <a:t>:</a:t>
            </a:r>
            <a:r>
              <a:rPr lang="en-US" sz="2400" dirty="0"/>
              <a:t> </a:t>
            </a:r>
            <a:r>
              <a:rPr lang="en-US" sz="2400" dirty="0" err="1"/>
              <a:t>creatine</a:t>
            </a:r>
            <a:r>
              <a:rPr lang="en-US" sz="2400" dirty="0"/>
              <a:t> </a:t>
            </a:r>
            <a:r>
              <a:rPr lang="en-US" sz="2400" dirty="0" err="1"/>
              <a:t>kinase</a:t>
            </a:r>
            <a:r>
              <a:rPr lang="en-US" sz="2400" dirty="0"/>
              <a:t> &amp; </a:t>
            </a:r>
            <a:r>
              <a:rPr lang="en-US" sz="2400" dirty="0" err="1"/>
              <a:t>troponins</a:t>
            </a:r>
            <a:r>
              <a:rPr lang="en-US" sz="2400" dirty="0"/>
              <a:t>.</a:t>
            </a:r>
          </a:p>
          <a:p>
            <a:pPr eaLnBrk="1" hangingPunct="1">
              <a:lnSpc>
                <a:spcPct val="180000"/>
              </a:lnSpc>
              <a:buFontTx/>
              <a:buNone/>
              <a:defRPr/>
            </a:pPr>
            <a:r>
              <a:rPr lang="en-US" sz="2000" b="1" dirty="0">
                <a:effectLst>
                  <a:outerShdw blurRad="38100" dist="38100" dir="2700000" algn="tl">
                    <a:srgbClr val="C0C0C0"/>
                  </a:outerShdw>
                </a:effectLst>
              </a:rPr>
              <a:t>    Liver</a:t>
            </a:r>
            <a:r>
              <a:rPr lang="en-US" sz="2000" dirty="0"/>
              <a:t>:</a:t>
            </a:r>
            <a:r>
              <a:rPr lang="en-US" sz="2400" dirty="0"/>
              <a:t> alkaline </a:t>
            </a:r>
            <a:r>
              <a:rPr lang="en-US" sz="2400" dirty="0" err="1"/>
              <a:t>phosphatase</a:t>
            </a:r>
            <a:r>
              <a:rPr lang="en-US" sz="2400" dirty="0"/>
              <a:t>.</a:t>
            </a:r>
            <a:endParaRPr lang="en-US" sz="2000" b="1" dirty="0">
              <a:solidFill>
                <a:srgbClr val="660066"/>
              </a:solidFill>
              <a:effectLst>
                <a:outerShdw blurRad="38100" dist="38100" dir="2700000" algn="tl">
                  <a:srgbClr val="C0C0C0"/>
                </a:outerShdw>
              </a:effectLst>
              <a:cs typeface="Times New Roman" pitchFamily="18" charset="0"/>
            </a:endParaRPr>
          </a:p>
          <a:p>
            <a:pPr eaLnBrk="1" hangingPunct="1">
              <a:lnSpc>
                <a:spcPct val="180000"/>
              </a:lnSpc>
              <a:buFontTx/>
              <a:buNone/>
              <a:defRPr/>
            </a:pPr>
            <a:r>
              <a:rPr lang="en-US" sz="2000" dirty="0">
                <a:cs typeface="Times New Roman" pitchFamily="18" charset="0"/>
              </a:rPr>
              <a:t> </a:t>
            </a:r>
            <a:r>
              <a:rPr lang="en-US" sz="2800" b="1" dirty="0">
                <a:solidFill>
                  <a:srgbClr val="FF0000"/>
                </a:solidFill>
                <a:cs typeface="Times New Roman" pitchFamily="18" charset="0"/>
              </a:rPr>
              <a:t>2- </a:t>
            </a:r>
            <a:r>
              <a:rPr lang="en-US" sz="2800" b="1" dirty="0" err="1">
                <a:solidFill>
                  <a:srgbClr val="FF0000"/>
                </a:solidFill>
                <a:cs typeface="Times New Roman" pitchFamily="18" charset="0"/>
              </a:rPr>
              <a:t>denaturation</a:t>
            </a:r>
            <a:r>
              <a:rPr lang="en-US" sz="2800" b="1" dirty="0">
                <a:solidFill>
                  <a:srgbClr val="FF0000"/>
                </a:solidFill>
                <a:cs typeface="Times New Roman" pitchFamily="18" charset="0"/>
              </a:rPr>
              <a:t> of proteins</a:t>
            </a:r>
            <a:endParaRPr lang="fr-FR" sz="2800" b="1" dirty="0">
              <a:solidFill>
                <a:srgbClr val="FF0000"/>
              </a:solidFill>
              <a:cs typeface="Times New Roman" pitchFamily="18" charset="0"/>
            </a:endParaRPr>
          </a:p>
        </p:txBody>
      </p:sp>
      <p:sp>
        <p:nvSpPr>
          <p:cNvPr id="46084" name="Slide Number Placeholder 3">
            <a:extLst>
              <a:ext uri="{FF2B5EF4-FFF2-40B4-BE49-F238E27FC236}">
                <a16:creationId xmlns:a16="http://schemas.microsoft.com/office/drawing/2014/main" id="{BA0C15E5-8538-40D6-9177-AD02342EDF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092038B-6991-4A1F-86A4-77D76E7D9C11}" type="slidenum">
              <a:rPr lang="en-US" altLang="en-US" sz="1400"/>
              <a:pPr>
                <a:spcBef>
                  <a:spcPct val="0"/>
                </a:spcBef>
                <a:buFontTx/>
                <a:buNone/>
              </a:pPr>
              <a:t>20</a:t>
            </a:fld>
            <a:endParaRPr lang="en-US" alt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Robbins Fig 1-6 Cell Injury">
            <a:extLst>
              <a:ext uri="{FF2B5EF4-FFF2-40B4-BE49-F238E27FC236}">
                <a16:creationId xmlns:a16="http://schemas.microsoft.com/office/drawing/2014/main" id="{390E429F-BB46-4484-8D4B-06F508085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099" t="59743" r="5676" b="8739"/>
          <a:stretch>
            <a:fillRect/>
          </a:stretch>
        </p:blipFill>
        <p:spPr bwMode="auto">
          <a:xfrm>
            <a:off x="4227513" y="2135188"/>
            <a:ext cx="4916487" cy="3643312"/>
          </a:xfrm>
          <a:prstGeom prst="rect">
            <a:avLst/>
          </a:prstGeom>
          <a:solidFill>
            <a:srgbClr val="FF505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7107" name="Rectangle 3">
            <a:extLst>
              <a:ext uri="{FF2B5EF4-FFF2-40B4-BE49-F238E27FC236}">
                <a16:creationId xmlns:a16="http://schemas.microsoft.com/office/drawing/2014/main" id="{5A5E00FE-1D08-41CC-829F-C06341A1C0EE}"/>
              </a:ext>
            </a:extLst>
          </p:cNvPr>
          <p:cNvSpPr>
            <a:spLocks noGrp="1" noChangeArrowheads="1"/>
          </p:cNvSpPr>
          <p:nvPr>
            <p:ph type="title"/>
          </p:nvPr>
        </p:nvSpPr>
        <p:spPr>
          <a:xfrm>
            <a:off x="457200" y="100013"/>
            <a:ext cx="8229600" cy="1085850"/>
          </a:xfrm>
        </p:spPr>
        <p:txBody>
          <a:bodyPr/>
          <a:lstStyle/>
          <a:p>
            <a:pPr eaLnBrk="1" hangingPunct="1"/>
            <a:r>
              <a:rPr lang="en-US" altLang="en-US" sz="4000" b="1">
                <a:solidFill>
                  <a:srgbClr val="A50021"/>
                </a:solidFill>
                <a:cs typeface="Times New Roman" panose="02020603050405020304" pitchFamily="18" charset="0"/>
              </a:rPr>
              <a:t>Ultrastructural morphological changes: </a:t>
            </a:r>
            <a:r>
              <a:rPr lang="en-US" altLang="en-US" b="1" u="sng">
                <a:solidFill>
                  <a:srgbClr val="FF0000"/>
                </a:solidFill>
                <a:cs typeface="Times New Roman" panose="02020603050405020304" pitchFamily="18" charset="0"/>
              </a:rPr>
              <a:t>Necrosis</a:t>
            </a:r>
          </a:p>
        </p:txBody>
      </p:sp>
      <p:sp>
        <p:nvSpPr>
          <p:cNvPr id="47108" name="Rectangle 4">
            <a:extLst>
              <a:ext uri="{FF2B5EF4-FFF2-40B4-BE49-F238E27FC236}">
                <a16:creationId xmlns:a16="http://schemas.microsoft.com/office/drawing/2014/main" id="{1E50809D-4EDC-4C05-B2E6-CFF5F1A792B1}"/>
              </a:ext>
            </a:extLst>
          </p:cNvPr>
          <p:cNvSpPr>
            <a:spLocks noGrp="1" noChangeArrowheads="1"/>
          </p:cNvSpPr>
          <p:nvPr>
            <p:ph type="body" idx="1"/>
          </p:nvPr>
        </p:nvSpPr>
        <p:spPr>
          <a:xfrm>
            <a:off x="0" y="1308100"/>
            <a:ext cx="4872038" cy="5549900"/>
          </a:xfrm>
        </p:spPr>
        <p:txBody>
          <a:bodyPr/>
          <a:lstStyle/>
          <a:p>
            <a:pPr eaLnBrk="1" hangingPunct="1">
              <a:lnSpc>
                <a:spcPct val="150000"/>
              </a:lnSpc>
              <a:defRPr/>
            </a:pPr>
            <a:r>
              <a:rPr lang="en-GB" sz="2800" b="1">
                <a:effectLst>
                  <a:outerShdw blurRad="38100" dist="38100" dir="2700000" algn="tl">
                    <a:srgbClr val="C0C0C0"/>
                  </a:outerShdw>
                </a:effectLst>
                <a:cs typeface="Times New Roman" pitchFamily="18" charset="0"/>
              </a:rPr>
              <a:t>D</a:t>
            </a:r>
            <a:r>
              <a:rPr lang="en-US" sz="2800" b="1">
                <a:effectLst>
                  <a:outerShdw blurRad="38100" dist="38100" dir="2700000" algn="tl">
                    <a:srgbClr val="C0C0C0"/>
                  </a:outerShdw>
                </a:effectLst>
                <a:cs typeface="Times New Roman" pitchFamily="18" charset="0"/>
              </a:rPr>
              <a:t>efects in cell membrane</a:t>
            </a:r>
          </a:p>
          <a:p>
            <a:pPr eaLnBrk="1" hangingPunct="1">
              <a:lnSpc>
                <a:spcPct val="150000"/>
              </a:lnSpc>
              <a:defRPr/>
            </a:pPr>
            <a:r>
              <a:rPr lang="en-US" sz="2800" b="1">
                <a:effectLst>
                  <a:outerShdw blurRad="38100" dist="38100" dir="2700000" algn="tl">
                    <a:srgbClr val="C0C0C0"/>
                  </a:outerShdw>
                </a:effectLst>
                <a:cs typeface="Times New Roman" pitchFamily="18" charset="0"/>
              </a:rPr>
              <a:t>Mitochondrial swelling</a:t>
            </a:r>
            <a:r>
              <a:rPr lang="en-US" sz="2800">
                <a:cs typeface="Times New Roman" pitchFamily="18" charset="0"/>
              </a:rPr>
              <a:t> and large densities</a:t>
            </a:r>
          </a:p>
          <a:p>
            <a:pPr eaLnBrk="1" hangingPunct="1">
              <a:lnSpc>
                <a:spcPct val="150000"/>
              </a:lnSpc>
              <a:defRPr/>
            </a:pPr>
            <a:r>
              <a:rPr lang="en-GB" sz="2800" b="1">
                <a:effectLst>
                  <a:outerShdw blurRad="38100" dist="38100" dir="2700000" algn="tl">
                    <a:srgbClr val="C0C0C0"/>
                  </a:outerShdw>
                </a:effectLst>
                <a:cs typeface="Times New Roman" pitchFamily="18" charset="0"/>
              </a:rPr>
              <a:t>S</a:t>
            </a:r>
            <a:r>
              <a:rPr lang="en-US" sz="2800" b="1">
                <a:effectLst>
                  <a:outerShdw blurRad="38100" dist="38100" dir="2700000" algn="tl">
                    <a:srgbClr val="C0C0C0"/>
                  </a:outerShdw>
                </a:effectLst>
                <a:cs typeface="Times New Roman" pitchFamily="18" charset="0"/>
              </a:rPr>
              <a:t>welling of the ER</a:t>
            </a:r>
            <a:r>
              <a:rPr lang="en-US" sz="2800">
                <a:cs typeface="Times New Roman" pitchFamily="18" charset="0"/>
              </a:rPr>
              <a:t> and detachment of ribosomes</a:t>
            </a:r>
          </a:p>
          <a:p>
            <a:pPr eaLnBrk="1" hangingPunct="1">
              <a:lnSpc>
                <a:spcPct val="150000"/>
              </a:lnSpc>
              <a:defRPr/>
            </a:pPr>
            <a:r>
              <a:rPr lang="en-US" sz="2800">
                <a:cs typeface="Times New Roman" pitchFamily="18" charset="0"/>
              </a:rPr>
              <a:t>Appearance of </a:t>
            </a:r>
            <a:r>
              <a:rPr lang="en-US" sz="2800" b="1">
                <a:effectLst>
                  <a:outerShdw blurRad="38100" dist="38100" dir="2700000" algn="tl">
                    <a:srgbClr val="C0C0C0"/>
                  </a:outerShdw>
                </a:effectLst>
                <a:cs typeface="Times New Roman" pitchFamily="18" charset="0"/>
              </a:rPr>
              <a:t>myelin figures</a:t>
            </a:r>
          </a:p>
          <a:p>
            <a:pPr eaLnBrk="1" hangingPunct="1">
              <a:lnSpc>
                <a:spcPct val="150000"/>
              </a:lnSpc>
              <a:defRPr/>
            </a:pPr>
            <a:r>
              <a:rPr lang="en-US" sz="2800" b="1">
                <a:effectLst>
                  <a:outerShdw blurRad="38100" dist="38100" dir="2700000" algn="tl">
                    <a:srgbClr val="C0C0C0"/>
                  </a:outerShdw>
                </a:effectLst>
                <a:cs typeface="Times New Roman" pitchFamily="18" charset="0"/>
              </a:rPr>
              <a:t>Rupture of lysosomes</a:t>
            </a:r>
          </a:p>
        </p:txBody>
      </p:sp>
      <p:sp>
        <p:nvSpPr>
          <p:cNvPr id="47109" name="Slide Number Placeholder 4">
            <a:extLst>
              <a:ext uri="{FF2B5EF4-FFF2-40B4-BE49-F238E27FC236}">
                <a16:creationId xmlns:a16="http://schemas.microsoft.com/office/drawing/2014/main" id="{D298C5D9-76BC-4E3F-827C-7400431095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6057CBD-277E-42B8-88F5-2118CF58FF2B}" type="slidenum">
              <a:rPr lang="en-US" altLang="en-US" sz="1400"/>
              <a:pPr>
                <a:spcBef>
                  <a:spcPct val="0"/>
                </a:spcBef>
                <a:buFontTx/>
                <a:buNone/>
              </a:pPr>
              <a:t>21</a:t>
            </a:fld>
            <a:endParaRPr lang="en-US" altLang="en-US"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descr="http://lh5.ggpht.com/_9CH2B0dPDo8/TB97jgfz7VI/AAAAAAAAB80/gsSvb8VZHd0/s640/DSCN9961%20copy.jpg">
            <a:hlinkClick r:id="rId3"/>
            <a:extLst>
              <a:ext uri="{FF2B5EF4-FFF2-40B4-BE49-F238E27FC236}">
                <a16:creationId xmlns:a16="http://schemas.microsoft.com/office/drawing/2014/main" id="{12D3FEA7-9C4E-488F-868B-A2A76C053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573463"/>
            <a:ext cx="2843212"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C993087B-86A1-43FA-929C-59A8CE999FA3}"/>
              </a:ext>
            </a:extLst>
          </p:cNvPr>
          <p:cNvSpPr>
            <a:spLocks noGrp="1" noChangeArrowheads="1"/>
          </p:cNvSpPr>
          <p:nvPr>
            <p:ph type="title"/>
          </p:nvPr>
        </p:nvSpPr>
        <p:spPr>
          <a:xfrm>
            <a:off x="457200" y="100013"/>
            <a:ext cx="8504238" cy="525462"/>
          </a:xfrm>
        </p:spPr>
        <p:txBody>
          <a:bodyPr/>
          <a:lstStyle/>
          <a:p>
            <a:pPr eaLnBrk="1" hangingPunct="1">
              <a:defRPr/>
            </a:pPr>
            <a:r>
              <a:rPr lang="en-US" sz="4000" b="1">
                <a:solidFill>
                  <a:srgbClr val="FF0000"/>
                </a:solidFill>
                <a:effectLst>
                  <a:outerShdw blurRad="38100" dist="38100" dir="2700000" algn="tl">
                    <a:srgbClr val="C0C0C0"/>
                  </a:outerShdw>
                </a:effectLst>
                <a:cs typeface="Times New Roman" pitchFamily="18" charset="0"/>
              </a:rPr>
              <a:t>Necrosis</a:t>
            </a:r>
            <a:r>
              <a:rPr lang="en-US" sz="4000" b="1">
                <a:solidFill>
                  <a:srgbClr val="A50021"/>
                </a:solidFill>
                <a:cs typeface="Times New Roman" pitchFamily="18" charset="0"/>
              </a:rPr>
              <a:t>: </a:t>
            </a:r>
            <a:r>
              <a:rPr lang="en-US" sz="3600" b="1" u="sng">
                <a:solidFill>
                  <a:srgbClr val="A50021"/>
                </a:solidFill>
                <a:cs typeface="Times New Roman" pitchFamily="18" charset="0"/>
              </a:rPr>
              <a:t>Light microscopic features</a:t>
            </a:r>
          </a:p>
        </p:txBody>
      </p:sp>
      <p:sp>
        <p:nvSpPr>
          <p:cNvPr id="49155" name="Rectangle 3">
            <a:extLst>
              <a:ext uri="{FF2B5EF4-FFF2-40B4-BE49-F238E27FC236}">
                <a16:creationId xmlns:a16="http://schemas.microsoft.com/office/drawing/2014/main" id="{883002A3-B597-48F5-9D26-77337397F778}"/>
              </a:ext>
            </a:extLst>
          </p:cNvPr>
          <p:cNvSpPr>
            <a:spLocks noGrp="1" noChangeArrowheads="1"/>
          </p:cNvSpPr>
          <p:nvPr>
            <p:ph type="body" idx="1"/>
          </p:nvPr>
        </p:nvSpPr>
        <p:spPr>
          <a:xfrm>
            <a:off x="25400" y="912813"/>
            <a:ext cx="9144000" cy="5945187"/>
          </a:xfrm>
        </p:spPr>
        <p:txBody>
          <a:bodyPr/>
          <a:lstStyle/>
          <a:p>
            <a:pPr eaLnBrk="1" hangingPunct="1">
              <a:lnSpc>
                <a:spcPct val="160000"/>
              </a:lnSpc>
              <a:spcBef>
                <a:spcPct val="0"/>
              </a:spcBef>
              <a:buFontTx/>
              <a:buNone/>
              <a:defRPr/>
            </a:pPr>
            <a:r>
              <a:rPr lang="en-US" sz="2400" b="1" u="sng" dirty="0" err="1">
                <a:solidFill>
                  <a:srgbClr val="CC0066"/>
                </a:solidFill>
                <a:effectLst>
                  <a:outerShdw blurRad="38100" dist="38100" dir="2700000" algn="tl">
                    <a:srgbClr val="C0C0C0"/>
                  </a:outerShdw>
                </a:effectLst>
              </a:rPr>
              <a:t>Acidophilia</a:t>
            </a:r>
            <a:r>
              <a:rPr lang="en-US" sz="2400" b="1" dirty="0">
                <a:solidFill>
                  <a:srgbClr val="CC0066"/>
                </a:solidFill>
                <a:effectLst>
                  <a:outerShdw blurRad="38100" dist="38100" dir="2700000" algn="tl">
                    <a:srgbClr val="C0C0C0"/>
                  </a:outerShdw>
                </a:effectLst>
              </a:rPr>
              <a:t>:</a:t>
            </a:r>
            <a:r>
              <a:rPr lang="en-US" sz="2400" b="1" dirty="0">
                <a:solidFill>
                  <a:srgbClr val="CC0066"/>
                </a:solidFill>
              </a:rPr>
              <a:t> </a:t>
            </a:r>
            <a:r>
              <a:rPr lang="en-US" sz="2400" b="1" dirty="0"/>
              <a:t>pink staining from the </a:t>
            </a:r>
            <a:r>
              <a:rPr lang="en-US" sz="2400" b="1" u="sng" dirty="0">
                <a:effectLst>
                  <a:outerShdw blurRad="38100" dist="38100" dir="2700000" algn="tl">
                    <a:srgbClr val="C0C0C0"/>
                  </a:outerShdw>
                </a:effectLst>
              </a:rPr>
              <a:t>eosin</a:t>
            </a:r>
            <a:r>
              <a:rPr lang="en-US" sz="2400" b="1" dirty="0"/>
              <a:t> dye</a:t>
            </a:r>
            <a:r>
              <a:rPr lang="en-US" sz="2400" b="1" dirty="0">
                <a:solidFill>
                  <a:srgbClr val="CC0066"/>
                </a:solidFill>
              </a:rPr>
              <a:t>: "E" in H &amp; E.</a:t>
            </a:r>
            <a:r>
              <a:rPr lang="en-US" sz="2400" b="1" dirty="0"/>
              <a:t> </a:t>
            </a:r>
          </a:p>
          <a:p>
            <a:pPr eaLnBrk="1" hangingPunct="1">
              <a:lnSpc>
                <a:spcPct val="160000"/>
              </a:lnSpc>
              <a:spcBef>
                <a:spcPct val="0"/>
              </a:spcBef>
              <a:buFontTx/>
              <a:buNone/>
              <a:defRPr/>
            </a:pPr>
            <a:r>
              <a:rPr lang="en-US" sz="2400" b="1" u="sng" dirty="0" err="1">
                <a:solidFill>
                  <a:srgbClr val="000099"/>
                </a:solidFill>
                <a:effectLst>
                  <a:outerShdw blurRad="38100" dist="38100" dir="2700000" algn="tl">
                    <a:srgbClr val="C0C0C0"/>
                  </a:outerShdw>
                </a:effectLst>
              </a:rPr>
              <a:t>Basophilia</a:t>
            </a:r>
            <a:r>
              <a:rPr lang="en-US" sz="2400" b="1" dirty="0">
                <a:solidFill>
                  <a:srgbClr val="000099"/>
                </a:solidFill>
                <a:effectLst>
                  <a:outerShdw blurRad="38100" dist="38100" dir="2700000" algn="tl">
                    <a:srgbClr val="C0C0C0"/>
                  </a:outerShdw>
                </a:effectLst>
              </a:rPr>
              <a:t>:</a:t>
            </a:r>
            <a:r>
              <a:rPr lang="en-US" sz="2400" b="1" dirty="0">
                <a:solidFill>
                  <a:srgbClr val="000099"/>
                </a:solidFill>
              </a:rPr>
              <a:t> </a:t>
            </a:r>
            <a:r>
              <a:rPr lang="en-US" sz="2400" b="1" dirty="0"/>
              <a:t>blue staining from </a:t>
            </a:r>
            <a:r>
              <a:rPr lang="en-US" sz="2400" b="1" u="sng" dirty="0" err="1">
                <a:effectLst>
                  <a:outerShdw blurRad="38100" dist="38100" dir="2700000" algn="tl">
                    <a:srgbClr val="C0C0C0"/>
                  </a:outerShdw>
                </a:effectLst>
              </a:rPr>
              <a:t>hematoxylin</a:t>
            </a:r>
            <a:r>
              <a:rPr lang="en-US" sz="2400" b="1" dirty="0"/>
              <a:t> dye</a:t>
            </a:r>
            <a:r>
              <a:rPr lang="en-US" sz="2400" b="1" dirty="0">
                <a:solidFill>
                  <a:srgbClr val="000099"/>
                </a:solidFill>
              </a:rPr>
              <a:t>: "H" in H &amp; E</a:t>
            </a:r>
          </a:p>
          <a:p>
            <a:pPr eaLnBrk="1" hangingPunct="1">
              <a:lnSpc>
                <a:spcPct val="160000"/>
              </a:lnSpc>
              <a:defRPr/>
            </a:pPr>
            <a:r>
              <a:rPr lang="en-US" sz="2400" b="1" u="sng" dirty="0">
                <a:solidFill>
                  <a:srgbClr val="FF0000"/>
                </a:solidFill>
                <a:effectLst>
                  <a:outerShdw blurRad="38100" dist="38100" dir="2700000" algn="tl">
                    <a:srgbClr val="C0C0C0"/>
                  </a:outerShdw>
                </a:effectLst>
                <a:cs typeface="Times New Roman" pitchFamily="18" charset="0"/>
              </a:rPr>
              <a:t>Changes in the </a:t>
            </a:r>
            <a:r>
              <a:rPr lang="en-US" sz="2400" b="1" u="sng" dirty="0">
                <a:solidFill>
                  <a:srgbClr val="D60093"/>
                </a:solidFill>
                <a:effectLst>
                  <a:outerShdw blurRad="38100" dist="38100" dir="2700000" algn="tl">
                    <a:srgbClr val="C0C0C0"/>
                  </a:outerShdw>
                </a:effectLst>
                <a:cs typeface="Times New Roman" pitchFamily="18" charset="0"/>
              </a:rPr>
              <a:t>cytoplasm</a:t>
            </a:r>
            <a:r>
              <a:rPr lang="en-US" sz="2400" b="1" u="sng" dirty="0">
                <a:solidFill>
                  <a:srgbClr val="FF0000"/>
                </a:solidFill>
                <a:effectLst>
                  <a:outerShdw blurRad="38100" dist="38100" dir="2700000" algn="tl">
                    <a:srgbClr val="C0C0C0"/>
                  </a:outerShdw>
                </a:effectLst>
                <a:cs typeface="Times New Roman" pitchFamily="18" charset="0"/>
              </a:rPr>
              <a:t> in Necrosis:</a:t>
            </a:r>
            <a:endParaRPr lang="en-GB" sz="2400" b="1" u="sng" dirty="0">
              <a:solidFill>
                <a:srgbClr val="FF0000"/>
              </a:solidFill>
              <a:effectLst>
                <a:outerShdw blurRad="38100" dist="38100" dir="2700000" algn="tl">
                  <a:srgbClr val="C0C0C0"/>
                </a:outerShdw>
              </a:effectLst>
              <a:cs typeface="Times New Roman" pitchFamily="18" charset="0"/>
            </a:endParaRPr>
          </a:p>
          <a:p>
            <a:pPr lvl="1" eaLnBrk="1" hangingPunct="1">
              <a:lnSpc>
                <a:spcPct val="160000"/>
              </a:lnSpc>
              <a:defRPr/>
            </a:pPr>
            <a:r>
              <a:rPr lang="en-US" sz="2400" b="1" dirty="0" err="1">
                <a:effectLst>
                  <a:outerShdw blurRad="38100" dist="38100" dir="2700000" algn="tl">
                    <a:srgbClr val="C0C0C0"/>
                  </a:outerShdw>
                </a:effectLst>
                <a:cs typeface="Times New Roman" pitchFamily="18" charset="0"/>
              </a:rPr>
              <a:t>acidophilia</a:t>
            </a:r>
            <a:r>
              <a:rPr lang="en-US" sz="2400" dirty="0">
                <a:cs typeface="Times New Roman" pitchFamily="18" charset="0"/>
              </a:rPr>
              <a:t> </a:t>
            </a:r>
            <a:r>
              <a:rPr lang="en-US" sz="2400" b="1" dirty="0">
                <a:effectLst>
                  <a:outerShdw blurRad="38100" dist="38100" dir="2700000" algn="tl">
                    <a:srgbClr val="C0C0C0"/>
                  </a:outerShdw>
                </a:effectLst>
                <a:cs typeface="Times New Roman" pitchFamily="18" charset="0"/>
              </a:rPr>
              <a:t>of the cytoplasm</a:t>
            </a:r>
            <a:r>
              <a:rPr lang="en-US" sz="2400" dirty="0">
                <a:cs typeface="Times New Roman" pitchFamily="18" charset="0"/>
              </a:rPr>
              <a:t> (</a:t>
            </a:r>
            <a:r>
              <a:rPr lang="en-US" sz="2400" b="1" dirty="0">
                <a:solidFill>
                  <a:srgbClr val="D60093"/>
                </a:solidFill>
                <a:effectLst>
                  <a:outerShdw blurRad="38100" dist="38100" dir="2700000" algn="tl">
                    <a:srgbClr val="C0C0C0"/>
                  </a:outerShdw>
                </a:effectLst>
                <a:cs typeface="Times New Roman" pitchFamily="18" charset="0"/>
              </a:rPr>
              <a:t>pink staining</a:t>
            </a:r>
            <a:r>
              <a:rPr lang="en-US" sz="2400" dirty="0">
                <a:cs typeface="Times New Roman" pitchFamily="18" charset="0"/>
              </a:rPr>
              <a:t>)</a:t>
            </a:r>
            <a:endParaRPr lang="en-GB" sz="2400" dirty="0">
              <a:cs typeface="Times New Roman" pitchFamily="18" charset="0"/>
            </a:endParaRPr>
          </a:p>
          <a:p>
            <a:pPr lvl="2" eaLnBrk="1" hangingPunct="1">
              <a:lnSpc>
                <a:spcPct val="160000"/>
              </a:lnSpc>
              <a:defRPr/>
            </a:pPr>
            <a:r>
              <a:rPr lang="en-US" dirty="0">
                <a:cs typeface="Times New Roman" pitchFamily="18" charset="0"/>
              </a:rPr>
              <a:t>binding of eosins to denatured proteins</a:t>
            </a:r>
          </a:p>
          <a:p>
            <a:pPr lvl="2" eaLnBrk="1" hangingPunct="1">
              <a:lnSpc>
                <a:spcPct val="160000"/>
              </a:lnSpc>
              <a:defRPr/>
            </a:pPr>
            <a:r>
              <a:rPr lang="en-US" dirty="0">
                <a:cs typeface="Times New Roman" pitchFamily="18" charset="0"/>
              </a:rPr>
              <a:t>loss of </a:t>
            </a:r>
            <a:r>
              <a:rPr lang="en-US" dirty="0" err="1">
                <a:cs typeface="Times New Roman" pitchFamily="18" charset="0"/>
              </a:rPr>
              <a:t>basophilia</a:t>
            </a:r>
            <a:r>
              <a:rPr lang="en-US" dirty="0">
                <a:cs typeface="Times New Roman" pitchFamily="18" charset="0"/>
              </a:rPr>
              <a:t> from the loss of RNA </a:t>
            </a:r>
          </a:p>
          <a:p>
            <a:pPr lvl="1" eaLnBrk="1" hangingPunct="1">
              <a:lnSpc>
                <a:spcPct val="160000"/>
              </a:lnSpc>
              <a:defRPr/>
            </a:pPr>
            <a:r>
              <a:rPr lang="en-US" sz="2400" b="1" dirty="0">
                <a:effectLst>
                  <a:outerShdw blurRad="38100" dist="38100" dir="2700000" algn="tl">
                    <a:srgbClr val="C0C0C0"/>
                  </a:outerShdw>
                </a:effectLst>
                <a:cs typeface="Times New Roman" pitchFamily="18" charset="0"/>
              </a:rPr>
              <a:t>glassy cytoplasm</a:t>
            </a:r>
            <a:r>
              <a:rPr lang="en-US" sz="2400" dirty="0">
                <a:cs typeface="Times New Roman" pitchFamily="18" charset="0"/>
              </a:rPr>
              <a:t>: loss of glycogen</a:t>
            </a:r>
          </a:p>
          <a:p>
            <a:pPr lvl="1" eaLnBrk="1" hangingPunct="1">
              <a:lnSpc>
                <a:spcPct val="160000"/>
              </a:lnSpc>
              <a:defRPr/>
            </a:pPr>
            <a:r>
              <a:rPr lang="en-US" sz="2400" b="1" dirty="0">
                <a:effectLst>
                  <a:outerShdw blurRad="38100" dist="38100" dir="2700000" algn="tl">
                    <a:srgbClr val="C0C0C0"/>
                  </a:outerShdw>
                </a:effectLst>
                <a:cs typeface="Times New Roman" pitchFamily="18" charset="0"/>
              </a:rPr>
              <a:t>vacuolated cytoplasm</a:t>
            </a:r>
            <a:r>
              <a:rPr lang="en-US" sz="2400" dirty="0">
                <a:cs typeface="Times New Roman" pitchFamily="18" charset="0"/>
              </a:rPr>
              <a:t>: degeneration of organelles</a:t>
            </a:r>
          </a:p>
          <a:p>
            <a:pPr lvl="1" eaLnBrk="1" hangingPunct="1">
              <a:lnSpc>
                <a:spcPct val="160000"/>
              </a:lnSpc>
              <a:defRPr/>
            </a:pPr>
            <a:r>
              <a:rPr lang="en-US" sz="2400" b="1" dirty="0">
                <a:effectLst>
                  <a:outerShdw blurRad="38100" dist="38100" dir="2700000" algn="tl">
                    <a:srgbClr val="C0C0C0"/>
                  </a:outerShdw>
                </a:effectLst>
                <a:cs typeface="Times New Roman" pitchFamily="18" charset="0"/>
              </a:rPr>
              <a:t>calcification of cells</a:t>
            </a:r>
            <a:r>
              <a:rPr lang="en-US" sz="2400" dirty="0">
                <a:cs typeface="Times New Roman" pitchFamily="18" charset="0"/>
              </a:rPr>
              <a:t>  </a:t>
            </a:r>
          </a:p>
        </p:txBody>
      </p:sp>
      <p:sp>
        <p:nvSpPr>
          <p:cNvPr id="49157" name="Slide Number Placeholder 3">
            <a:extLst>
              <a:ext uri="{FF2B5EF4-FFF2-40B4-BE49-F238E27FC236}">
                <a16:creationId xmlns:a16="http://schemas.microsoft.com/office/drawing/2014/main" id="{67287B4A-799E-4FAE-B441-757708020F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6544F7F-8724-4598-800C-308F87590813}" type="slidenum">
              <a:rPr lang="en-US" altLang="en-US" sz="1400"/>
              <a:pPr>
                <a:spcBef>
                  <a:spcPct val="0"/>
                </a:spcBef>
                <a:buFontTx/>
                <a:buNone/>
              </a:pPr>
              <a:t>22</a:t>
            </a:fld>
            <a:endParaRPr lang="en-US"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FF2F327-9549-4C4F-9B21-7055E031D361}"/>
              </a:ext>
            </a:extLst>
          </p:cNvPr>
          <p:cNvSpPr>
            <a:spLocks noGrp="1" noChangeArrowheads="1"/>
          </p:cNvSpPr>
          <p:nvPr>
            <p:ph type="title"/>
          </p:nvPr>
        </p:nvSpPr>
        <p:spPr>
          <a:xfrm>
            <a:off x="0" y="0"/>
            <a:ext cx="5824538" cy="646113"/>
          </a:xfrm>
        </p:spPr>
        <p:txBody>
          <a:bodyPr/>
          <a:lstStyle/>
          <a:p>
            <a:pPr algn="l" eaLnBrk="1" hangingPunct="1"/>
            <a:r>
              <a:rPr lang="en-US" altLang="en-US" sz="3200" b="1">
                <a:solidFill>
                  <a:srgbClr val="A50021"/>
                </a:solidFill>
                <a:cs typeface="Times New Roman" panose="02020603050405020304" pitchFamily="18" charset="0"/>
              </a:rPr>
              <a:t>Light microscopic features</a:t>
            </a:r>
          </a:p>
        </p:txBody>
      </p:sp>
      <p:sp>
        <p:nvSpPr>
          <p:cNvPr id="51203" name="Rectangle 3">
            <a:extLst>
              <a:ext uri="{FF2B5EF4-FFF2-40B4-BE49-F238E27FC236}">
                <a16:creationId xmlns:a16="http://schemas.microsoft.com/office/drawing/2014/main" id="{008BDC4E-7150-4224-A527-3D2AA6E7A651}"/>
              </a:ext>
            </a:extLst>
          </p:cNvPr>
          <p:cNvSpPr>
            <a:spLocks noGrp="1" noChangeArrowheads="1"/>
          </p:cNvSpPr>
          <p:nvPr>
            <p:ph type="body" idx="1"/>
          </p:nvPr>
        </p:nvSpPr>
        <p:spPr>
          <a:xfrm>
            <a:off x="31750" y="666750"/>
            <a:ext cx="5781675" cy="6191250"/>
          </a:xfrm>
        </p:spPr>
        <p:txBody>
          <a:bodyPr/>
          <a:lstStyle/>
          <a:p>
            <a:pPr marL="533400" indent="-533400" eaLnBrk="1" hangingPunct="1">
              <a:lnSpc>
                <a:spcPct val="130000"/>
              </a:lnSpc>
              <a:defRPr/>
            </a:pPr>
            <a:r>
              <a:rPr lang="en-US" sz="2800" b="1" u="sng">
                <a:solidFill>
                  <a:srgbClr val="FF0000"/>
                </a:solidFill>
                <a:effectLst>
                  <a:outerShdw blurRad="38100" dist="38100" dir="2700000" algn="tl">
                    <a:srgbClr val="C0C0C0"/>
                  </a:outerShdw>
                </a:effectLst>
                <a:cs typeface="Times New Roman" pitchFamily="18" charset="0"/>
              </a:rPr>
              <a:t>Changes in the </a:t>
            </a:r>
            <a:r>
              <a:rPr lang="en-US" sz="2800" b="1" u="sng">
                <a:solidFill>
                  <a:schemeClr val="accent2"/>
                </a:solidFill>
                <a:effectLst>
                  <a:outerShdw blurRad="38100" dist="38100" dir="2700000" algn="tl">
                    <a:srgbClr val="C0C0C0"/>
                  </a:outerShdw>
                </a:effectLst>
                <a:cs typeface="Times New Roman" pitchFamily="18" charset="0"/>
              </a:rPr>
              <a:t>nucleus</a:t>
            </a:r>
            <a:r>
              <a:rPr lang="en-US" sz="2800" b="1" u="sng">
                <a:solidFill>
                  <a:srgbClr val="FF0000"/>
                </a:solidFill>
                <a:effectLst>
                  <a:outerShdw blurRad="38100" dist="38100" dir="2700000" algn="tl">
                    <a:srgbClr val="C0C0C0"/>
                  </a:outerShdw>
                </a:effectLst>
                <a:cs typeface="Times New Roman" pitchFamily="18" charset="0"/>
              </a:rPr>
              <a:t> in Necrosis:</a:t>
            </a:r>
          </a:p>
          <a:p>
            <a:pPr marL="914400" lvl="1" indent="-457200" eaLnBrk="1" hangingPunct="1">
              <a:lnSpc>
                <a:spcPct val="130000"/>
              </a:lnSpc>
              <a:buFontTx/>
              <a:buAutoNum type="arabicPeriod"/>
              <a:defRPr/>
            </a:pPr>
            <a:r>
              <a:rPr lang="en-US" sz="2400" b="1">
                <a:solidFill>
                  <a:schemeClr val="accent2"/>
                </a:solidFill>
                <a:effectLst>
                  <a:outerShdw blurRad="38100" dist="38100" dir="2700000" algn="tl">
                    <a:srgbClr val="C0C0C0"/>
                  </a:outerShdw>
                </a:effectLst>
                <a:cs typeface="Times New Roman" pitchFamily="18" charset="0"/>
              </a:rPr>
              <a:t>Pyknosis</a:t>
            </a:r>
            <a:r>
              <a:rPr lang="en-US" sz="2400">
                <a:cs typeface="Times New Roman" pitchFamily="18" charset="0"/>
              </a:rPr>
              <a:t>: </a:t>
            </a:r>
            <a:r>
              <a:rPr lang="en-US" sz="2400" b="1">
                <a:effectLst>
                  <a:outerShdw blurRad="38100" dist="38100" dir="2700000" algn="tl">
                    <a:srgbClr val="C0C0C0"/>
                  </a:outerShdw>
                </a:effectLst>
                <a:cs typeface="Times New Roman" pitchFamily="18" charset="0"/>
              </a:rPr>
              <a:t>increased basophilia</a:t>
            </a:r>
            <a:r>
              <a:rPr lang="en-US" sz="2400">
                <a:cs typeface="Times New Roman" pitchFamily="18" charset="0"/>
              </a:rPr>
              <a:t> due to shrinkage of the nucleus</a:t>
            </a:r>
          </a:p>
          <a:p>
            <a:pPr marL="914400" lvl="1" indent="-457200" eaLnBrk="1" hangingPunct="1">
              <a:lnSpc>
                <a:spcPct val="130000"/>
              </a:lnSpc>
              <a:buFontTx/>
              <a:buAutoNum type="arabicPeriod"/>
              <a:defRPr/>
            </a:pPr>
            <a:r>
              <a:rPr lang="en-US" sz="2400" b="1">
                <a:solidFill>
                  <a:schemeClr val="accent2"/>
                </a:solidFill>
                <a:effectLst>
                  <a:outerShdw blurRad="38100" dist="38100" dir="2700000" algn="tl">
                    <a:srgbClr val="C0C0C0"/>
                  </a:outerShdw>
                </a:effectLst>
                <a:cs typeface="Times New Roman" pitchFamily="18" charset="0"/>
              </a:rPr>
              <a:t>Karyorrhexis</a:t>
            </a:r>
            <a:r>
              <a:rPr lang="en-US" sz="2400">
                <a:cs typeface="Times New Roman" pitchFamily="18" charset="0"/>
              </a:rPr>
              <a:t>: </a:t>
            </a:r>
            <a:r>
              <a:rPr lang="en-US" sz="2400" b="1">
                <a:effectLst>
                  <a:outerShdw blurRad="38100" dist="38100" dir="2700000" algn="tl">
                    <a:srgbClr val="C0C0C0"/>
                  </a:outerShdw>
                </a:effectLst>
                <a:cs typeface="Times New Roman" pitchFamily="18" charset="0"/>
              </a:rPr>
              <a:t>fragmentation</a:t>
            </a:r>
            <a:r>
              <a:rPr lang="en-US" sz="2400">
                <a:cs typeface="Times New Roman" pitchFamily="18" charset="0"/>
              </a:rPr>
              <a:t> of the pyknotic nucleus by nucleases</a:t>
            </a:r>
          </a:p>
          <a:p>
            <a:pPr marL="914400" lvl="1" indent="-457200" eaLnBrk="1" hangingPunct="1">
              <a:lnSpc>
                <a:spcPct val="130000"/>
              </a:lnSpc>
              <a:buFontTx/>
              <a:buAutoNum type="arabicPeriod"/>
              <a:defRPr/>
            </a:pPr>
            <a:r>
              <a:rPr lang="en-US" sz="2400" b="1">
                <a:solidFill>
                  <a:schemeClr val="accent2"/>
                </a:solidFill>
                <a:effectLst>
                  <a:outerShdw blurRad="38100" dist="38100" dir="2700000" algn="tl">
                    <a:srgbClr val="C0C0C0"/>
                  </a:outerShdw>
                </a:effectLst>
                <a:cs typeface="Times New Roman" pitchFamily="18" charset="0"/>
              </a:rPr>
              <a:t>Karyolysis</a:t>
            </a:r>
            <a:r>
              <a:rPr lang="en-US" sz="2400">
                <a:cs typeface="Times New Roman" pitchFamily="18" charset="0"/>
              </a:rPr>
              <a:t>: </a:t>
            </a:r>
            <a:r>
              <a:rPr lang="en-US" sz="2400" b="1">
                <a:effectLst>
                  <a:outerShdw blurRad="38100" dist="38100" dir="2700000" algn="tl">
                    <a:srgbClr val="C0C0C0"/>
                  </a:outerShdw>
                </a:effectLst>
                <a:cs typeface="Times New Roman" pitchFamily="18" charset="0"/>
              </a:rPr>
              <a:t>loss of the basophilia</a:t>
            </a:r>
            <a:r>
              <a:rPr lang="en-US" sz="2400">
                <a:cs typeface="Times New Roman" pitchFamily="18" charset="0"/>
              </a:rPr>
              <a:t> of the chromatin, secondary to DNAase activity.</a:t>
            </a:r>
          </a:p>
          <a:p>
            <a:pPr marL="533400" indent="-533400" eaLnBrk="1" hangingPunct="1">
              <a:lnSpc>
                <a:spcPct val="130000"/>
              </a:lnSpc>
              <a:buFontTx/>
              <a:buNone/>
              <a:defRPr/>
            </a:pPr>
            <a:r>
              <a:rPr lang="en-GB" sz="2800">
                <a:cs typeface="Times New Roman" pitchFamily="18" charset="0"/>
              </a:rPr>
              <a:t>	</a:t>
            </a:r>
            <a:r>
              <a:rPr lang="en-US" sz="2400" b="1">
                <a:effectLst>
                  <a:outerShdw blurRad="38100" dist="38100" dir="2700000" algn="tl">
                    <a:srgbClr val="C0C0C0"/>
                  </a:outerShdw>
                </a:effectLst>
                <a:cs typeface="Times New Roman" pitchFamily="18" charset="0"/>
              </a:rPr>
              <a:t>1-2 days following death, the nucleus disappears completely</a:t>
            </a:r>
            <a:endParaRPr lang="en-US" sz="2400" b="1">
              <a:effectLst>
                <a:outerShdw blurRad="38100" dist="38100" dir="2700000" algn="tl">
                  <a:srgbClr val="C0C0C0"/>
                </a:outerShdw>
              </a:effectLst>
            </a:endParaRPr>
          </a:p>
        </p:txBody>
      </p:sp>
      <p:sp>
        <p:nvSpPr>
          <p:cNvPr id="51204" name="Rectangle 4" descr="DSCN6273">
            <a:extLst>
              <a:ext uri="{FF2B5EF4-FFF2-40B4-BE49-F238E27FC236}">
                <a16:creationId xmlns:a16="http://schemas.microsoft.com/office/drawing/2014/main" id="{59B7403F-9C3C-494F-BC46-97D8B1B25B25}"/>
              </a:ext>
            </a:extLst>
          </p:cNvPr>
          <p:cNvSpPr>
            <a:spLocks noGrp="1" noChangeAspect="1" noChangeArrowheads="1"/>
          </p:cNvSpPr>
          <p:nvPr/>
        </p:nvSpPr>
        <p:spPr bwMode="auto">
          <a:xfrm>
            <a:off x="5745163" y="109538"/>
            <a:ext cx="3335337" cy="6669087"/>
          </a:xfrm>
          <a:prstGeom prst="rect">
            <a:avLst/>
          </a:prstGeom>
          <a:blipFill dpi="0" rotWithShape="1">
            <a:blip r:embed="rId3"/>
            <a:srcRect/>
            <a:stretch>
              <a:fillRect/>
            </a:stretch>
          </a:blipFill>
          <a:ln w="762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SA" altLang="en-US" sz="1800"/>
          </a:p>
        </p:txBody>
      </p:sp>
      <p:sp>
        <p:nvSpPr>
          <p:cNvPr id="51205" name="Rectangle 5">
            <a:extLst>
              <a:ext uri="{FF2B5EF4-FFF2-40B4-BE49-F238E27FC236}">
                <a16:creationId xmlns:a16="http://schemas.microsoft.com/office/drawing/2014/main" id="{E9A16617-5695-4444-B660-AC6E4D3832A9}"/>
              </a:ext>
            </a:extLst>
          </p:cNvPr>
          <p:cNvSpPr>
            <a:spLocks noChangeArrowheads="1"/>
          </p:cNvSpPr>
          <p:nvPr/>
        </p:nvSpPr>
        <p:spPr bwMode="auto">
          <a:xfrm>
            <a:off x="6359525" y="6477000"/>
            <a:ext cx="1081088" cy="304800"/>
          </a:xfrm>
          <a:prstGeom prst="rect">
            <a:avLst/>
          </a:prstGeom>
          <a:noFill/>
          <a:ln w="9525">
            <a:noFill/>
            <a:miter lim="800000"/>
            <a:headEnd/>
            <a:tailEnd/>
          </a:ln>
          <a:effectLst/>
        </p:spPr>
        <p:txBody>
          <a:bodyPr wrap="none">
            <a:spAutoFit/>
          </a:bodyPr>
          <a:lstStyle/>
          <a:p>
            <a:pPr eaLnBrk="1" hangingPunct="1">
              <a:defRPr/>
            </a:pPr>
            <a:r>
              <a:rPr lang="en-US" sz="1400" b="1">
                <a:solidFill>
                  <a:schemeClr val="accent2"/>
                </a:solidFill>
                <a:effectLst>
                  <a:outerShdw blurRad="38100" dist="38100" dir="2700000" algn="tl">
                    <a:srgbClr val="C0C0C0"/>
                  </a:outerShdw>
                </a:effectLst>
                <a:latin typeface="Arial" charset="0"/>
                <a:cs typeface="Arial" charset="0"/>
              </a:rPr>
              <a:t>Karyolysis</a:t>
            </a:r>
          </a:p>
        </p:txBody>
      </p:sp>
      <p:sp>
        <p:nvSpPr>
          <p:cNvPr id="51206" name="Slide Number Placeholder 5">
            <a:extLst>
              <a:ext uri="{FF2B5EF4-FFF2-40B4-BE49-F238E27FC236}">
                <a16:creationId xmlns:a16="http://schemas.microsoft.com/office/drawing/2014/main" id="{2EAE3D0B-690A-4946-9DCD-291AA8B9CD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77EFA93-72DE-44BB-B13F-2BEC97F01BAB}" type="slidenum">
              <a:rPr lang="en-US" altLang="en-US" sz="1400"/>
              <a:pPr>
                <a:spcBef>
                  <a:spcPct val="0"/>
                </a:spcBef>
                <a:buFontTx/>
                <a:buNone/>
              </a:pPr>
              <a:t>23</a:t>
            </a:fld>
            <a:endParaRPr lang="en-US" alt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0241D2C-8D11-4F90-9630-7872C406E060}"/>
              </a:ext>
            </a:extLst>
          </p:cNvPr>
          <p:cNvSpPr>
            <a:spLocks noGrp="1"/>
          </p:cNvSpPr>
          <p:nvPr>
            <p:ph type="title"/>
          </p:nvPr>
        </p:nvSpPr>
        <p:spPr/>
        <p:txBody>
          <a:bodyPr/>
          <a:lstStyle/>
          <a:p>
            <a:r>
              <a:rPr lang="en-GB" altLang="en-US"/>
              <a:t>Types of cell injury: summary</a:t>
            </a:r>
            <a:endParaRPr lang="en-US" altLang="en-US"/>
          </a:p>
        </p:txBody>
      </p:sp>
      <p:pic>
        <p:nvPicPr>
          <p:cNvPr id="53251" name="Picture 3">
            <a:extLst>
              <a:ext uri="{FF2B5EF4-FFF2-40B4-BE49-F238E27FC236}">
                <a16:creationId xmlns:a16="http://schemas.microsoft.com/office/drawing/2014/main" id="{D762470F-2D1E-42C9-BD68-52CF87960097}"/>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785938"/>
            <a:ext cx="8229600" cy="4154487"/>
          </a:xfrm>
        </p:spPr>
      </p:pic>
      <p:sp>
        <p:nvSpPr>
          <p:cNvPr id="38916" name="Slide Number Placeholder 3">
            <a:extLst>
              <a:ext uri="{FF2B5EF4-FFF2-40B4-BE49-F238E27FC236}">
                <a16:creationId xmlns:a16="http://schemas.microsoft.com/office/drawing/2014/main" id="{66923FD3-BB45-48BA-B7FB-F809F2336B39}"/>
              </a:ext>
            </a:extLst>
          </p:cNvPr>
          <p:cNvSpPr>
            <a:spLocks noGrp="1"/>
          </p:cNvSpPr>
          <p:nvPr>
            <p:ph type="sldNum" sz="quarter" idx="12"/>
          </p:nvPr>
        </p:nvSpPr>
        <p:spPr>
          <a:xfrm>
            <a:off x="0" y="6356350"/>
            <a:ext cx="9144000" cy="365125"/>
          </a:xfrm>
        </p:spPr>
        <p:txBody>
          <a:bodyPr rtlCol="0"/>
          <a:lstStyle/>
          <a:p>
            <a:pPr fontAlgn="auto">
              <a:spcBef>
                <a:spcPts val="0"/>
              </a:spcBef>
              <a:spcAft>
                <a:spcPts val="0"/>
              </a:spcAft>
              <a:defRPr/>
            </a:pPr>
            <a:r>
              <a:rPr lang="en-US" sz="2000" dirty="0">
                <a:solidFill>
                  <a:prstClr val="black">
                    <a:tint val="75000"/>
                  </a:prstClr>
                </a:solidFill>
                <a:latin typeface="+mn-lt"/>
                <a:cs typeface="+mn-cs"/>
              </a:rPr>
              <a:t>LDH- lactate dehydrogenase\  CK- </a:t>
            </a:r>
            <a:r>
              <a:rPr lang="en-US" sz="2000" dirty="0" err="1">
                <a:solidFill>
                  <a:prstClr val="black">
                    <a:tint val="75000"/>
                  </a:prstClr>
                </a:solidFill>
                <a:latin typeface="+mn-lt"/>
                <a:cs typeface="+mn-cs"/>
              </a:rPr>
              <a:t>creatine</a:t>
            </a:r>
            <a:r>
              <a:rPr lang="en-US" sz="2000" dirty="0">
                <a:solidFill>
                  <a:prstClr val="black">
                    <a:tint val="75000"/>
                  </a:prstClr>
                </a:solidFill>
                <a:latin typeface="+mn-lt"/>
                <a:cs typeface="+mn-cs"/>
              </a:rPr>
              <a:t> kinase </a:t>
            </a:r>
            <a:r>
              <a:rPr lang="en-US" sz="1800" dirty="0">
                <a:solidFill>
                  <a:prstClr val="black">
                    <a:tint val="75000"/>
                  </a:prstClr>
                </a:solidFill>
                <a:latin typeface="+mn-lt"/>
                <a:cs typeface="+mn-cs"/>
              </a:rPr>
              <a:t>\ RNA-</a:t>
            </a:r>
            <a:r>
              <a:rPr lang="en-US" sz="1800" dirty="0" err="1">
                <a:solidFill>
                  <a:prstClr val="black">
                    <a:tint val="75000"/>
                  </a:prstClr>
                </a:solidFill>
                <a:latin typeface="+mn-lt"/>
                <a:cs typeface="+mn-cs"/>
              </a:rPr>
              <a:t>ribonucleoprotein</a:t>
            </a:r>
            <a:endParaRPr lang="en-US" sz="1800" dirty="0">
              <a:solidFill>
                <a:prstClr val="black">
                  <a:tint val="75000"/>
                </a:prstClr>
              </a:solidFill>
              <a:latin typeface="+mn-lt"/>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8B9EECB-822F-4509-A58F-8C1AC8A80373}"/>
              </a:ext>
            </a:extLst>
          </p:cNvPr>
          <p:cNvSpPr>
            <a:spLocks noGrp="1" noChangeArrowheads="1"/>
          </p:cNvSpPr>
          <p:nvPr>
            <p:ph type="title"/>
          </p:nvPr>
        </p:nvSpPr>
        <p:spPr>
          <a:xfrm>
            <a:off x="0" y="0"/>
            <a:ext cx="9144000" cy="914400"/>
          </a:xfrm>
        </p:spPr>
        <p:txBody>
          <a:bodyPr/>
          <a:lstStyle/>
          <a:p>
            <a:pPr eaLnBrk="1" hangingPunct="1">
              <a:defRPr/>
            </a:pPr>
            <a:r>
              <a:rPr lang="en-US" sz="4000" b="1">
                <a:solidFill>
                  <a:srgbClr val="A50021"/>
                </a:solidFill>
              </a:rPr>
              <a:t>MORPHOLOGY- </a:t>
            </a:r>
            <a:r>
              <a:rPr lang="en-US" sz="3600" b="1" u="sng">
                <a:solidFill>
                  <a:srgbClr val="FF0000"/>
                </a:solidFill>
                <a:effectLst>
                  <a:outerShdw blurRad="38100" dist="38100" dir="2700000" algn="tl">
                    <a:srgbClr val="C0C0C0"/>
                  </a:outerShdw>
                </a:effectLst>
              </a:rPr>
              <a:t>REVERSIBLE INJURY</a:t>
            </a:r>
          </a:p>
        </p:txBody>
      </p:sp>
      <p:sp>
        <p:nvSpPr>
          <p:cNvPr id="10243" name="Rectangle 3">
            <a:extLst>
              <a:ext uri="{FF2B5EF4-FFF2-40B4-BE49-F238E27FC236}">
                <a16:creationId xmlns:a16="http://schemas.microsoft.com/office/drawing/2014/main" id="{9DC61EEC-29C1-4D50-8AF0-888D8BAF642E}"/>
              </a:ext>
            </a:extLst>
          </p:cNvPr>
          <p:cNvSpPr>
            <a:spLocks noGrp="1" noChangeArrowheads="1"/>
          </p:cNvSpPr>
          <p:nvPr>
            <p:ph type="body" idx="1"/>
          </p:nvPr>
        </p:nvSpPr>
        <p:spPr>
          <a:xfrm>
            <a:off x="198438" y="1357313"/>
            <a:ext cx="8945562" cy="5462587"/>
          </a:xfrm>
        </p:spPr>
        <p:txBody>
          <a:bodyPr/>
          <a:lstStyle/>
          <a:p>
            <a:pPr marL="609600" indent="-609600" eaLnBrk="1" hangingPunct="1">
              <a:lnSpc>
                <a:spcPct val="160000"/>
              </a:lnSpc>
              <a:defRPr/>
            </a:pPr>
            <a:r>
              <a:rPr lang="en-US" b="1" u="sng">
                <a:solidFill>
                  <a:srgbClr val="660066"/>
                </a:solidFill>
                <a:effectLst>
                  <a:outerShdw blurRad="38100" dist="38100" dir="2700000" algn="tl">
                    <a:srgbClr val="C0C0C0"/>
                  </a:outerShdw>
                </a:effectLst>
              </a:rPr>
              <a:t>The ultrastructural changes of reversible cell injury</a:t>
            </a:r>
          </a:p>
          <a:p>
            <a:pPr marL="609600" indent="-609600" eaLnBrk="1" hangingPunct="1">
              <a:lnSpc>
                <a:spcPct val="160000"/>
              </a:lnSpc>
              <a:buFontTx/>
              <a:buNone/>
              <a:defRPr/>
            </a:pPr>
            <a:r>
              <a:rPr lang="en-US"/>
              <a:t>(1) </a:t>
            </a:r>
            <a:r>
              <a:rPr lang="en-US" b="1"/>
              <a:t>plasma membrane alterations</a:t>
            </a:r>
            <a:r>
              <a:rPr lang="en-US"/>
              <a:t> </a:t>
            </a:r>
          </a:p>
          <a:p>
            <a:pPr marL="609600" indent="-609600" eaLnBrk="1" hangingPunct="1">
              <a:lnSpc>
                <a:spcPct val="160000"/>
              </a:lnSpc>
              <a:buFontTx/>
              <a:buNone/>
              <a:defRPr/>
            </a:pPr>
            <a:r>
              <a:rPr lang="en-US"/>
              <a:t>(2) </a:t>
            </a:r>
            <a:r>
              <a:rPr lang="en-US" b="1"/>
              <a:t>mitochondrial changes</a:t>
            </a:r>
          </a:p>
          <a:p>
            <a:pPr marL="609600" indent="-609600" eaLnBrk="1" hangingPunct="1">
              <a:lnSpc>
                <a:spcPct val="160000"/>
              </a:lnSpc>
              <a:buFontTx/>
              <a:buNone/>
              <a:defRPr/>
            </a:pPr>
            <a:r>
              <a:rPr lang="en-US"/>
              <a:t>(3) </a:t>
            </a:r>
            <a:r>
              <a:rPr lang="en-US" b="1"/>
              <a:t>dilation of the endoplasmic reticulum</a:t>
            </a:r>
          </a:p>
          <a:p>
            <a:pPr marL="609600" indent="-609600" eaLnBrk="1" hangingPunct="1">
              <a:lnSpc>
                <a:spcPct val="160000"/>
              </a:lnSpc>
              <a:buFontTx/>
              <a:buNone/>
              <a:defRPr/>
            </a:pPr>
            <a:r>
              <a:rPr lang="en-US"/>
              <a:t>(4) </a:t>
            </a:r>
            <a:r>
              <a:rPr lang="en-US" b="1"/>
              <a:t>nuclear alterations</a:t>
            </a:r>
          </a:p>
        </p:txBody>
      </p:sp>
      <p:sp>
        <p:nvSpPr>
          <p:cNvPr id="11268" name="Slide Number Placeholder 3">
            <a:extLst>
              <a:ext uri="{FF2B5EF4-FFF2-40B4-BE49-F238E27FC236}">
                <a16:creationId xmlns:a16="http://schemas.microsoft.com/office/drawing/2014/main" id="{8FCAD48D-AF17-4FAB-B4A8-3B9454B66E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81B053A-5BEC-46E8-8E28-B728192DC5F9}" type="slidenum">
              <a:rPr lang="en-US" altLang="en-US" sz="1400"/>
              <a:pPr>
                <a:spcBef>
                  <a:spcPct val="0"/>
                </a:spcBef>
                <a:buFontTx/>
                <a:buNone/>
              </a:pPr>
              <a:t>3</a:t>
            </a:fld>
            <a:endParaRPr lang="en-US"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13BD4DF-8BEB-4984-A8A3-09D6101EBB93}"/>
              </a:ext>
            </a:extLst>
          </p:cNvPr>
          <p:cNvSpPr>
            <a:spLocks noGrp="1" noChangeArrowheads="1"/>
          </p:cNvSpPr>
          <p:nvPr>
            <p:ph type="title"/>
          </p:nvPr>
        </p:nvSpPr>
        <p:spPr>
          <a:xfrm>
            <a:off x="0" y="0"/>
            <a:ext cx="9144000" cy="868363"/>
          </a:xfrm>
        </p:spPr>
        <p:txBody>
          <a:bodyPr/>
          <a:lstStyle/>
          <a:p>
            <a:pPr eaLnBrk="1" hangingPunct="1"/>
            <a:r>
              <a:rPr lang="en-GB" altLang="en-US" sz="3600" b="1">
                <a:solidFill>
                  <a:srgbClr val="A50021"/>
                </a:solidFill>
                <a:cs typeface="Times New Roman" panose="02020603050405020304" pitchFamily="18" charset="0"/>
              </a:rPr>
              <a:t>Reversible cell injury (</a:t>
            </a:r>
            <a:r>
              <a:rPr lang="en-GB" altLang="en-US" sz="3200" b="1">
                <a:solidFill>
                  <a:srgbClr val="A50021"/>
                </a:solidFill>
                <a:cs typeface="Times New Roman" panose="02020603050405020304" pitchFamily="18" charset="0"/>
              </a:rPr>
              <a:t>Sublethal damage)</a:t>
            </a:r>
            <a:endParaRPr lang="en-US" altLang="en-US" sz="3200" b="1">
              <a:solidFill>
                <a:srgbClr val="A50021"/>
              </a:solidFill>
              <a:cs typeface="Times New Roman" panose="02020603050405020304" pitchFamily="18" charset="0"/>
            </a:endParaRPr>
          </a:p>
        </p:txBody>
      </p:sp>
      <p:sp>
        <p:nvSpPr>
          <p:cNvPr id="12291" name="Rectangle 3">
            <a:extLst>
              <a:ext uri="{FF2B5EF4-FFF2-40B4-BE49-F238E27FC236}">
                <a16:creationId xmlns:a16="http://schemas.microsoft.com/office/drawing/2014/main" id="{19E1E275-07E7-4510-A4AC-93CCF7A791E5}"/>
              </a:ext>
            </a:extLst>
          </p:cNvPr>
          <p:cNvSpPr>
            <a:spLocks noGrp="1" noChangeArrowheads="1"/>
          </p:cNvSpPr>
          <p:nvPr>
            <p:ph type="body" idx="1"/>
          </p:nvPr>
        </p:nvSpPr>
        <p:spPr>
          <a:xfrm>
            <a:off x="258763" y="1004888"/>
            <a:ext cx="8642350" cy="5634037"/>
          </a:xfrm>
        </p:spPr>
        <p:txBody>
          <a:bodyPr/>
          <a:lstStyle/>
          <a:p>
            <a:pPr marL="609600" indent="-609600" eaLnBrk="1" hangingPunct="1">
              <a:lnSpc>
                <a:spcPct val="140000"/>
              </a:lnSpc>
              <a:buFontTx/>
              <a:buNone/>
              <a:defRPr/>
            </a:pPr>
            <a:r>
              <a:rPr lang="en-US" b="1" u="sng" dirty="0" err="1">
                <a:solidFill>
                  <a:srgbClr val="000066"/>
                </a:solidFill>
                <a:effectLst>
                  <a:outerShdw blurRad="38100" dist="38100" dir="2700000" algn="tl">
                    <a:srgbClr val="C0C0C0"/>
                  </a:outerShdw>
                </a:effectLst>
                <a:cs typeface="Times New Roman" pitchFamily="18" charset="0"/>
              </a:rPr>
              <a:t>Ultrastructural</a:t>
            </a:r>
            <a:r>
              <a:rPr lang="en-US" b="1" u="sng" dirty="0">
                <a:solidFill>
                  <a:srgbClr val="000066"/>
                </a:solidFill>
                <a:effectLst>
                  <a:outerShdw blurRad="38100" dist="38100" dir="2700000" algn="tl">
                    <a:srgbClr val="C0C0C0"/>
                  </a:outerShdw>
                </a:effectLst>
                <a:cs typeface="Times New Roman" pitchFamily="18" charset="0"/>
              </a:rPr>
              <a:t> features</a:t>
            </a:r>
            <a:r>
              <a:rPr lang="en-US" u="sng" dirty="0">
                <a:effectLst>
                  <a:outerShdw blurRad="38100" dist="38100" dir="2700000" algn="tl">
                    <a:srgbClr val="C0C0C0"/>
                  </a:outerShdw>
                </a:effectLst>
                <a:cs typeface="Times New Roman" pitchFamily="18" charset="0"/>
              </a:rPr>
              <a:t>:</a:t>
            </a:r>
          </a:p>
          <a:p>
            <a:pPr marL="609600" indent="-609600" eaLnBrk="1" hangingPunct="1">
              <a:lnSpc>
                <a:spcPct val="140000"/>
              </a:lnSpc>
              <a:buFontTx/>
              <a:buAutoNum type="arabicPeriod"/>
              <a:defRPr/>
            </a:pPr>
            <a:r>
              <a:rPr lang="en-US" b="1" dirty="0">
                <a:solidFill>
                  <a:srgbClr val="FF0000"/>
                </a:solidFill>
                <a:effectLst>
                  <a:outerShdw blurRad="38100" dist="38100" dir="2700000" algn="tl">
                    <a:srgbClr val="C0C0C0"/>
                  </a:outerShdw>
                </a:effectLst>
                <a:cs typeface="Times New Roman" pitchFamily="18" charset="0"/>
              </a:rPr>
              <a:t>plasma membrane alteration:</a:t>
            </a:r>
          </a:p>
          <a:p>
            <a:pPr marL="990600" lvl="1" indent="-533400" eaLnBrk="1" hangingPunct="1">
              <a:lnSpc>
                <a:spcPct val="140000"/>
              </a:lnSpc>
              <a:defRPr/>
            </a:pPr>
            <a:r>
              <a:rPr lang="en-US" b="1" dirty="0">
                <a:cs typeface="Times New Roman" pitchFamily="18" charset="0"/>
              </a:rPr>
              <a:t>blebs</a:t>
            </a:r>
            <a:r>
              <a:rPr lang="en-US" dirty="0">
                <a:cs typeface="Times New Roman" pitchFamily="18" charset="0"/>
              </a:rPr>
              <a:t>, loss of </a:t>
            </a:r>
            <a:r>
              <a:rPr lang="en-US" dirty="0" err="1">
                <a:cs typeface="Times New Roman" pitchFamily="18" charset="0"/>
              </a:rPr>
              <a:t>microvilli</a:t>
            </a:r>
            <a:r>
              <a:rPr lang="en-US" dirty="0">
                <a:cs typeface="Times New Roman" pitchFamily="18" charset="0"/>
              </a:rPr>
              <a:t>, loosing of intercellular attachment</a:t>
            </a:r>
          </a:p>
          <a:p>
            <a:pPr marL="609600" indent="-609600" eaLnBrk="1" hangingPunct="1">
              <a:lnSpc>
                <a:spcPct val="140000"/>
              </a:lnSpc>
              <a:buFontTx/>
              <a:buAutoNum type="arabicPeriod"/>
              <a:defRPr/>
            </a:pPr>
            <a:r>
              <a:rPr lang="en-US" b="1" dirty="0">
                <a:solidFill>
                  <a:srgbClr val="FF0000"/>
                </a:solidFill>
                <a:effectLst>
                  <a:outerShdw blurRad="38100" dist="38100" dir="2700000" algn="tl">
                    <a:srgbClr val="C0C0C0"/>
                  </a:outerShdw>
                </a:effectLst>
                <a:cs typeface="Times New Roman" pitchFamily="18" charset="0"/>
              </a:rPr>
              <a:t>mitochondrial alteration</a:t>
            </a:r>
          </a:p>
          <a:p>
            <a:pPr marL="990600" lvl="1" indent="-533400" eaLnBrk="1" hangingPunct="1">
              <a:lnSpc>
                <a:spcPct val="140000"/>
              </a:lnSpc>
              <a:defRPr/>
            </a:pPr>
            <a:r>
              <a:rPr lang="en-US" dirty="0">
                <a:cs typeface="Times New Roman" pitchFamily="18" charset="0"/>
              </a:rPr>
              <a:t>earliest manifestation of </a:t>
            </a:r>
            <a:r>
              <a:rPr lang="en-US" dirty="0" err="1">
                <a:cs typeface="Times New Roman" pitchFamily="18" charset="0"/>
              </a:rPr>
              <a:t>sublethal</a:t>
            </a:r>
            <a:r>
              <a:rPr lang="en-US" dirty="0">
                <a:cs typeface="Times New Roman" pitchFamily="18" charset="0"/>
              </a:rPr>
              <a:t> injury</a:t>
            </a:r>
          </a:p>
          <a:p>
            <a:pPr marL="990600" lvl="1" indent="-533400" eaLnBrk="1" hangingPunct="1">
              <a:lnSpc>
                <a:spcPct val="140000"/>
              </a:lnSpc>
              <a:defRPr/>
            </a:pPr>
            <a:r>
              <a:rPr lang="en-US" b="1" dirty="0">
                <a:cs typeface="Times New Roman" pitchFamily="18" charset="0"/>
              </a:rPr>
              <a:t>swelling</a:t>
            </a:r>
            <a:r>
              <a:rPr lang="en-US" dirty="0">
                <a:cs typeface="Times New Roman" pitchFamily="18" charset="0"/>
              </a:rPr>
              <a:t>, appearance of </a:t>
            </a:r>
            <a:r>
              <a:rPr lang="en-US" dirty="0" err="1">
                <a:cs typeface="Times New Roman" pitchFamily="18" charset="0"/>
              </a:rPr>
              <a:t>phospholipid</a:t>
            </a:r>
            <a:r>
              <a:rPr lang="en-US" dirty="0">
                <a:cs typeface="Times New Roman" pitchFamily="18" charset="0"/>
              </a:rPr>
              <a:t> rich amorphous densities</a:t>
            </a:r>
            <a:endParaRPr lang="en-US" dirty="0"/>
          </a:p>
        </p:txBody>
      </p:sp>
      <p:sp>
        <p:nvSpPr>
          <p:cNvPr id="13316" name="Slide Number Placeholder 3">
            <a:extLst>
              <a:ext uri="{FF2B5EF4-FFF2-40B4-BE49-F238E27FC236}">
                <a16:creationId xmlns:a16="http://schemas.microsoft.com/office/drawing/2014/main" id="{D24EBE52-75F4-4229-A336-A458D9DD36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BFC2C5D-0223-4809-A12C-597CD5EDA56E}" type="slidenum">
              <a:rPr lang="en-US" altLang="en-US" sz="1400"/>
              <a:pPr>
                <a:spcBef>
                  <a:spcPct val="0"/>
                </a:spcBef>
                <a:buFontTx/>
                <a:buNone/>
              </a:pPr>
              <a:t>4</a:t>
            </a:fld>
            <a:endParaRPr lang="en-US"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F69C5B7-D5D3-41DE-B1DE-26CA4DDFE478}"/>
              </a:ext>
            </a:extLst>
          </p:cNvPr>
          <p:cNvSpPr>
            <a:spLocks noGrp="1" noChangeArrowheads="1"/>
          </p:cNvSpPr>
          <p:nvPr>
            <p:ph type="title"/>
          </p:nvPr>
        </p:nvSpPr>
        <p:spPr>
          <a:xfrm>
            <a:off x="473075" y="0"/>
            <a:ext cx="8229600" cy="747713"/>
          </a:xfrm>
        </p:spPr>
        <p:txBody>
          <a:bodyPr/>
          <a:lstStyle/>
          <a:p>
            <a:pPr eaLnBrk="1" hangingPunct="1"/>
            <a:r>
              <a:rPr lang="en-GB" altLang="en-US" sz="4000" b="1">
                <a:solidFill>
                  <a:srgbClr val="A50021"/>
                </a:solidFill>
              </a:rPr>
              <a:t>Reversible cell injury</a:t>
            </a:r>
            <a:endParaRPr lang="en-US" altLang="en-US" sz="4000" b="1">
              <a:solidFill>
                <a:srgbClr val="A50021"/>
              </a:solidFill>
            </a:endParaRPr>
          </a:p>
        </p:txBody>
      </p:sp>
      <p:sp>
        <p:nvSpPr>
          <p:cNvPr id="15363" name="Rectangle 3">
            <a:extLst>
              <a:ext uri="{FF2B5EF4-FFF2-40B4-BE49-F238E27FC236}">
                <a16:creationId xmlns:a16="http://schemas.microsoft.com/office/drawing/2014/main" id="{68BFB216-E1B9-4906-BF01-3DC788E20AB9}"/>
              </a:ext>
            </a:extLst>
          </p:cNvPr>
          <p:cNvSpPr>
            <a:spLocks noGrp="1" noChangeArrowheads="1"/>
          </p:cNvSpPr>
          <p:nvPr>
            <p:ph type="body" idx="1"/>
          </p:nvPr>
        </p:nvSpPr>
        <p:spPr>
          <a:xfrm>
            <a:off x="182563" y="1249363"/>
            <a:ext cx="8764587" cy="4876800"/>
          </a:xfrm>
        </p:spPr>
        <p:txBody>
          <a:bodyPr/>
          <a:lstStyle/>
          <a:p>
            <a:pPr marL="609600" indent="-609600" eaLnBrk="1" hangingPunct="1">
              <a:lnSpc>
                <a:spcPct val="120000"/>
              </a:lnSpc>
              <a:buFontTx/>
              <a:buAutoNum type="arabicPeriod" startAt="3"/>
            </a:pPr>
            <a:r>
              <a:rPr lang="en-US" altLang="en-US" b="1">
                <a:solidFill>
                  <a:srgbClr val="FF0000"/>
                </a:solidFill>
                <a:cs typeface="Times New Roman" panose="02020603050405020304" pitchFamily="18" charset="0"/>
              </a:rPr>
              <a:t>dilation of endoplasmic reticulum</a:t>
            </a:r>
          </a:p>
          <a:p>
            <a:pPr marL="990600" lvl="1" indent="-533400" eaLnBrk="1" hangingPunct="1">
              <a:lnSpc>
                <a:spcPct val="120000"/>
              </a:lnSpc>
            </a:pPr>
            <a:r>
              <a:rPr lang="en-US" altLang="en-US">
                <a:cs typeface="Times New Roman" panose="02020603050405020304" pitchFamily="18" charset="0"/>
              </a:rPr>
              <a:t>loss of the ribosomes</a:t>
            </a:r>
          </a:p>
          <a:p>
            <a:pPr marL="990600" lvl="1" indent="-533400" eaLnBrk="1" hangingPunct="1">
              <a:lnSpc>
                <a:spcPct val="120000"/>
              </a:lnSpc>
              <a:buFontTx/>
              <a:buAutoNum type="arabicPeriod" startAt="3"/>
            </a:pPr>
            <a:endParaRPr lang="en-US" altLang="en-US">
              <a:cs typeface="Times New Roman" panose="02020603050405020304" pitchFamily="18" charset="0"/>
            </a:endParaRPr>
          </a:p>
          <a:p>
            <a:pPr marL="609600" indent="-609600" eaLnBrk="1" hangingPunct="1">
              <a:lnSpc>
                <a:spcPct val="120000"/>
              </a:lnSpc>
              <a:buFontTx/>
              <a:buAutoNum type="arabicPeriod" startAt="3"/>
            </a:pPr>
            <a:r>
              <a:rPr lang="en-US" altLang="en-US" b="1">
                <a:solidFill>
                  <a:srgbClr val="FF0000"/>
                </a:solidFill>
                <a:cs typeface="Times New Roman" panose="02020603050405020304" pitchFamily="18" charset="0"/>
              </a:rPr>
              <a:t>nuclear alteration</a:t>
            </a:r>
          </a:p>
          <a:p>
            <a:pPr marL="990600" lvl="1" indent="-533400" eaLnBrk="1" hangingPunct="1">
              <a:lnSpc>
                <a:spcPct val="120000"/>
              </a:lnSpc>
            </a:pPr>
            <a:r>
              <a:rPr lang="en-US" altLang="en-US"/>
              <a:t>clumping of nuclear chromatin </a:t>
            </a:r>
          </a:p>
        </p:txBody>
      </p:sp>
      <p:sp>
        <p:nvSpPr>
          <p:cNvPr id="15364" name="Slide Number Placeholder 3">
            <a:extLst>
              <a:ext uri="{FF2B5EF4-FFF2-40B4-BE49-F238E27FC236}">
                <a16:creationId xmlns:a16="http://schemas.microsoft.com/office/drawing/2014/main" id="{BCBDF94A-FCE9-4198-9A3B-96425497F5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34DE01B-E1EE-40D2-A409-7C8B8F400A34}" type="slidenum">
              <a:rPr lang="en-US" altLang="en-US" sz="1400"/>
              <a:pPr>
                <a:spcBef>
                  <a:spcPct val="0"/>
                </a:spcBef>
                <a:buFontTx/>
                <a:buNone/>
              </a:pPr>
              <a:t>5</a:t>
            </a:fld>
            <a:endParaRPr lang="en-US"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4623504-9148-4D95-B6B3-43CE9BE8A171}"/>
              </a:ext>
            </a:extLst>
          </p:cNvPr>
          <p:cNvSpPr>
            <a:spLocks noGrp="1" noChangeArrowheads="1"/>
          </p:cNvSpPr>
          <p:nvPr>
            <p:ph type="title"/>
          </p:nvPr>
        </p:nvSpPr>
        <p:spPr>
          <a:xfrm>
            <a:off x="0" y="0"/>
            <a:ext cx="9144000" cy="914400"/>
          </a:xfrm>
        </p:spPr>
        <p:txBody>
          <a:bodyPr/>
          <a:lstStyle/>
          <a:p>
            <a:pPr eaLnBrk="1" hangingPunct="1">
              <a:defRPr/>
            </a:pPr>
            <a:r>
              <a:rPr lang="en-US" sz="4000" b="1">
                <a:solidFill>
                  <a:srgbClr val="A50021"/>
                </a:solidFill>
              </a:rPr>
              <a:t>MORPHOLOGY- </a:t>
            </a:r>
            <a:r>
              <a:rPr lang="en-US" sz="3600" b="1" u="sng">
                <a:solidFill>
                  <a:srgbClr val="FF0000"/>
                </a:solidFill>
                <a:effectLst>
                  <a:outerShdw blurRad="38100" dist="38100" dir="2700000" algn="tl">
                    <a:srgbClr val="C0C0C0"/>
                  </a:outerShdw>
                </a:effectLst>
              </a:rPr>
              <a:t>REVERSIBLE INJURY</a:t>
            </a:r>
          </a:p>
        </p:txBody>
      </p:sp>
      <p:sp>
        <p:nvSpPr>
          <p:cNvPr id="16387" name="Rectangle 3">
            <a:extLst>
              <a:ext uri="{FF2B5EF4-FFF2-40B4-BE49-F238E27FC236}">
                <a16:creationId xmlns:a16="http://schemas.microsoft.com/office/drawing/2014/main" id="{E6A51BFA-C0C1-49AF-B3F1-FB5F3BB22D00}"/>
              </a:ext>
            </a:extLst>
          </p:cNvPr>
          <p:cNvSpPr>
            <a:spLocks noGrp="1" noChangeArrowheads="1"/>
          </p:cNvSpPr>
          <p:nvPr>
            <p:ph type="body" idx="1"/>
          </p:nvPr>
        </p:nvSpPr>
        <p:spPr>
          <a:xfrm>
            <a:off x="198438" y="1030288"/>
            <a:ext cx="8945562" cy="5789612"/>
          </a:xfrm>
        </p:spPr>
        <p:txBody>
          <a:bodyPr/>
          <a:lstStyle/>
          <a:p>
            <a:pPr marL="609600" indent="-609600" eaLnBrk="1" hangingPunct="1">
              <a:lnSpc>
                <a:spcPct val="160000"/>
              </a:lnSpc>
              <a:buFontTx/>
              <a:buNone/>
              <a:defRPr/>
            </a:pPr>
            <a:endParaRPr lang="en-US" b="1"/>
          </a:p>
          <a:p>
            <a:pPr marL="609600" indent="-609600" eaLnBrk="1" hangingPunct="1">
              <a:lnSpc>
                <a:spcPct val="160000"/>
              </a:lnSpc>
              <a:defRPr/>
            </a:pPr>
            <a:r>
              <a:rPr lang="en-US"/>
              <a:t>Two patterns of morphologic change can be recognized under </a:t>
            </a:r>
            <a:r>
              <a:rPr lang="en-US" b="1" u="sng"/>
              <a:t>the light microscope</a:t>
            </a:r>
            <a:r>
              <a:rPr lang="en-US"/>
              <a:t>: </a:t>
            </a:r>
          </a:p>
          <a:p>
            <a:pPr marL="1371600" lvl="2" indent="-457200" eaLnBrk="1" hangingPunct="1">
              <a:lnSpc>
                <a:spcPct val="160000"/>
              </a:lnSpc>
              <a:buFontTx/>
              <a:buAutoNum type="arabicPeriod"/>
              <a:defRPr/>
            </a:pPr>
            <a:r>
              <a:rPr lang="en-US" sz="3200" b="1">
                <a:solidFill>
                  <a:srgbClr val="660066"/>
                </a:solidFill>
                <a:effectLst>
                  <a:outerShdw blurRad="38100" dist="38100" dir="2700000" algn="tl">
                    <a:srgbClr val="C0C0C0"/>
                  </a:outerShdw>
                </a:effectLst>
              </a:rPr>
              <a:t>Cellular swelling</a:t>
            </a:r>
          </a:p>
          <a:p>
            <a:pPr marL="1371600" lvl="2" indent="-457200" eaLnBrk="1" hangingPunct="1">
              <a:lnSpc>
                <a:spcPct val="160000"/>
              </a:lnSpc>
              <a:buFontTx/>
              <a:buAutoNum type="arabicPeriod"/>
              <a:defRPr/>
            </a:pPr>
            <a:r>
              <a:rPr lang="en-US" sz="3200" b="1">
                <a:solidFill>
                  <a:srgbClr val="660066"/>
                </a:solidFill>
                <a:effectLst>
                  <a:outerShdw blurRad="38100" dist="38100" dir="2700000" algn="tl">
                    <a:srgbClr val="C0C0C0"/>
                  </a:outerShdw>
                </a:effectLst>
              </a:rPr>
              <a:t>Fatty change</a:t>
            </a:r>
          </a:p>
        </p:txBody>
      </p:sp>
      <p:sp>
        <p:nvSpPr>
          <p:cNvPr id="17412" name="Slide Number Placeholder 3">
            <a:extLst>
              <a:ext uri="{FF2B5EF4-FFF2-40B4-BE49-F238E27FC236}">
                <a16:creationId xmlns:a16="http://schemas.microsoft.com/office/drawing/2014/main" id="{5345674C-B613-4B0C-82AB-6ADB3A6C64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5460DD6-E46B-4602-B309-099ADCB7FC19}" type="slidenum">
              <a:rPr lang="en-US" altLang="en-US" sz="1400"/>
              <a:pPr>
                <a:spcBef>
                  <a:spcPct val="0"/>
                </a:spcBef>
                <a:buFontTx/>
                <a:buNone/>
              </a:pPr>
              <a:t>6</a:t>
            </a:fld>
            <a:endParaRPr lang="en-US"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088F8EE-42F1-4A09-85C1-D06868CBB9A5}"/>
              </a:ext>
            </a:extLst>
          </p:cNvPr>
          <p:cNvSpPr>
            <a:spLocks noGrp="1" noChangeArrowheads="1"/>
          </p:cNvSpPr>
          <p:nvPr>
            <p:ph type="title"/>
          </p:nvPr>
        </p:nvSpPr>
        <p:spPr>
          <a:xfrm>
            <a:off x="365125" y="0"/>
            <a:ext cx="8229600" cy="657225"/>
          </a:xfrm>
        </p:spPr>
        <p:txBody>
          <a:bodyPr/>
          <a:lstStyle/>
          <a:p>
            <a:pPr eaLnBrk="1" hangingPunct="1"/>
            <a:r>
              <a:rPr lang="en-GB" altLang="en-US" sz="4000" b="1">
                <a:solidFill>
                  <a:srgbClr val="A50021"/>
                </a:solidFill>
              </a:rPr>
              <a:t>Reversible cell changes</a:t>
            </a:r>
            <a:endParaRPr lang="en-US" altLang="en-US" sz="4000" b="1">
              <a:solidFill>
                <a:srgbClr val="A50021"/>
              </a:solidFill>
            </a:endParaRPr>
          </a:p>
        </p:txBody>
      </p:sp>
      <p:sp>
        <p:nvSpPr>
          <p:cNvPr id="18435" name="Rectangle 3">
            <a:extLst>
              <a:ext uri="{FF2B5EF4-FFF2-40B4-BE49-F238E27FC236}">
                <a16:creationId xmlns:a16="http://schemas.microsoft.com/office/drawing/2014/main" id="{C2CBBCF3-5E30-46A9-AB71-4760628580D8}"/>
              </a:ext>
            </a:extLst>
          </p:cNvPr>
          <p:cNvSpPr>
            <a:spLocks noGrp="1" noChangeArrowheads="1"/>
          </p:cNvSpPr>
          <p:nvPr>
            <p:ph type="body" idx="1"/>
          </p:nvPr>
        </p:nvSpPr>
        <p:spPr>
          <a:xfrm>
            <a:off x="212725" y="1143000"/>
            <a:ext cx="8931275" cy="5521325"/>
          </a:xfrm>
        </p:spPr>
        <p:txBody>
          <a:bodyPr/>
          <a:lstStyle/>
          <a:p>
            <a:pPr marL="609600" indent="-609600" eaLnBrk="1" hangingPunct="1">
              <a:lnSpc>
                <a:spcPct val="160000"/>
              </a:lnSpc>
              <a:buFontTx/>
              <a:buAutoNum type="arabicPeriod"/>
              <a:defRPr/>
            </a:pPr>
            <a:r>
              <a:rPr lang="en-US" b="1" u="sng" dirty="0">
                <a:solidFill>
                  <a:srgbClr val="660066"/>
                </a:solidFill>
                <a:effectLst>
                  <a:outerShdw blurRad="38100" dist="38100" dir="2700000" algn="tl">
                    <a:srgbClr val="C0C0C0"/>
                  </a:outerShdw>
                </a:effectLst>
                <a:cs typeface="Times New Roman" pitchFamily="18" charset="0"/>
              </a:rPr>
              <a:t>Cell swelling</a:t>
            </a:r>
            <a:r>
              <a:rPr lang="en-US" b="1" dirty="0">
                <a:cs typeface="Times New Roman" pitchFamily="18" charset="0"/>
              </a:rPr>
              <a:t> </a:t>
            </a:r>
          </a:p>
          <a:p>
            <a:pPr marL="990600" lvl="1" indent="-533400" eaLnBrk="1" hangingPunct="1">
              <a:lnSpc>
                <a:spcPct val="160000"/>
              </a:lnSpc>
              <a:defRPr/>
            </a:pPr>
            <a:r>
              <a:rPr lang="en-US" dirty="0">
                <a:cs typeface="Times New Roman" pitchFamily="18" charset="0"/>
              </a:rPr>
              <a:t>Called </a:t>
            </a:r>
            <a:r>
              <a:rPr lang="en-US" b="1" dirty="0" err="1">
                <a:cs typeface="Times New Roman" pitchFamily="18" charset="0"/>
              </a:rPr>
              <a:t>hydropic</a:t>
            </a:r>
            <a:r>
              <a:rPr lang="en-US" b="1" dirty="0">
                <a:cs typeface="Times New Roman" pitchFamily="18" charset="0"/>
              </a:rPr>
              <a:t> changes</a:t>
            </a:r>
            <a:r>
              <a:rPr lang="en-US" dirty="0">
                <a:cs typeface="Times New Roman" pitchFamily="18" charset="0"/>
              </a:rPr>
              <a:t> or vacuolar degeneration</a:t>
            </a:r>
          </a:p>
          <a:p>
            <a:pPr marL="990600" lvl="1" indent="-533400" eaLnBrk="1" hangingPunct="1">
              <a:lnSpc>
                <a:spcPct val="160000"/>
              </a:lnSpc>
              <a:defRPr/>
            </a:pPr>
            <a:r>
              <a:rPr lang="en-US" dirty="0">
                <a:cs typeface="Times New Roman" pitchFamily="18" charset="0"/>
              </a:rPr>
              <a:t>universal to </a:t>
            </a:r>
            <a:r>
              <a:rPr lang="en-US" b="1" dirty="0">
                <a:effectLst>
                  <a:outerShdw blurRad="38100" dist="38100" dir="2700000" algn="tl">
                    <a:srgbClr val="C0C0C0"/>
                  </a:outerShdw>
                </a:effectLst>
                <a:cs typeface="Times New Roman" pitchFamily="18" charset="0"/>
              </a:rPr>
              <a:t>all cell types</a:t>
            </a:r>
          </a:p>
          <a:p>
            <a:pPr marL="990600" lvl="1" indent="-533400" eaLnBrk="1" hangingPunct="1">
              <a:lnSpc>
                <a:spcPct val="160000"/>
              </a:lnSpc>
              <a:defRPr/>
            </a:pPr>
            <a:r>
              <a:rPr lang="en-US" b="1" dirty="0">
                <a:cs typeface="Times New Roman" pitchFamily="18" charset="0"/>
              </a:rPr>
              <a:t>loss of ionic and fluid homoeostasis</a:t>
            </a:r>
            <a:r>
              <a:rPr lang="en-GB" dirty="0">
                <a:cs typeface="Times New Roman" pitchFamily="18" charset="0"/>
              </a:rPr>
              <a:t>  </a:t>
            </a:r>
          </a:p>
          <a:p>
            <a:pPr marL="990600" lvl="1" indent="-533400" eaLnBrk="1" hangingPunct="1">
              <a:lnSpc>
                <a:spcPct val="160000"/>
              </a:lnSpc>
              <a:defRPr/>
            </a:pPr>
            <a:r>
              <a:rPr lang="en-US" dirty="0">
                <a:cs typeface="Times New Roman" pitchFamily="18" charset="0"/>
              </a:rPr>
              <a:t>cells show clear vacuoles in the cytoplasm</a:t>
            </a:r>
            <a:endParaRPr lang="en-US" dirty="0"/>
          </a:p>
          <a:p>
            <a:pPr marL="990600" lvl="1" indent="-533400" eaLnBrk="1" hangingPunct="1">
              <a:lnSpc>
                <a:spcPct val="160000"/>
              </a:lnSpc>
              <a:defRPr/>
            </a:pPr>
            <a:r>
              <a:rPr lang="en-US" dirty="0">
                <a:cs typeface="Times New Roman" pitchFamily="18" charset="0"/>
              </a:rPr>
              <a:t>distended and pinched-off segments of ER</a:t>
            </a:r>
          </a:p>
        </p:txBody>
      </p:sp>
      <p:sp>
        <p:nvSpPr>
          <p:cNvPr id="19460" name="Slide Number Placeholder 3">
            <a:extLst>
              <a:ext uri="{FF2B5EF4-FFF2-40B4-BE49-F238E27FC236}">
                <a16:creationId xmlns:a16="http://schemas.microsoft.com/office/drawing/2014/main" id="{4D48ABD4-7E7B-408D-AA50-5DFCEFD38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E750D8C-AADC-4781-A7CF-A133C6444D60}" type="slidenum">
              <a:rPr lang="en-US" altLang="en-US" sz="1400"/>
              <a:pPr>
                <a:spcBef>
                  <a:spcPct val="0"/>
                </a:spcBef>
                <a:buFontTx/>
                <a:buNone/>
              </a:pPr>
              <a:t>7</a:t>
            </a:fld>
            <a:endParaRPr lang="en-US"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33187EC-FA33-49B3-AC73-CA11265D09C1}"/>
              </a:ext>
            </a:extLst>
          </p:cNvPr>
          <p:cNvSpPr>
            <a:spLocks noGrp="1" noChangeArrowheads="1"/>
          </p:cNvSpPr>
          <p:nvPr>
            <p:ph type="title"/>
          </p:nvPr>
        </p:nvSpPr>
        <p:spPr>
          <a:xfrm>
            <a:off x="488950" y="111125"/>
            <a:ext cx="8229600" cy="641350"/>
          </a:xfrm>
        </p:spPr>
        <p:txBody>
          <a:bodyPr/>
          <a:lstStyle/>
          <a:p>
            <a:pPr eaLnBrk="1" hangingPunct="1"/>
            <a:r>
              <a:rPr lang="en-GB" altLang="en-US" sz="4000" b="1">
                <a:solidFill>
                  <a:srgbClr val="A50021"/>
                </a:solidFill>
              </a:rPr>
              <a:t>Reversible cell changes</a:t>
            </a:r>
            <a:endParaRPr lang="en-US" altLang="en-US" sz="4000" b="1">
              <a:solidFill>
                <a:srgbClr val="A50021"/>
              </a:solidFill>
            </a:endParaRPr>
          </a:p>
        </p:txBody>
      </p:sp>
      <p:sp>
        <p:nvSpPr>
          <p:cNvPr id="20483" name="Rectangle 3">
            <a:extLst>
              <a:ext uri="{FF2B5EF4-FFF2-40B4-BE49-F238E27FC236}">
                <a16:creationId xmlns:a16="http://schemas.microsoft.com/office/drawing/2014/main" id="{2D925F2E-58A0-4D5D-B77F-B713A13657F3}"/>
              </a:ext>
            </a:extLst>
          </p:cNvPr>
          <p:cNvSpPr>
            <a:spLocks noGrp="1" noChangeArrowheads="1"/>
          </p:cNvSpPr>
          <p:nvPr>
            <p:ph type="body" idx="1"/>
          </p:nvPr>
        </p:nvSpPr>
        <p:spPr>
          <a:xfrm>
            <a:off x="233363" y="1006475"/>
            <a:ext cx="8709025" cy="2620963"/>
          </a:xfrm>
        </p:spPr>
        <p:txBody>
          <a:bodyPr/>
          <a:lstStyle/>
          <a:p>
            <a:pPr marL="609600" indent="-609600" eaLnBrk="1" hangingPunct="1">
              <a:lnSpc>
                <a:spcPct val="130000"/>
              </a:lnSpc>
              <a:buFontTx/>
              <a:buAutoNum type="arabicPeriod" startAt="2"/>
              <a:defRPr/>
            </a:pPr>
            <a:r>
              <a:rPr lang="en-US" b="1" u="sng">
                <a:solidFill>
                  <a:srgbClr val="660066"/>
                </a:solidFill>
                <a:effectLst>
                  <a:outerShdw blurRad="38100" dist="38100" dir="2700000" algn="tl">
                    <a:srgbClr val="C0C0C0"/>
                  </a:outerShdw>
                </a:effectLst>
                <a:cs typeface="Times New Roman" pitchFamily="18" charset="0"/>
              </a:rPr>
              <a:t>Fatty changes:</a:t>
            </a:r>
          </a:p>
          <a:p>
            <a:pPr marL="990600" lvl="1" indent="-533400" eaLnBrk="1" hangingPunct="1">
              <a:lnSpc>
                <a:spcPct val="130000"/>
              </a:lnSpc>
              <a:defRPr/>
            </a:pPr>
            <a:r>
              <a:rPr lang="en-US" b="1">
                <a:cs typeface="Times New Roman" pitchFamily="18" charset="0"/>
              </a:rPr>
              <a:t>Specific to cells</a:t>
            </a:r>
            <a:r>
              <a:rPr lang="en-US">
                <a:cs typeface="Times New Roman" pitchFamily="18" charset="0"/>
              </a:rPr>
              <a:t> dealing with fat metabolism, liver and heart</a:t>
            </a:r>
          </a:p>
          <a:p>
            <a:pPr marL="990600" lvl="1" indent="-533400" eaLnBrk="1" hangingPunct="1">
              <a:lnSpc>
                <a:spcPct val="130000"/>
              </a:lnSpc>
              <a:defRPr/>
            </a:pPr>
            <a:r>
              <a:rPr lang="en-US" b="1">
                <a:effectLst>
                  <a:outerShdw blurRad="38100" dist="38100" dir="2700000" algn="tl">
                    <a:srgbClr val="C0C0C0"/>
                  </a:outerShdw>
                </a:effectLst>
                <a:cs typeface="Times New Roman" pitchFamily="18" charset="0"/>
              </a:rPr>
              <a:t>Lipid vacuoles</a:t>
            </a:r>
            <a:r>
              <a:rPr lang="en-US">
                <a:cs typeface="Times New Roman" pitchFamily="18" charset="0"/>
              </a:rPr>
              <a:t> in the cytoplasm</a:t>
            </a:r>
            <a:endParaRPr lang="en-US"/>
          </a:p>
        </p:txBody>
      </p:sp>
      <p:sp>
        <p:nvSpPr>
          <p:cNvPr id="21508" name="Rectangle 4" descr="DSCN6271">
            <a:extLst>
              <a:ext uri="{FF2B5EF4-FFF2-40B4-BE49-F238E27FC236}">
                <a16:creationId xmlns:a16="http://schemas.microsoft.com/office/drawing/2014/main" id="{8DB594DA-A3C0-48D8-AB9A-E057BE86A36C}"/>
              </a:ext>
            </a:extLst>
          </p:cNvPr>
          <p:cNvSpPr>
            <a:spLocks noGrp="1" noChangeAspect="1" noChangeArrowheads="1"/>
          </p:cNvSpPr>
          <p:nvPr/>
        </p:nvSpPr>
        <p:spPr bwMode="auto">
          <a:xfrm>
            <a:off x="228600" y="3700463"/>
            <a:ext cx="8713788" cy="3109912"/>
          </a:xfrm>
          <a:prstGeom prst="rect">
            <a:avLst/>
          </a:prstGeom>
          <a:blipFill dpi="0" rotWithShape="1">
            <a:blip r:embed="rId3"/>
            <a:srcRect/>
            <a:stretch>
              <a:fillRect/>
            </a:stretch>
          </a:blipFill>
          <a:ln w="762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SA" altLang="en-US" sz="1800"/>
          </a:p>
        </p:txBody>
      </p:sp>
      <p:sp>
        <p:nvSpPr>
          <p:cNvPr id="21509" name="Slide Number Placeholder 4">
            <a:extLst>
              <a:ext uri="{FF2B5EF4-FFF2-40B4-BE49-F238E27FC236}">
                <a16:creationId xmlns:a16="http://schemas.microsoft.com/office/drawing/2014/main" id="{90072C59-2088-4D1F-AE3E-B226F3F522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19263DD-8C0B-4224-8D80-2409CA866D52}" type="slidenum">
              <a:rPr lang="en-US" altLang="en-US" sz="1400"/>
              <a:pPr>
                <a:spcBef>
                  <a:spcPct val="0"/>
                </a:spcBef>
                <a:buFontTx/>
                <a:buNone/>
              </a:pPr>
              <a:t>8</a:t>
            </a:fld>
            <a:endParaRPr lang="en-US" alt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7DF5BD8-59AE-4D0E-9D89-F0544C53DC3A}"/>
              </a:ext>
            </a:extLst>
          </p:cNvPr>
          <p:cNvSpPr>
            <a:spLocks noGrp="1" noChangeArrowheads="1"/>
          </p:cNvSpPr>
          <p:nvPr>
            <p:ph type="title"/>
          </p:nvPr>
        </p:nvSpPr>
        <p:spPr>
          <a:xfrm>
            <a:off x="457200" y="184150"/>
            <a:ext cx="8229600" cy="944563"/>
          </a:xfrm>
        </p:spPr>
        <p:txBody>
          <a:bodyPr/>
          <a:lstStyle/>
          <a:p>
            <a:pPr eaLnBrk="1" hangingPunct="1"/>
            <a:r>
              <a:rPr lang="en-GB" altLang="en-US" b="1">
                <a:solidFill>
                  <a:srgbClr val="A50021"/>
                </a:solidFill>
              </a:rPr>
              <a:t>Reversible cell changes</a:t>
            </a:r>
            <a:endParaRPr lang="en-US" altLang="en-US" b="1">
              <a:solidFill>
                <a:srgbClr val="A50021"/>
              </a:solidFill>
            </a:endParaRPr>
          </a:p>
        </p:txBody>
      </p:sp>
      <p:sp>
        <p:nvSpPr>
          <p:cNvPr id="22531" name="Rectangle 3">
            <a:extLst>
              <a:ext uri="{FF2B5EF4-FFF2-40B4-BE49-F238E27FC236}">
                <a16:creationId xmlns:a16="http://schemas.microsoft.com/office/drawing/2014/main" id="{15006B83-9859-4610-A502-44A323FA1197}"/>
              </a:ext>
            </a:extLst>
          </p:cNvPr>
          <p:cNvSpPr>
            <a:spLocks noGrp="1" noChangeArrowheads="1"/>
          </p:cNvSpPr>
          <p:nvPr>
            <p:ph type="body" idx="1"/>
          </p:nvPr>
        </p:nvSpPr>
        <p:spPr/>
        <p:txBody>
          <a:bodyPr/>
          <a:lstStyle/>
          <a:p>
            <a:pPr eaLnBrk="1" hangingPunct="1">
              <a:lnSpc>
                <a:spcPct val="150000"/>
              </a:lnSpc>
              <a:buFontTx/>
              <a:buNone/>
              <a:defRPr/>
            </a:pPr>
            <a:r>
              <a:rPr lang="en-US" b="1" u="sng">
                <a:solidFill>
                  <a:srgbClr val="660066"/>
                </a:solidFill>
                <a:effectLst>
                  <a:outerShdw blurRad="38100" dist="38100" dir="2700000" algn="tl">
                    <a:srgbClr val="C0C0C0"/>
                  </a:outerShdw>
                </a:effectLst>
                <a:cs typeface="Times New Roman" pitchFamily="18" charset="0"/>
              </a:rPr>
              <a:t>Macroscopic changes</a:t>
            </a:r>
            <a:r>
              <a:rPr lang="en-US" b="1">
                <a:cs typeface="Times New Roman" pitchFamily="18" charset="0"/>
              </a:rPr>
              <a:t>; </a:t>
            </a:r>
            <a:r>
              <a:rPr lang="en-US" b="1">
                <a:solidFill>
                  <a:srgbClr val="FF0000"/>
                </a:solidFill>
                <a:cs typeface="Times New Roman" pitchFamily="18" charset="0"/>
              </a:rPr>
              <a:t>gross features</a:t>
            </a:r>
            <a:r>
              <a:rPr lang="en-US" b="1">
                <a:cs typeface="Times New Roman" pitchFamily="18" charset="0"/>
              </a:rPr>
              <a:t>:</a:t>
            </a:r>
          </a:p>
          <a:p>
            <a:pPr lvl="1" eaLnBrk="1" hangingPunct="1">
              <a:lnSpc>
                <a:spcPct val="150000"/>
              </a:lnSpc>
              <a:defRPr/>
            </a:pPr>
            <a:r>
              <a:rPr lang="en-US" b="1">
                <a:cs typeface="Times New Roman" pitchFamily="18" charset="0"/>
              </a:rPr>
              <a:t>increase in the weight</a:t>
            </a:r>
            <a:r>
              <a:rPr lang="en-US">
                <a:cs typeface="Times New Roman" pitchFamily="18" charset="0"/>
              </a:rPr>
              <a:t> </a:t>
            </a:r>
            <a:r>
              <a:rPr lang="en-US" b="1">
                <a:cs typeface="Times New Roman" pitchFamily="18" charset="0"/>
              </a:rPr>
              <a:t>of the organ</a:t>
            </a:r>
          </a:p>
          <a:p>
            <a:pPr lvl="1" eaLnBrk="1" hangingPunct="1">
              <a:lnSpc>
                <a:spcPct val="150000"/>
              </a:lnSpc>
              <a:defRPr/>
            </a:pPr>
            <a:r>
              <a:rPr lang="en-US" b="1">
                <a:cs typeface="Times New Roman" pitchFamily="18" charset="0"/>
              </a:rPr>
              <a:t>pallor of the organ</a:t>
            </a:r>
          </a:p>
          <a:p>
            <a:pPr eaLnBrk="1" hangingPunct="1">
              <a:lnSpc>
                <a:spcPct val="150000"/>
              </a:lnSpc>
              <a:defRPr/>
            </a:pPr>
            <a:endParaRPr lang="en-US"/>
          </a:p>
        </p:txBody>
      </p:sp>
      <p:sp>
        <p:nvSpPr>
          <p:cNvPr id="23556" name="Slide Number Placeholder 3">
            <a:extLst>
              <a:ext uri="{FF2B5EF4-FFF2-40B4-BE49-F238E27FC236}">
                <a16:creationId xmlns:a16="http://schemas.microsoft.com/office/drawing/2014/main" id="{7E484E94-09CD-4A82-8784-41C0F24730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3E2EC20-AD1E-4435-A0AD-23ECF61CE358}" type="slidenum">
              <a:rPr lang="en-US" altLang="en-US" sz="1400"/>
              <a:pPr>
                <a:spcBef>
                  <a:spcPct val="0"/>
                </a:spcBef>
                <a:buFontTx/>
                <a:buNone/>
              </a:pPr>
              <a:t>9</a:t>
            </a:fld>
            <a:endParaRPr lang="en-US" altLang="en-US" sz="14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2749</Words>
  <Application>Microsoft Office PowerPoint</Application>
  <PresentationFormat>On-screen Show (4:3)</PresentationFormat>
  <Paragraphs>228</Paragraphs>
  <Slides>24</Slides>
  <Notes>23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Verdana</vt:lpstr>
      <vt:lpstr>Wingdings</vt:lpstr>
      <vt:lpstr>Times New Roman</vt:lpstr>
      <vt:lpstr>Default Design</vt:lpstr>
      <vt:lpstr>Office Theme</vt:lpstr>
      <vt:lpstr>Bitmap Image</vt:lpstr>
      <vt:lpstr>Reversible vs Irreversible cell injury</vt:lpstr>
      <vt:lpstr>PowerPoint Presentation</vt:lpstr>
      <vt:lpstr>MORPHOLOGY- REVERSIBLE INJURY</vt:lpstr>
      <vt:lpstr>Reversible cell injury (Sublethal damage)</vt:lpstr>
      <vt:lpstr>Reversible cell injury</vt:lpstr>
      <vt:lpstr>MORPHOLOGY- REVERSIBLE INJURY</vt:lpstr>
      <vt:lpstr>Reversible cell changes</vt:lpstr>
      <vt:lpstr>Reversible cell changes</vt:lpstr>
      <vt:lpstr>Reversible cell changes</vt:lpstr>
      <vt:lpstr>PowerPoint Presentation</vt:lpstr>
      <vt:lpstr>Irreversible cell injury  (lethal damage)</vt:lpstr>
      <vt:lpstr>PowerPoint Presentation</vt:lpstr>
      <vt:lpstr>Irreversible cell injury</vt:lpstr>
      <vt:lpstr>Irreversible cell injury</vt:lpstr>
      <vt:lpstr>Mechanisms of irreversible injury</vt:lpstr>
      <vt:lpstr>Irreversible cell injury: mechanism</vt:lpstr>
      <vt:lpstr>PowerPoint Presentation</vt:lpstr>
      <vt:lpstr>PowerPoint Presentation</vt:lpstr>
      <vt:lpstr>Morphology of irreversible cell injury: Necrosis</vt:lpstr>
      <vt:lpstr>Necrosis</vt:lpstr>
      <vt:lpstr>Ultrastructural morphological changes: Necrosis</vt:lpstr>
      <vt:lpstr>Necrosis: Light microscopic features</vt:lpstr>
      <vt:lpstr>Light microscopic features</vt:lpstr>
      <vt:lpstr>Types of cell injury: summary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Injury</dc:title>
  <dc:creator>Dr. Marwan Qubaja</dc:creator>
  <cp:lastModifiedBy>Osama</cp:lastModifiedBy>
  <cp:revision>45</cp:revision>
  <dcterms:created xsi:type="dcterms:W3CDTF">2007-09-29T10:23:11Z</dcterms:created>
  <dcterms:modified xsi:type="dcterms:W3CDTF">2018-09-23T15:18:19Z</dcterms:modified>
</cp:coreProperties>
</file>