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04D"/>
    <a:srgbClr val="073DE9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26" autoAdjust="0"/>
  </p:normalViewPr>
  <p:slideViewPr>
    <p:cSldViewPr>
      <p:cViewPr varScale="1">
        <p:scale>
          <a:sx n="81" d="100"/>
          <a:sy n="81" d="100"/>
        </p:scale>
        <p:origin x="1002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AD37-88F8-4E4A-83E7-B71D827C3E56}" type="datetimeFigureOut">
              <a:rPr lang="en-US" smtClean="0"/>
              <a:t>08-11-2018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3C4B-0D97-416D-AE06-4744B657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9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A2BE87-B561-4812-95D6-286CBD3A20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Dr. Marwan Qubaja / Pathology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CAF381F1-1131-42AE-A31B-664BEE760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0CCD0-3AA8-4D91-ADE7-17E20D0CC8B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FD6ADBD-70E5-4BCC-AAA3-AA58C4BB7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7D37E18-89F7-4911-BD08-D62D438FB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Date Placeholder 6">
            <a:extLst>
              <a:ext uri="{FF2B5EF4-FFF2-40B4-BE49-F238E27FC236}">
                <a16:creationId xmlns:a16="http://schemas.microsoft.com/office/drawing/2014/main" id="{DE77977E-8917-45E8-BCCD-7EA7BD511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CH 1 - Reversible and Irreversible Cell Injury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0506" y="132080"/>
            <a:ext cx="754298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08-11-2018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08-11-2018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08-11-2018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0087" y="1586104"/>
            <a:ext cx="7839806" cy="525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08-11-2018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08-11-2018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F108E3-AF38-4E7F-A2FF-818BE9E96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77C57-F9BD-4C1E-A5A8-BDE8C490B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D8834-72C6-463F-BB76-108FE5164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D0A7-C247-4784-B2DE-1BC9515443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4263" y="191261"/>
            <a:ext cx="239547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42084"/>
            <a:ext cx="8072119" cy="422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08-11-2018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quds1">
            <a:extLst>
              <a:ext uri="{FF2B5EF4-FFF2-40B4-BE49-F238E27FC236}">
                <a16:creationId xmlns:a16="http://schemas.microsoft.com/office/drawing/2014/main" id="{91CA54E4-2FCE-4E95-9504-113E54C8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694238"/>
            <a:ext cx="276542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B74CCA45-7003-4073-A1AB-F37D7E3026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487163"/>
            <a:ext cx="3048000" cy="1484637"/>
          </a:xfrm>
        </p:spPr>
        <p:txBody>
          <a:bodyPr/>
          <a:lstStyle/>
          <a:p>
            <a:pPr algn="ctr"/>
            <a:r>
              <a:rPr lang="en-US" sz="3216" dirty="0">
                <a:solidFill>
                  <a:srgbClr val="800000"/>
                </a:solidFill>
                <a:latin typeface="Arial" panose="020B0604020202020204" pitchFamily="34" charset="0"/>
              </a:rPr>
              <a:t>Subcellular</a:t>
            </a:r>
            <a:br>
              <a:rPr lang="en-US" sz="3216" dirty="0">
                <a:solidFill>
                  <a:srgbClr val="800000"/>
                </a:solidFill>
                <a:latin typeface="Arial" panose="020B0604020202020204" pitchFamily="34" charset="0"/>
              </a:rPr>
            </a:br>
            <a:r>
              <a:rPr lang="en-US" sz="3216" dirty="0">
                <a:solidFill>
                  <a:srgbClr val="800000"/>
                </a:solidFill>
                <a:latin typeface="Arial" panose="020B0604020202020204" pitchFamily="34" charset="0"/>
              </a:rPr>
              <a:t>Responses to</a:t>
            </a:r>
            <a:br>
              <a:rPr lang="en-US" sz="3216" dirty="0">
                <a:solidFill>
                  <a:srgbClr val="800000"/>
                </a:solidFill>
                <a:latin typeface="Arial" panose="020B0604020202020204" pitchFamily="34" charset="0"/>
              </a:rPr>
            </a:br>
            <a:r>
              <a:rPr lang="en-US" sz="3216" dirty="0">
                <a:solidFill>
                  <a:srgbClr val="800000"/>
                </a:solidFill>
                <a:latin typeface="Arial" panose="020B0604020202020204" pitchFamily="34" charset="0"/>
              </a:rPr>
              <a:t>Injury</a:t>
            </a:r>
            <a:endParaRPr lang="en-US" altLang="en-US" sz="3216" b="1" dirty="0">
              <a:solidFill>
                <a:srgbClr val="800000"/>
              </a:solidFill>
            </a:endParaRPr>
          </a:p>
        </p:txBody>
      </p:sp>
      <p:pic>
        <p:nvPicPr>
          <p:cNvPr id="7172" name="Picture 5" descr="cell_structure">
            <a:extLst>
              <a:ext uri="{FF2B5EF4-FFF2-40B4-BE49-F238E27FC236}">
                <a16:creationId xmlns:a16="http://schemas.microsoft.com/office/drawing/2014/main" id="{DE77602D-8CE6-490D-A58C-B764C9FC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713"/>
            <a:ext cx="60198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>
            <a:extLst>
              <a:ext uri="{FF2B5EF4-FFF2-40B4-BE49-F238E27FC236}">
                <a16:creationId xmlns:a16="http://schemas.microsoft.com/office/drawing/2014/main" id="{AE84E938-4F12-4598-87DC-1626D450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714875"/>
            <a:ext cx="35290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CC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/>
              <a:t>Al-Quds University</a:t>
            </a:r>
            <a:endParaRPr lang="en-US" altLang="en-US" sz="2400" dirty="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/>
              <a:t>Faculty of Medicine</a:t>
            </a:r>
            <a:endParaRPr lang="en-US" altLang="en-US" sz="2400" dirty="0"/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Pathology Department</a:t>
            </a:r>
          </a:p>
        </p:txBody>
      </p:sp>
      <p:sp>
        <p:nvSpPr>
          <p:cNvPr id="7174" name="Slide Number Placeholder 6">
            <a:extLst>
              <a:ext uri="{FF2B5EF4-FFF2-40B4-BE49-F238E27FC236}">
                <a16:creationId xmlns:a16="http://schemas.microsoft.com/office/drawing/2014/main" id="{DD5037BC-D851-4EE4-A316-A9C3082D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00BED9-BEB2-4FCE-8781-57207A4D1E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6">
            <a:extLst>
              <a:ext uri="{FF2B5EF4-FFF2-40B4-BE49-F238E27FC236}">
                <a16:creationId xmlns:a16="http://schemas.microsoft.com/office/drawing/2014/main" id="{D4CB3125-7B01-4756-97F3-A2B92275B4A0}"/>
              </a:ext>
            </a:extLst>
          </p:cNvPr>
          <p:cNvSpPr txBox="1"/>
          <p:nvPr/>
        </p:nvSpPr>
        <p:spPr>
          <a:xfrm>
            <a:off x="78739" y="612394"/>
            <a:ext cx="8945245" cy="624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Increase or decrease </a:t>
            </a:r>
            <a:r>
              <a:rPr sz="2400" b="1" spc="0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hypertrophy or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atrophy</a:t>
            </a:r>
            <a:endParaRPr lang="en-US" sz="2400" b="1" spc="-5" dirty="0"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 panose="020B0604020202020204" pitchFamily="34" charset="0"/>
              </a:rPr>
              <a:t>functional modification to withstand more stress.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575"/>
              </a:spcBef>
            </a:pP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e.g.</a:t>
            </a:r>
            <a:r>
              <a:rPr sz="2400" b="1" u="sng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immobilizing </a:t>
            </a:r>
            <a:r>
              <a:rPr sz="2400" dirty="0">
                <a:latin typeface="Arial"/>
                <a:cs typeface="Arial"/>
              </a:rPr>
              <a:t>cilia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respiratory epithelium, resulting </a:t>
            </a:r>
            <a:r>
              <a:rPr sz="2400" dirty="0">
                <a:latin typeface="Arial"/>
                <a:cs typeface="Arial"/>
              </a:rPr>
              <a:t>in  </a:t>
            </a:r>
            <a:r>
              <a:rPr sz="2400" spc="-5" dirty="0">
                <a:latin typeface="Arial"/>
                <a:cs typeface="Arial"/>
              </a:rPr>
              <a:t>chronic infections 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defective clearance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inhaled bacteria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BF504D"/>
                </a:solidFill>
                <a:latin typeface="Arial"/>
                <a:cs typeface="Arial"/>
              </a:rPr>
              <a:t>(</a:t>
            </a:r>
            <a:r>
              <a:rPr sz="2400" b="1" spc="-5" dirty="0">
                <a:solidFill>
                  <a:srgbClr val="BF504D"/>
                </a:solidFill>
                <a:latin typeface="Arial"/>
                <a:cs typeface="Arial"/>
              </a:rPr>
              <a:t>Kartagener</a:t>
            </a:r>
            <a:r>
              <a:rPr sz="2400" spc="-5" dirty="0">
                <a:solidFill>
                  <a:srgbClr val="BF504D"/>
                </a:solidFill>
                <a:latin typeface="Arial"/>
                <a:cs typeface="Arial"/>
              </a:rPr>
              <a:t>, or the </a:t>
            </a:r>
            <a:r>
              <a:rPr sz="2400" b="1" spc="-5" dirty="0">
                <a:solidFill>
                  <a:srgbClr val="BF504D"/>
                </a:solidFill>
                <a:latin typeface="Arial"/>
                <a:cs typeface="Arial"/>
              </a:rPr>
              <a:t>immotile cilia</a:t>
            </a:r>
            <a:r>
              <a:rPr sz="2400" b="1" spc="-30" dirty="0">
                <a:solidFill>
                  <a:srgbClr val="BF504D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BF504D"/>
                </a:solidFill>
                <a:latin typeface="Arial"/>
                <a:cs typeface="Arial"/>
              </a:rPr>
              <a:t>syndrome</a:t>
            </a:r>
            <a:r>
              <a:rPr sz="2400" spc="-5" dirty="0">
                <a:solidFill>
                  <a:srgbClr val="BF504D"/>
                </a:solidFill>
                <a:latin typeface="Arial"/>
                <a:cs typeface="Arial"/>
              </a:rPr>
              <a:t>).</a:t>
            </a:r>
            <a:endParaRPr sz="2400" dirty="0">
              <a:solidFill>
                <a:srgbClr val="BF504D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50000"/>
              </a:lnSpc>
              <a:spcBef>
                <a:spcPts val="173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/>
                <a:cs typeface="Arial"/>
              </a:rPr>
              <a:t>Microtubules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</a:t>
            </a:r>
            <a:r>
              <a:rPr lang="en-US" sz="2400" spc="-5" dirty="0">
                <a:latin typeface="Arial"/>
                <a:cs typeface="Arial"/>
              </a:rPr>
              <a:t>essential for leukocyte migration and phagocytosis.</a:t>
            </a:r>
          </a:p>
          <a:p>
            <a:pPr>
              <a:lnSpc>
                <a:spcPct val="150000"/>
              </a:lnSpc>
            </a:pP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e.g.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dirty="0"/>
              <a:t>Drugs that prevent microtubule polymerization (</a:t>
            </a:r>
            <a:r>
              <a:rPr lang="en-US" sz="2400" b="1" dirty="0"/>
              <a:t>colchicine</a:t>
            </a:r>
            <a:r>
              <a:rPr lang="en-US" sz="2400" dirty="0"/>
              <a:t>)</a:t>
            </a:r>
          </a:p>
          <a:p>
            <a:pPr indent="403225">
              <a:lnSpc>
                <a:spcPct val="150000"/>
              </a:lnSpc>
            </a:pPr>
            <a:r>
              <a:rPr lang="en-US" sz="2400" dirty="0"/>
              <a:t>are therefore useful in treating gout, in which symptoms are due</a:t>
            </a:r>
          </a:p>
          <a:p>
            <a:pPr indent="403225">
              <a:lnSpc>
                <a:spcPct val="150000"/>
              </a:lnSpc>
            </a:pPr>
            <a:r>
              <a:rPr lang="en-US" sz="2400" dirty="0"/>
              <a:t>to movement of macrophages toward urate crystals with</a:t>
            </a:r>
          </a:p>
          <a:p>
            <a:pPr indent="403225">
              <a:lnSpc>
                <a:spcPct val="150000"/>
              </a:lnSpc>
            </a:pPr>
            <a:r>
              <a:rPr lang="en-US" sz="2400" dirty="0"/>
              <a:t>subsequent frustrated attempts at phagocytosis.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363" y="0"/>
            <a:ext cx="6652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3600" spc="-5" dirty="0"/>
              <a:t>4.	Cytoskeletal</a:t>
            </a:r>
            <a:r>
              <a:rPr sz="3600" spc="-30" dirty="0"/>
              <a:t> </a:t>
            </a:r>
            <a:r>
              <a:rPr sz="3600" spc="-5" dirty="0"/>
              <a:t>abnormalities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479803" y="533400"/>
            <a:ext cx="493776" cy="559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">
            <a:extLst>
              <a:ext uri="{FF2B5EF4-FFF2-40B4-BE49-F238E27FC236}">
                <a16:creationId xmlns:a16="http://schemas.microsoft.com/office/drawing/2014/main" id="{6ADDE5F8-FD2B-40C8-9E9F-22893EB2C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2751" y="125984"/>
            <a:ext cx="7073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0265" algn="l"/>
              </a:tabLst>
            </a:pPr>
            <a:r>
              <a:rPr spc="-5" dirty="0"/>
              <a:t>5.	Heat shock proteins;</a:t>
            </a:r>
            <a:r>
              <a:rPr spc="-10" dirty="0"/>
              <a:t> </a:t>
            </a:r>
            <a:r>
              <a:rPr spc="-5" dirty="0">
                <a:solidFill>
                  <a:srgbClr val="FF0000"/>
                </a:solidFill>
              </a:rPr>
              <a:t>HSP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4C537667-A3D9-48C7-9E9D-CB445E630D03}"/>
              </a:ext>
            </a:extLst>
          </p:cNvPr>
          <p:cNvSpPr txBox="1"/>
          <p:nvPr/>
        </p:nvSpPr>
        <p:spPr>
          <a:xfrm>
            <a:off x="78739" y="1231690"/>
            <a:ext cx="8302625" cy="500062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3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Synonymous: </a:t>
            </a:r>
            <a:r>
              <a:rPr sz="3200" dirty="0">
                <a:latin typeface="Arial"/>
                <a:cs typeface="Arial"/>
              </a:rPr>
              <a:t>stress </a:t>
            </a:r>
            <a:r>
              <a:rPr sz="3200" spc="-5" dirty="0">
                <a:latin typeface="Arial"/>
                <a:cs typeface="Arial"/>
              </a:rPr>
              <a:t>proteins,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molecular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540"/>
              </a:spcBef>
            </a:pPr>
            <a:r>
              <a:rPr sz="3200" spc="-5" dirty="0">
                <a:latin typeface="Arial"/>
                <a:cs typeface="Arial"/>
              </a:rPr>
              <a:t>chaperones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Cytoplasmic </a:t>
            </a:r>
            <a:r>
              <a:rPr sz="3200" b="1" dirty="0">
                <a:latin typeface="Arial"/>
                <a:cs typeface="Arial"/>
              </a:rPr>
              <a:t>proteins that are </a:t>
            </a:r>
            <a:r>
              <a:rPr sz="3200" b="1" spc="-5" dirty="0">
                <a:latin typeface="Arial"/>
                <a:cs typeface="Arial"/>
              </a:rPr>
              <a:t>involved</a:t>
            </a:r>
            <a:r>
              <a:rPr sz="3200" b="1" spc="-14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in  protein </a:t>
            </a:r>
            <a:r>
              <a:rPr sz="3200" b="1" spc="-5" dirty="0">
                <a:latin typeface="Arial"/>
                <a:cs typeface="Arial"/>
              </a:rPr>
              <a:t>kinesis </a:t>
            </a:r>
            <a:r>
              <a:rPr sz="3200" b="1" dirty="0">
                <a:latin typeface="Arial"/>
                <a:cs typeface="Arial"/>
              </a:rPr>
              <a:t>and </a:t>
            </a:r>
            <a:r>
              <a:rPr sz="3200" b="1" spc="-5" dirty="0">
                <a:latin typeface="Arial"/>
                <a:cs typeface="Arial"/>
              </a:rPr>
              <a:t>repair, like </a:t>
            </a:r>
            <a:r>
              <a:rPr sz="3200" b="1" dirty="0">
                <a:latin typeface="Arial"/>
                <a:cs typeface="Arial"/>
              </a:rPr>
              <a:t>protein  folding, transport and</a:t>
            </a:r>
            <a:r>
              <a:rPr sz="3200" b="1" spc="-114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disaggregation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355600" marR="723900" indent="-342900">
              <a:lnSpc>
                <a:spcPct val="14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Important adaptive response found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all  species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7">
            <a:extLst>
              <a:ext uri="{FF2B5EF4-FFF2-40B4-BE49-F238E27FC236}">
                <a16:creationId xmlns:a16="http://schemas.microsoft.com/office/drawing/2014/main" id="{F96B4F5C-BBDC-4C84-A379-F39E98D625DF}"/>
              </a:ext>
            </a:extLst>
          </p:cNvPr>
          <p:cNvSpPr txBox="1"/>
          <p:nvPr/>
        </p:nvSpPr>
        <p:spPr>
          <a:xfrm>
            <a:off x="293014" y="859941"/>
            <a:ext cx="8432165" cy="553148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b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Two</a:t>
            </a:r>
            <a:r>
              <a:rPr sz="2800" b="1" u="heavy" spc="-20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660066"/>
                </a:solidFill>
                <a:uFill>
                  <a:solidFill>
                    <a:srgbClr val="660066"/>
                  </a:solidFill>
                </a:uFill>
                <a:latin typeface="Arial"/>
                <a:cs typeface="Arial"/>
              </a:rPr>
              <a:t>families:</a:t>
            </a:r>
            <a:endParaRPr sz="28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1003300" algn="l"/>
                <a:tab pos="1003935" algn="l"/>
              </a:tabLst>
            </a:pPr>
            <a:r>
              <a:rPr sz="2800" spc="-5" dirty="0">
                <a:latin typeface="Arial"/>
                <a:cs typeface="Arial"/>
              </a:rPr>
              <a:t>Produced always at low levels; </a:t>
            </a:r>
            <a:r>
              <a:rPr sz="2800" spc="-10" dirty="0">
                <a:latin typeface="Arial"/>
                <a:cs typeface="Arial"/>
              </a:rPr>
              <a:t>HSP </a:t>
            </a:r>
            <a:r>
              <a:rPr sz="2800" spc="-5" dirty="0">
                <a:latin typeface="Arial"/>
                <a:cs typeface="Arial"/>
              </a:rPr>
              <a:t>60,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90</a:t>
            </a:r>
            <a:endParaRPr sz="28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1003300" algn="l"/>
                <a:tab pos="1003935" algn="l"/>
              </a:tabLst>
            </a:pPr>
            <a:r>
              <a:rPr sz="2800" spc="-5" dirty="0">
                <a:latin typeface="Arial"/>
                <a:cs typeface="Arial"/>
              </a:rPr>
              <a:t>Produce under stress; HSP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70</a:t>
            </a:r>
            <a:endParaRPr sz="28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HSP </a:t>
            </a:r>
            <a:r>
              <a:rPr sz="2800" b="1" spc="-5" dirty="0">
                <a:latin typeface="Arial"/>
                <a:cs typeface="Arial"/>
              </a:rPr>
              <a:t>induced after injurious stimuli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leads:</a:t>
            </a:r>
            <a:endParaRPr sz="2800">
              <a:latin typeface="Arial"/>
              <a:cs typeface="Arial"/>
            </a:endParaRPr>
          </a:p>
          <a:p>
            <a:pPr marL="1003300" lvl="1" indent="-533400">
              <a:lnSpc>
                <a:spcPct val="100000"/>
              </a:lnSpc>
              <a:spcBef>
                <a:spcPts val="1680"/>
              </a:spcBef>
              <a:buAutoNum type="arabicPeriod"/>
              <a:tabLst>
                <a:tab pos="1003300" algn="l"/>
                <a:tab pos="1003935" algn="l"/>
              </a:tabLst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Refolding denatured proteins </a:t>
            </a:r>
            <a:r>
              <a:rPr sz="2800" spc="-5" dirty="0">
                <a:latin typeface="Arial"/>
                <a:cs typeface="Arial"/>
              </a:rPr>
              <a:t>before</a:t>
            </a:r>
            <a:r>
              <a:rPr sz="2800" spc="1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causing</a:t>
            </a:r>
            <a:endParaRPr sz="2800">
              <a:latin typeface="Arial"/>
              <a:cs typeface="Arial"/>
            </a:endParaRPr>
          </a:p>
          <a:p>
            <a:pPr marL="1003300">
              <a:lnSpc>
                <a:spcPct val="100000"/>
              </a:lnSpc>
              <a:spcBef>
                <a:spcPts val="1010"/>
              </a:spcBef>
            </a:pPr>
            <a:r>
              <a:rPr sz="2800" spc="-5" dirty="0">
                <a:latin typeface="Arial"/>
                <a:cs typeface="Arial"/>
              </a:rPr>
              <a:t>death.</a:t>
            </a:r>
            <a:endParaRPr sz="2800">
              <a:latin typeface="Arial"/>
              <a:cs typeface="Arial"/>
            </a:endParaRPr>
          </a:p>
          <a:p>
            <a:pPr marL="1003300" marR="5080" lvl="1" indent="-533400">
              <a:lnSpc>
                <a:spcPct val="130000"/>
              </a:lnSpc>
              <a:spcBef>
                <a:spcPts val="675"/>
              </a:spcBef>
              <a:buAutoNum type="arabicPeriod" startAt="2"/>
              <a:tabLst>
                <a:tab pos="1003300" algn="l"/>
                <a:tab pos="1003935" algn="l"/>
              </a:tabLst>
            </a:pPr>
            <a:r>
              <a:rPr sz="2800" spc="-5" dirty="0">
                <a:latin typeface="Arial"/>
                <a:cs typeface="Arial"/>
              </a:rPr>
              <a:t>If not responding, the protein is directed to bind  with ubiquitin-proteasome pathway, leading to </a:t>
            </a:r>
            <a:r>
              <a:rPr sz="2800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degradation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1EC6D130-C100-431A-8C0A-2AEFFA581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7650" y="149098"/>
            <a:ext cx="6235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Heat shock proteins;</a:t>
            </a:r>
            <a:r>
              <a:rPr spc="-10" dirty="0"/>
              <a:t> </a:t>
            </a:r>
            <a:r>
              <a:rPr spc="-5" dirty="0">
                <a:solidFill>
                  <a:srgbClr val="FF0000"/>
                </a:solidFill>
              </a:rPr>
              <a:t>HSP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2286000"/>
            <a:ext cx="9144000" cy="2852737"/>
          </a:xfrm>
          <a:prstGeom prst="rect">
            <a:avLst/>
          </a:prstGeom>
          <a:blipFill>
            <a:blip r:embed="rId2" cstate="print"/>
            <a:stretch>
              <a:fillRect t="-11624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322513"/>
            <a:ext cx="9144000" cy="2816224"/>
          </a:xfrm>
          <a:custGeom>
            <a:avLst/>
            <a:gdLst/>
            <a:ahLst/>
            <a:cxnLst/>
            <a:rect l="l" t="t" r="r" b="b"/>
            <a:pathLst>
              <a:path w="9144000" h="6169025">
                <a:moveTo>
                  <a:pt x="0" y="6169025"/>
                </a:moveTo>
                <a:lnTo>
                  <a:pt x="9144000" y="6169025"/>
                </a:lnTo>
                <a:lnTo>
                  <a:pt x="9144000" y="0"/>
                </a:lnTo>
                <a:lnTo>
                  <a:pt x="0" y="0"/>
                </a:lnTo>
                <a:lnTo>
                  <a:pt x="0" y="6169025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9F3DFB4-B0AE-443A-979C-C3AB8FC82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3128" y="0"/>
            <a:ext cx="6319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Heat Shock Proteins;</a:t>
            </a:r>
            <a:r>
              <a:rPr spc="-15" dirty="0"/>
              <a:t> </a:t>
            </a:r>
            <a:r>
              <a:rPr spc="-5" dirty="0">
                <a:solidFill>
                  <a:srgbClr val="FF0000"/>
                </a:solidFill>
              </a:rPr>
              <a:t>HSP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631059"/>
            <a:ext cx="7375525" cy="5774690"/>
          </a:xfrm>
          <a:prstGeom prst="rect">
            <a:avLst/>
          </a:prstGeom>
        </p:spPr>
        <p:txBody>
          <a:bodyPr vert="horz" wrap="square" lIns="0" tIns="29845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235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200" b="1" spc="-5" dirty="0">
                <a:latin typeface="Arial"/>
                <a:cs typeface="Arial"/>
              </a:rPr>
              <a:t>Lysosomal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Catabolism</a:t>
            </a:r>
            <a:endParaRPr sz="3200">
              <a:latin typeface="Arial"/>
              <a:cs typeface="Arial"/>
            </a:endParaRPr>
          </a:p>
          <a:p>
            <a:pPr marL="1384300" lvl="1" indent="-457200">
              <a:lnSpc>
                <a:spcPct val="100000"/>
              </a:lnSpc>
              <a:spcBef>
                <a:spcPts val="1805"/>
              </a:spcBef>
              <a:buSzPct val="96000"/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500" b="1" i="1" spc="-60" dirty="0">
                <a:latin typeface="Arial"/>
                <a:cs typeface="Arial"/>
              </a:rPr>
              <a:t>Heterophagy</a:t>
            </a:r>
            <a:endParaRPr sz="2500">
              <a:latin typeface="Arial"/>
              <a:cs typeface="Arial"/>
            </a:endParaRPr>
          </a:p>
          <a:p>
            <a:pPr marL="1384300" lvl="1" indent="-457200">
              <a:lnSpc>
                <a:spcPct val="100000"/>
              </a:lnSpc>
              <a:spcBef>
                <a:spcPts val="1710"/>
              </a:spcBef>
              <a:buFont typeface="Wingdings"/>
              <a:buChar char=""/>
              <a:tabLst>
                <a:tab pos="1384300" algn="l"/>
                <a:tab pos="1384935" algn="l"/>
              </a:tabLst>
            </a:pPr>
            <a:r>
              <a:rPr sz="2400" b="1" spc="-5" dirty="0">
                <a:latin typeface="Arial"/>
                <a:cs typeface="Arial"/>
              </a:rPr>
              <a:t>Autophagy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12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200" b="1" dirty="0">
                <a:latin typeface="Arial"/>
                <a:cs typeface="Arial"/>
              </a:rPr>
              <a:t>Induction (Hypertrophy) of</a:t>
            </a:r>
            <a:r>
              <a:rPr sz="3200" b="1" spc="-1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Smooth</a:t>
            </a:r>
            <a:endParaRPr sz="3200">
              <a:latin typeface="Arial"/>
              <a:cs typeface="Arial"/>
            </a:endParaRPr>
          </a:p>
          <a:p>
            <a:pPr marL="622300">
              <a:lnSpc>
                <a:spcPct val="100000"/>
              </a:lnSpc>
              <a:spcBef>
                <a:spcPts val="1540"/>
              </a:spcBef>
            </a:pPr>
            <a:r>
              <a:rPr sz="3200" b="1" spc="-5" dirty="0">
                <a:latin typeface="Arial"/>
                <a:cs typeface="Arial"/>
              </a:rPr>
              <a:t>Endoplasmic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Reticulum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305"/>
              </a:spcBef>
              <a:buAutoNum type="arabicPeriod" startAt="3"/>
              <a:tabLst>
                <a:tab pos="622300" algn="l"/>
                <a:tab pos="622935" algn="l"/>
              </a:tabLst>
            </a:pPr>
            <a:r>
              <a:rPr sz="3200" b="1" spc="-5" dirty="0">
                <a:latin typeface="Arial"/>
                <a:cs typeface="Arial"/>
              </a:rPr>
              <a:t>Mitochondrial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Alterations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305"/>
              </a:spcBef>
              <a:buAutoNum type="arabicPeriod" startAt="3"/>
              <a:tabLst>
                <a:tab pos="622300" algn="l"/>
                <a:tab pos="622935" algn="l"/>
              </a:tabLst>
            </a:pPr>
            <a:r>
              <a:rPr sz="3200" b="1" spc="-5" dirty="0">
                <a:latin typeface="Arial"/>
                <a:cs typeface="Arial"/>
              </a:rPr>
              <a:t>Cytoskeletal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Abnormalities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2305"/>
              </a:spcBef>
              <a:buAutoNum type="arabicPeriod" startAt="3"/>
              <a:tabLst>
                <a:tab pos="622300" algn="l"/>
                <a:tab pos="622935" algn="l"/>
              </a:tabLst>
            </a:pPr>
            <a:r>
              <a:rPr sz="3200" b="1" dirty="0">
                <a:latin typeface="Arial"/>
                <a:cs typeface="Arial"/>
              </a:rPr>
              <a:t>Heat Shock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Proteins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170" y="68072"/>
            <a:ext cx="7589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Subcellular responses to</a:t>
            </a:r>
            <a:r>
              <a:rPr spc="15" dirty="0"/>
              <a:t> </a:t>
            </a:r>
            <a:r>
              <a:rPr spc="-5" dirty="0"/>
              <a:t>injury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240233"/>
            <a:ext cx="7755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Subcellular responses to</a:t>
            </a:r>
            <a:r>
              <a:rPr dirty="0"/>
              <a:t> </a:t>
            </a:r>
            <a:r>
              <a:rPr spc="-5" dirty="0"/>
              <a:t>injury:</a:t>
            </a: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8549433A-3B5E-45B2-B8D0-9AC068D92153}"/>
              </a:ext>
            </a:extLst>
          </p:cNvPr>
          <p:cNvSpPr txBox="1"/>
          <p:nvPr/>
        </p:nvSpPr>
        <p:spPr>
          <a:xfrm>
            <a:off x="277164" y="1297305"/>
            <a:ext cx="8533765" cy="4768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2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Lysosomal</a:t>
            </a:r>
            <a:r>
              <a:rPr sz="32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catabolism</a:t>
            </a:r>
            <a:r>
              <a:rPr sz="3200" spc="-5" dirty="0">
                <a:latin typeface="Arial"/>
                <a:cs typeface="Arial"/>
              </a:rPr>
              <a:t>:</a:t>
            </a:r>
            <a:endParaRPr sz="3200" dirty="0">
              <a:latin typeface="Arial"/>
              <a:cs typeface="Arial"/>
            </a:endParaRPr>
          </a:p>
          <a:p>
            <a:pPr marL="1003300" marR="398780" lvl="1" indent="-533400">
              <a:lnSpc>
                <a:spcPct val="140000"/>
              </a:lnSpc>
              <a:spcBef>
                <a:spcPts val="760"/>
              </a:spcBef>
              <a:buFont typeface="Arial"/>
              <a:buChar char="–"/>
              <a:tabLst>
                <a:tab pos="1003300" algn="l"/>
                <a:tab pos="10039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Primary lysosomes</a:t>
            </a:r>
            <a:r>
              <a:rPr sz="2800" spc="-5" dirty="0">
                <a:latin typeface="Arial"/>
                <a:cs typeface="Arial"/>
              </a:rPr>
              <a:t>: membrane bound  intracellular organelles containing a variety of  hydrolytic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enzymes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0066"/>
              </a:buClr>
              <a:buFont typeface="Arial"/>
              <a:buChar char="–"/>
            </a:pPr>
            <a:endParaRPr sz="3900" dirty="0">
              <a:latin typeface="Times New Roman"/>
              <a:cs typeface="Times New Roman"/>
            </a:endParaRPr>
          </a:p>
          <a:p>
            <a:pPr marL="1003300" marR="5080" lvl="1" indent="-533400">
              <a:lnSpc>
                <a:spcPct val="140000"/>
              </a:lnSpc>
              <a:buFont typeface="Arial"/>
              <a:buChar char="–"/>
              <a:tabLst>
                <a:tab pos="1003300" algn="l"/>
                <a:tab pos="1003935" algn="l"/>
              </a:tabLst>
            </a:pPr>
            <a:r>
              <a:rPr sz="2800" b="1" spc="-5" dirty="0">
                <a:solidFill>
                  <a:srgbClr val="000066"/>
                </a:solidFill>
                <a:latin typeface="Arial"/>
                <a:cs typeface="Arial"/>
              </a:rPr>
              <a:t>Secondary lysosomes</a:t>
            </a:r>
            <a:r>
              <a:rPr sz="2800" spc="-5" dirty="0">
                <a:latin typeface="Arial"/>
                <a:cs typeface="Arial"/>
              </a:rPr>
              <a:t>, “</a:t>
            </a:r>
            <a:r>
              <a:rPr sz="2800" b="1" spc="-5" dirty="0">
                <a:latin typeface="Arial"/>
                <a:cs typeface="Arial"/>
              </a:rPr>
              <a:t>phagolysosome</a:t>
            </a:r>
            <a:r>
              <a:rPr sz="2800" spc="-5" dirty="0">
                <a:latin typeface="Arial"/>
                <a:cs typeface="Arial"/>
              </a:rPr>
              <a:t>” :  when the primary lysosomes fuse with vacuoles  containing material for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digestion.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18150" y="0"/>
            <a:ext cx="362585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18150" y="0"/>
            <a:ext cx="3625850" cy="6858000"/>
          </a:xfrm>
          <a:custGeom>
            <a:avLst/>
            <a:gdLst/>
            <a:ahLst/>
            <a:cxnLst/>
            <a:rect l="l" t="t" r="r" b="b"/>
            <a:pathLst>
              <a:path w="3625850" h="6858000">
                <a:moveTo>
                  <a:pt x="0" y="6858000"/>
                </a:moveTo>
                <a:lnTo>
                  <a:pt x="3625850" y="6858000"/>
                </a:lnTo>
                <a:lnTo>
                  <a:pt x="362585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038" y="1362201"/>
            <a:ext cx="3839845" cy="26141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b="1" spc="-80" dirty="0">
                <a:latin typeface="Arial"/>
                <a:cs typeface="Arial"/>
              </a:rPr>
              <a:t>Two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ways: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65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eriod"/>
              <a:tabLst>
                <a:tab pos="1384935" algn="l"/>
              </a:tabLst>
            </a:pPr>
            <a:r>
              <a:rPr sz="3200" b="1" dirty="0">
                <a:solidFill>
                  <a:srgbClr val="BF504D"/>
                </a:solidFill>
                <a:latin typeface="Arial"/>
                <a:cs typeface="Arial"/>
              </a:rPr>
              <a:t>autophagy</a:t>
            </a:r>
            <a:endParaRPr sz="3200" dirty="0">
              <a:solidFill>
                <a:srgbClr val="BF504D"/>
              </a:solidFill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333399"/>
              </a:buClr>
              <a:buFont typeface="Arial"/>
              <a:buAutoNum type="arabicPeriod"/>
            </a:pPr>
            <a:endParaRPr sz="365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eriod"/>
              <a:tabLst>
                <a:tab pos="1384935" algn="l"/>
              </a:tabLst>
            </a:pPr>
            <a:r>
              <a:rPr sz="3200" b="1" dirty="0">
                <a:solidFill>
                  <a:srgbClr val="BF504D"/>
                </a:solidFill>
                <a:latin typeface="Arial"/>
                <a:cs typeface="Arial"/>
              </a:rPr>
              <a:t>heterophagy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D6A2779-8BEB-4CF6-8ADC-545B25C625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038" y="388111"/>
            <a:ext cx="521398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0000"/>
                </a:solidFill>
              </a:rPr>
              <a:t>1. </a:t>
            </a:r>
            <a:r>
              <a:rPr sz="3400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Lysosomal</a:t>
            </a:r>
            <a:r>
              <a:rPr sz="3400" u="sng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3400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catabolism</a:t>
            </a:r>
            <a:r>
              <a:rPr sz="3400" b="0" spc="-5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5230" y="27559"/>
            <a:ext cx="541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Type of</a:t>
            </a:r>
            <a:r>
              <a:rPr spc="-45" dirty="0"/>
              <a:t> </a:t>
            </a:r>
            <a:r>
              <a:rPr spc="-5" dirty="0"/>
              <a:t>phagocytosis:</a:t>
            </a:r>
          </a:p>
        </p:txBody>
      </p:sp>
      <p:sp>
        <p:nvSpPr>
          <p:cNvPr id="5" name="object 5"/>
          <p:cNvSpPr/>
          <p:nvPr/>
        </p:nvSpPr>
        <p:spPr>
          <a:xfrm>
            <a:off x="6380988" y="2939795"/>
            <a:ext cx="493776" cy="5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75966"/>
            <a:ext cx="8360409" cy="2734945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864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Autophagy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30000"/>
              </a:lnSpc>
              <a:spcBef>
                <a:spcPts val="65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When intracellular organelles are sequestered </a:t>
            </a:r>
            <a:r>
              <a:rPr sz="2400" dirty="0">
                <a:latin typeface="Arial"/>
                <a:cs typeface="Arial"/>
              </a:rPr>
              <a:t>from the  </a:t>
            </a:r>
            <a:r>
              <a:rPr sz="2400" spc="-5" dirty="0">
                <a:latin typeface="Arial"/>
                <a:cs typeface="Arial"/>
              </a:rPr>
              <a:t>cytoplasm in an autophagic vacuole. This combines with  </a:t>
            </a:r>
            <a:r>
              <a:rPr sz="2400" dirty="0">
                <a:latin typeface="Arial"/>
                <a:cs typeface="Arial"/>
              </a:rPr>
              <a:t>primary </a:t>
            </a:r>
            <a:r>
              <a:rPr sz="2400" spc="-5" dirty="0">
                <a:latin typeface="Arial"/>
                <a:cs typeface="Arial"/>
              </a:rPr>
              <a:t>lysosome </a:t>
            </a:r>
            <a:r>
              <a:rPr sz="2400" dirty="0">
                <a:latin typeface="Arial"/>
                <a:cs typeface="Arial"/>
              </a:rPr>
              <a:t>to form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autophagolysosome.</a:t>
            </a:r>
            <a:endParaRPr sz="2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4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seen especially </a:t>
            </a:r>
            <a:r>
              <a:rPr sz="2400" b="1" spc="0" dirty="0">
                <a:solidFill>
                  <a:srgbClr val="660066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atrophy </a:t>
            </a:r>
            <a:r>
              <a:rPr sz="2400" b="1" dirty="0">
                <a:solidFill>
                  <a:srgbClr val="660066"/>
                </a:solidFill>
                <a:latin typeface="Arial"/>
                <a:cs typeface="Arial"/>
              </a:rPr>
              <a:t>and</a:t>
            </a:r>
            <a:r>
              <a:rPr sz="2400" b="1" spc="-7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aging.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8515F-7F1F-4259-A55D-347C8CF4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9144000" cy="32127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9129" y="133857"/>
            <a:ext cx="541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Type of</a:t>
            </a:r>
            <a:r>
              <a:rPr spc="-45" dirty="0"/>
              <a:t> </a:t>
            </a:r>
            <a:r>
              <a:rPr spc="-5" dirty="0"/>
              <a:t>phagocytosis:</a:t>
            </a:r>
          </a:p>
        </p:txBody>
      </p:sp>
      <p:sp>
        <p:nvSpPr>
          <p:cNvPr id="11" name="object 11"/>
          <p:cNvSpPr/>
          <p:nvPr/>
        </p:nvSpPr>
        <p:spPr>
          <a:xfrm>
            <a:off x="2071116" y="2063495"/>
            <a:ext cx="574548" cy="640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08CA5135-6162-4916-A19F-6F2C3DE7199F}"/>
              </a:ext>
            </a:extLst>
          </p:cNvPr>
          <p:cNvSpPr txBox="1"/>
          <p:nvPr/>
        </p:nvSpPr>
        <p:spPr>
          <a:xfrm>
            <a:off x="291490" y="748690"/>
            <a:ext cx="8477885" cy="5585119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04825" indent="-492125">
              <a:lnSpc>
                <a:spcPct val="100000"/>
              </a:lnSpc>
              <a:spcBef>
                <a:spcPts val="1780"/>
              </a:spcBef>
              <a:buAutoNum type="arabicPeriod" startAt="2"/>
              <a:tabLst>
                <a:tab pos="504825" algn="l"/>
                <a:tab pos="505459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Heterophagy:</a:t>
            </a:r>
            <a:endParaRPr sz="28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Inflammatory cells engulf and destroy</a:t>
            </a:r>
            <a:r>
              <a:rPr sz="2800" b="1" spc="9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foreign</a:t>
            </a:r>
            <a:endParaRPr sz="28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1010"/>
              </a:spcBef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bodies</a:t>
            </a:r>
            <a:endParaRPr sz="2800" dirty="0">
              <a:latin typeface="Arial"/>
              <a:cs typeface="Arial"/>
            </a:endParaRPr>
          </a:p>
          <a:p>
            <a:pPr marL="756285" marR="923290" lvl="1" indent="-286385">
              <a:lnSpc>
                <a:spcPct val="13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e.g. bacteria are ingested and degraded by  neutrophils</a:t>
            </a:r>
            <a:endParaRPr sz="2800" dirty="0">
              <a:latin typeface="Arial"/>
              <a:cs typeface="Arial"/>
            </a:endParaRPr>
          </a:p>
          <a:p>
            <a:pPr marL="756285" marR="49530" lvl="1" indent="-286385">
              <a:lnSpc>
                <a:spcPct val="13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e.g. macrophages engulf and catabolize necrotic  cells.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  <a:tabLst>
                <a:tab pos="2305050" algn="l"/>
              </a:tabLst>
            </a:pPr>
            <a:r>
              <a:rPr sz="2800" b="1" u="sng" dirty="0">
                <a:solidFill>
                  <a:srgbClr val="BF504D"/>
                </a:solidFill>
                <a:latin typeface="Arial"/>
                <a:cs typeface="Arial"/>
              </a:rPr>
              <a:t>Pinocytosis</a:t>
            </a:r>
            <a:r>
              <a:rPr sz="2800" b="1" dirty="0">
                <a:solidFill>
                  <a:srgbClr val="BF504D"/>
                </a:solidFill>
                <a:latin typeface="Arial"/>
                <a:cs typeface="Arial"/>
              </a:rPr>
              <a:t>: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is engulfment of soluble small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en-US" sz="2800" b="1" u="sng" dirty="0">
                <a:solidFill>
                  <a:srgbClr val="BF504D"/>
                </a:solidFill>
                <a:latin typeface="Arial"/>
                <a:cs typeface="Arial"/>
              </a:rPr>
              <a:t>Phagocytosis</a:t>
            </a:r>
            <a:r>
              <a:rPr sz="2800" b="1" dirty="0">
                <a:solidFill>
                  <a:srgbClr val="BF504D"/>
                </a:solidFill>
                <a:latin typeface="Arial"/>
                <a:cs typeface="Arial"/>
              </a:rPr>
              <a:t>: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engulfment of large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material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993519" y="0"/>
            <a:ext cx="5374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Type </a:t>
            </a:r>
            <a:r>
              <a:rPr spc="-5" dirty="0"/>
              <a:t>of</a:t>
            </a:r>
            <a:r>
              <a:rPr spc="30" dirty="0"/>
              <a:t> </a:t>
            </a:r>
            <a:r>
              <a:rPr spc="-5" dirty="0"/>
              <a:t>phagocytosis:</a:t>
            </a:r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757B77C1-31D9-440E-9A25-B46AA1278828}"/>
              </a:ext>
            </a:extLst>
          </p:cNvPr>
          <p:cNvSpPr txBox="1"/>
          <p:nvPr/>
        </p:nvSpPr>
        <p:spPr>
          <a:xfrm>
            <a:off x="78739" y="729132"/>
            <a:ext cx="8795385" cy="574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71245" indent="-3429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Lysosomes </a:t>
            </a:r>
            <a:r>
              <a:rPr sz="2800" spc="-5" dirty="0">
                <a:latin typeface="Arial"/>
                <a:cs typeface="Arial"/>
              </a:rPr>
              <a:t>can </a:t>
            </a:r>
            <a:r>
              <a:rPr sz="2800" b="1" spc="-5" dirty="0">
                <a:latin typeface="Arial"/>
                <a:cs typeface="Arial"/>
              </a:rPr>
              <a:t>completely catabolize most  proteins and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carbohydrates</a:t>
            </a:r>
            <a:endParaRPr sz="2800" dirty="0">
              <a:latin typeface="Arial"/>
              <a:cs typeface="Arial"/>
            </a:endParaRPr>
          </a:p>
          <a:p>
            <a:pPr marL="355600" marR="144145" indent="-342900">
              <a:lnSpc>
                <a:spcPct val="125499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Lysosomes </a:t>
            </a:r>
            <a:r>
              <a:rPr sz="2800" b="1" spc="-5" dirty="0">
                <a:latin typeface="Arial"/>
                <a:cs typeface="Arial"/>
              </a:rPr>
              <a:t>with undigested debris may persist  within cells as </a:t>
            </a:r>
            <a:r>
              <a:rPr sz="2950" b="1" i="1" spc="-75" dirty="0">
                <a:solidFill>
                  <a:srgbClr val="660066"/>
                </a:solidFill>
                <a:latin typeface="Arial"/>
                <a:cs typeface="Arial"/>
              </a:rPr>
              <a:t>residual </a:t>
            </a:r>
            <a:r>
              <a:rPr sz="2950" b="1" i="1" spc="-85" dirty="0">
                <a:solidFill>
                  <a:srgbClr val="660066"/>
                </a:solidFill>
                <a:latin typeface="Arial"/>
                <a:cs typeface="Arial"/>
              </a:rPr>
              <a:t>bodies </a:t>
            </a:r>
            <a:r>
              <a:rPr sz="2800" spc="-5" dirty="0">
                <a:latin typeface="Arial"/>
                <a:cs typeface="Arial"/>
              </a:rPr>
              <a:t>or may be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extruded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ct val="13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u="sng" dirty="0">
                <a:solidFill>
                  <a:srgbClr val="BF504D"/>
                </a:solidFill>
                <a:latin typeface="Arial"/>
                <a:cs typeface="Arial"/>
              </a:rPr>
              <a:t>Lipofuscin pigment </a:t>
            </a:r>
            <a:r>
              <a:rPr sz="2800" spc="-5" dirty="0">
                <a:latin typeface="Arial"/>
                <a:cs typeface="Arial"/>
              </a:rPr>
              <a:t>granules represent </a:t>
            </a:r>
            <a:r>
              <a:rPr sz="2800" b="1" spc="-5" dirty="0">
                <a:latin typeface="Arial"/>
                <a:cs typeface="Arial"/>
              </a:rPr>
              <a:t>indigestible  material </a:t>
            </a:r>
            <a:r>
              <a:rPr sz="2800" spc="-5" dirty="0">
                <a:latin typeface="Arial"/>
                <a:cs typeface="Arial"/>
              </a:rPr>
              <a:t>resulting from intracellular lipid peroxidation,  and certain indigestible pigments, such </a:t>
            </a:r>
            <a:r>
              <a:rPr sz="2800" dirty="0">
                <a:latin typeface="Arial"/>
                <a:cs typeface="Arial"/>
              </a:rPr>
              <a:t>as </a:t>
            </a:r>
            <a:r>
              <a:rPr sz="2800" b="1" spc="-5" dirty="0">
                <a:latin typeface="Arial"/>
                <a:cs typeface="Arial"/>
              </a:rPr>
              <a:t>carbon  particles </a:t>
            </a:r>
            <a:r>
              <a:rPr sz="2800" spc="-5" dirty="0">
                <a:latin typeface="Arial"/>
                <a:cs typeface="Arial"/>
              </a:rPr>
              <a:t>inhaled from the atmosphere or inoculated  pigment in tattoos, can persist in phagolysosomes of  macrophages for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decades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4">
            <a:extLst>
              <a:ext uri="{FF2B5EF4-FFF2-40B4-BE49-F238E27FC236}">
                <a16:creationId xmlns:a16="http://schemas.microsoft.com/office/drawing/2014/main" id="{961C3C82-4E4A-4060-8134-CDDCAB12AA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839" y="0"/>
            <a:ext cx="8803742" cy="1002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850900" algn="l"/>
              </a:tabLst>
            </a:pPr>
            <a:r>
              <a:rPr sz="3216" spc="-5" dirty="0"/>
              <a:t>2.	</a:t>
            </a:r>
            <a:r>
              <a:rPr sz="3216" dirty="0"/>
              <a:t>Hypertrophy of </a:t>
            </a:r>
            <a:r>
              <a:rPr sz="3216" spc="-5" dirty="0"/>
              <a:t>the</a:t>
            </a:r>
            <a:r>
              <a:rPr sz="3216" spc="-65" dirty="0"/>
              <a:t> </a:t>
            </a:r>
            <a:r>
              <a:rPr sz="3216" spc="-5" dirty="0">
                <a:solidFill>
                  <a:srgbClr val="FF0000"/>
                </a:solidFill>
              </a:rPr>
              <a:t>smooth</a:t>
            </a:r>
            <a:r>
              <a:rPr lang="en-US" sz="3216" spc="-5" dirty="0">
                <a:solidFill>
                  <a:srgbClr val="FF0000"/>
                </a:solidFill>
              </a:rPr>
              <a:t> </a:t>
            </a:r>
            <a:r>
              <a:rPr sz="3216" dirty="0">
                <a:solidFill>
                  <a:srgbClr val="FF0000"/>
                </a:solidFill>
              </a:rPr>
              <a:t>endoplasmic</a:t>
            </a:r>
            <a:r>
              <a:rPr sz="3216" spc="-20" dirty="0">
                <a:solidFill>
                  <a:srgbClr val="FF0000"/>
                </a:solidFill>
              </a:rPr>
              <a:t> </a:t>
            </a:r>
            <a:r>
              <a:rPr sz="3216" spc="-5" dirty="0">
                <a:solidFill>
                  <a:srgbClr val="FF0000"/>
                </a:solidFill>
              </a:rPr>
              <a:t>reticulum</a:t>
            </a:r>
            <a:r>
              <a:rPr sz="3216" spc="-5" dirty="0"/>
              <a:t>:</a:t>
            </a:r>
            <a:endParaRPr sz="3216" dirty="0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48AF133F-0801-4A4C-9BDD-76D36659DA78}"/>
              </a:ext>
            </a:extLst>
          </p:cNvPr>
          <p:cNvSpPr txBox="1"/>
          <p:nvPr/>
        </p:nvSpPr>
        <p:spPr>
          <a:xfrm>
            <a:off x="262839" y="1170745"/>
            <a:ext cx="8738235" cy="518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9410" indent="-3429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Stimulation and activation of SER and its  </a:t>
            </a:r>
            <a:r>
              <a:rPr sz="2800" b="1" spc="-10" dirty="0">
                <a:solidFill>
                  <a:srgbClr val="660066"/>
                </a:solidFill>
                <a:latin typeface="Arial"/>
                <a:cs typeface="Arial"/>
              </a:rPr>
              <a:t>enzymes </a:t>
            </a:r>
            <a:r>
              <a:rPr sz="2800" spc="-5" dirty="0">
                <a:latin typeface="Arial"/>
                <a:cs typeface="Arial"/>
              </a:rPr>
              <a:t>(P-450 oxidase) to increase the solubility  and excretion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various compounds, like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drugs.</a:t>
            </a:r>
            <a:endParaRPr sz="28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130000"/>
              </a:lnSpc>
              <a:spcBef>
                <a:spcPts val="670"/>
              </a:spcBef>
              <a:buFont typeface="Arial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Increase solubility of drugs </a:t>
            </a:r>
            <a:r>
              <a:rPr sz="2800" spc="-5" dirty="0">
                <a:latin typeface="Arial"/>
                <a:cs typeface="Arial"/>
              </a:rPr>
              <a:t>(e.g., steroids, alcohol,  aryl hydrocarbons, insecticides) and thereby facilitate  their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excretion.</a:t>
            </a:r>
            <a:endParaRPr sz="2800" dirty="0">
              <a:latin typeface="Arial"/>
              <a:cs typeface="Arial"/>
            </a:endParaRPr>
          </a:p>
          <a:p>
            <a:pPr marL="355600" marR="226060" indent="-342900">
              <a:lnSpc>
                <a:spcPct val="13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BF504D"/>
                </a:solidFill>
                <a:latin typeface="Arial"/>
                <a:cs typeface="Arial"/>
              </a:rPr>
              <a:t>E.g. </a:t>
            </a:r>
            <a:r>
              <a:rPr sz="2800" spc="-5" dirty="0">
                <a:latin typeface="Arial"/>
                <a:cs typeface="Arial"/>
              </a:rPr>
              <a:t>patients who increase their alcohol intake while  taking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u="sng" spc="-5" dirty="0">
                <a:solidFill>
                  <a:srgbClr val="073DE9"/>
                </a:solidFill>
                <a:latin typeface="Arial"/>
                <a:cs typeface="Arial"/>
              </a:rPr>
              <a:t>phenobarbital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for epilepsy may end up with  subtherapeutic levels.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8652" y="240233"/>
            <a:ext cx="73761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0265" algn="l"/>
              </a:tabLst>
            </a:pPr>
            <a:r>
              <a:rPr spc="-5" dirty="0"/>
              <a:t>3.	Mitochondrial</a:t>
            </a:r>
            <a:r>
              <a:rPr spc="-35" dirty="0"/>
              <a:t> </a:t>
            </a:r>
            <a:r>
              <a:rPr spc="-5" dirty="0"/>
              <a:t>alternations:</a:t>
            </a: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ACEC33AC-6A29-466A-BBDF-82431AD3EB81}"/>
              </a:ext>
            </a:extLst>
          </p:cNvPr>
          <p:cNvSpPr txBox="1"/>
          <p:nvPr/>
        </p:nvSpPr>
        <p:spPr>
          <a:xfrm>
            <a:off x="261315" y="2132787"/>
            <a:ext cx="8353425" cy="36093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660066"/>
                </a:solidFill>
                <a:latin typeface="Arial"/>
                <a:cs typeface="Arial"/>
              </a:rPr>
              <a:t>Increase number </a:t>
            </a:r>
            <a:r>
              <a:rPr sz="3200" b="1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3200" b="1" spc="-5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hypertrophy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660066"/>
                </a:solidFill>
                <a:latin typeface="Arial"/>
                <a:cs typeface="Arial"/>
              </a:rPr>
              <a:t>Decrease number </a:t>
            </a:r>
            <a:r>
              <a:rPr sz="3200" b="1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3200" b="1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atrophy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Example</a:t>
            </a:r>
            <a:r>
              <a:rPr sz="3200" spc="-5" dirty="0">
                <a:latin typeface="Arial"/>
                <a:cs typeface="Arial"/>
              </a:rPr>
              <a:t>: </a:t>
            </a:r>
            <a:r>
              <a:rPr sz="3200" b="1" spc="-5" dirty="0">
                <a:solidFill>
                  <a:srgbClr val="660066"/>
                </a:solidFill>
                <a:latin typeface="Arial"/>
                <a:cs typeface="Arial"/>
              </a:rPr>
              <a:t>alcoholic liver</a:t>
            </a:r>
            <a:r>
              <a:rPr sz="3200" b="1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660066"/>
                </a:solidFill>
                <a:latin typeface="Arial"/>
                <a:cs typeface="Arial"/>
              </a:rPr>
              <a:t>disease</a:t>
            </a:r>
            <a:endParaRPr sz="3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455"/>
              </a:spcBef>
            </a:pPr>
            <a:r>
              <a:rPr sz="2800" spc="-5" dirty="0">
                <a:latin typeface="Arial"/>
                <a:cs typeface="Arial"/>
              </a:rPr>
              <a:t>– large and abnormal shapes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(megamitochondria)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521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Subcellular Responses to Injury</vt:lpstr>
      <vt:lpstr>Subcellular responses to injury</vt:lpstr>
      <vt:lpstr>Subcellular responses to injury:</vt:lpstr>
      <vt:lpstr>1. Lysosomal catabolism:</vt:lpstr>
      <vt:lpstr>Type of phagocytosis:</vt:lpstr>
      <vt:lpstr>Type of phagocytosis:</vt:lpstr>
      <vt:lpstr>Type of phagocytosis:</vt:lpstr>
      <vt:lpstr>2. Hypertrophy of the smooth endoplasmic reticulum:</vt:lpstr>
      <vt:lpstr>3. Mitochondrial alternations:</vt:lpstr>
      <vt:lpstr>4. Cytoskeletal abnormalities</vt:lpstr>
      <vt:lpstr>5. Heat shock proteins; HSP</vt:lpstr>
      <vt:lpstr>Heat shock proteins; HSP</vt:lpstr>
      <vt:lpstr>Heat Shock Proteins; HSP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Injury</dc:title>
  <dc:creator>Dr. Yasin</dc:creator>
  <cp:lastModifiedBy>Osama</cp:lastModifiedBy>
  <cp:revision>5</cp:revision>
  <dcterms:created xsi:type="dcterms:W3CDTF">2018-09-10T11:11:34Z</dcterms:created>
  <dcterms:modified xsi:type="dcterms:W3CDTF">2018-11-08T18:11:24Z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2018-09-10T00:00:00Z</vt:filetime>
  </property>
</Properties>
</file>